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handoutMasterIdLst>
    <p:handoutMasterId r:id="rId43"/>
  </p:handoutMasterIdLst>
  <p:sldIdLst>
    <p:sldId id="1672" r:id="rId2"/>
    <p:sldId id="1838" r:id="rId3"/>
    <p:sldId id="1749" r:id="rId4"/>
    <p:sldId id="1356" r:id="rId5"/>
    <p:sldId id="1741" r:id="rId6"/>
    <p:sldId id="1745" r:id="rId7"/>
    <p:sldId id="1748" r:id="rId8"/>
    <p:sldId id="1754" r:id="rId9"/>
    <p:sldId id="1827" r:id="rId10"/>
    <p:sldId id="1673" r:id="rId11"/>
    <p:sldId id="1755" r:id="rId12"/>
    <p:sldId id="1821" r:id="rId13"/>
    <p:sldId id="1823" r:id="rId14"/>
    <p:sldId id="1832" r:id="rId15"/>
    <p:sldId id="1822" r:id="rId16"/>
    <p:sldId id="1824" r:id="rId17"/>
    <p:sldId id="1825" r:id="rId18"/>
    <p:sldId id="1828" r:id="rId19"/>
    <p:sldId id="1834" r:id="rId20"/>
    <p:sldId id="1835" r:id="rId21"/>
    <p:sldId id="1836" r:id="rId22"/>
    <p:sldId id="1826" r:id="rId23"/>
    <p:sldId id="1829" r:id="rId24"/>
    <p:sldId id="1830" r:id="rId25"/>
    <p:sldId id="1831" r:id="rId26"/>
    <p:sldId id="1744" r:id="rId27"/>
    <p:sldId id="1756" r:id="rId28"/>
    <p:sldId id="1752" r:id="rId29"/>
    <p:sldId id="1837" r:id="rId30"/>
    <p:sldId id="1757" r:id="rId31"/>
    <p:sldId id="1357" r:id="rId32"/>
    <p:sldId id="1358" r:id="rId33"/>
    <p:sldId id="1359" r:id="rId34"/>
    <p:sldId id="1360" r:id="rId35"/>
    <p:sldId id="1361" r:id="rId36"/>
    <p:sldId id="1751" r:id="rId37"/>
    <p:sldId id="1758" r:id="rId38"/>
    <p:sldId id="1820" r:id="rId39"/>
    <p:sldId id="1750" r:id="rId40"/>
    <p:sldId id="1654" r:id="rId41"/>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6662"/>
    <a:srgbClr val="4B4C4D"/>
    <a:srgbClr val="F6E7E6"/>
    <a:srgbClr val="EFD6D5"/>
    <a:srgbClr val="E8C4C2"/>
    <a:srgbClr val="D5928F"/>
    <a:srgbClr val="FFBF00"/>
    <a:srgbClr val="FFD447"/>
    <a:srgbClr val="FFE878"/>
    <a:srgbClr val="BF9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0E0A8-0717-4291-BBD6-611D0879C2C0}" v="70" dt="2025-06-16T16:21:15.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384" y="306"/>
      </p:cViewPr>
      <p:guideLst/>
    </p:cSldViewPr>
  </p:slideViewPr>
  <p:notesTextViewPr>
    <p:cViewPr>
      <p:scale>
        <a:sx n="1" d="1"/>
        <a:sy n="1" d="1"/>
      </p:scale>
      <p:origin x="0" y="0"/>
    </p:cViewPr>
  </p:notesTextViewPr>
  <p:sorterViewPr>
    <p:cViewPr>
      <p:scale>
        <a:sx n="90" d="100"/>
        <a:sy n="90" d="100"/>
      </p:scale>
      <p:origin x="0" y="-17983"/>
    </p:cViewPr>
  </p:sorterViewPr>
  <p:notesViewPr>
    <p:cSldViewPr snapToGrid="0" showGuides="1">
      <p:cViewPr varScale="1">
        <p:scale>
          <a:sx n="59" d="100"/>
          <a:sy n="59" d="100"/>
        </p:scale>
        <p:origin x="3065"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ra Arnette" userId="66b0ea07101b23d1" providerId="LiveId" clId="{2040E0A8-0717-4291-BBD6-611D0879C2C0}"/>
    <pc:docChg chg="undo redo custSel addSld delSld modSld sldOrd">
      <pc:chgData name="Elora Arnette" userId="66b0ea07101b23d1" providerId="LiveId" clId="{2040E0A8-0717-4291-BBD6-611D0879C2C0}" dt="2025-06-16T16:21:15.527" v="2271"/>
      <pc:docMkLst>
        <pc:docMk/>
      </pc:docMkLst>
      <pc:sldChg chg="addSp delSp modSp del mod modTransition">
        <pc:chgData name="Elora Arnette" userId="66b0ea07101b23d1" providerId="LiveId" clId="{2040E0A8-0717-4291-BBD6-611D0879C2C0}" dt="2025-06-16T16:20:52.366" v="2267" actId="47"/>
        <pc:sldMkLst>
          <pc:docMk/>
          <pc:sldMk cId="2702314483" sldId="1355"/>
        </pc:sldMkLst>
        <pc:spChg chg="mod">
          <ac:chgData name="Elora Arnette" userId="66b0ea07101b23d1" providerId="LiveId" clId="{2040E0A8-0717-4291-BBD6-611D0879C2C0}" dt="2025-06-16T16:12:22.066" v="2221" actId="1076"/>
          <ac:spMkLst>
            <pc:docMk/>
            <pc:sldMk cId="2702314483" sldId="1355"/>
            <ac:spMk id="2" creationId="{20925E8A-8BF6-4186-9BCA-4CF03D61B2FF}"/>
          </ac:spMkLst>
        </pc:spChg>
        <pc:spChg chg="mod">
          <ac:chgData name="Elora Arnette" userId="66b0ea07101b23d1" providerId="LiveId" clId="{2040E0A8-0717-4291-BBD6-611D0879C2C0}" dt="2025-06-16T16:20:45.419" v="2266" actId="1076"/>
          <ac:spMkLst>
            <pc:docMk/>
            <pc:sldMk cId="2702314483" sldId="1355"/>
            <ac:spMk id="3" creationId="{17DCF424-A67F-4C5C-BFF6-4F1BC7A0DD6E}"/>
          </ac:spMkLst>
        </pc:spChg>
        <pc:picChg chg="add del mod">
          <ac:chgData name="Elora Arnette" userId="66b0ea07101b23d1" providerId="LiveId" clId="{2040E0A8-0717-4291-BBD6-611D0879C2C0}" dt="2025-06-16T16:17:39.856" v="2265" actId="478"/>
          <ac:picMkLst>
            <pc:docMk/>
            <pc:sldMk cId="2702314483" sldId="1355"/>
            <ac:picMk id="5" creationId="{67628020-94CA-3ED2-AF8F-42A3499A8538}"/>
          </ac:picMkLst>
        </pc:picChg>
      </pc:sldChg>
      <pc:sldChg chg="add modTransition">
        <pc:chgData name="Elora Arnette" userId="66b0ea07101b23d1" providerId="LiveId" clId="{2040E0A8-0717-4291-BBD6-611D0879C2C0}" dt="2025-06-13T16:48:06.182" v="2210"/>
        <pc:sldMkLst>
          <pc:docMk/>
          <pc:sldMk cId="2856506307" sldId="1356"/>
        </pc:sldMkLst>
      </pc:sldChg>
      <pc:sldChg chg="add modTransition">
        <pc:chgData name="Elora Arnette" userId="66b0ea07101b23d1" providerId="LiveId" clId="{2040E0A8-0717-4291-BBD6-611D0879C2C0}" dt="2025-06-13T16:48:06.182" v="2210"/>
        <pc:sldMkLst>
          <pc:docMk/>
          <pc:sldMk cId="2376523451" sldId="1357"/>
        </pc:sldMkLst>
      </pc:sldChg>
      <pc:sldChg chg="add modTransition">
        <pc:chgData name="Elora Arnette" userId="66b0ea07101b23d1" providerId="LiveId" clId="{2040E0A8-0717-4291-BBD6-611D0879C2C0}" dt="2025-06-13T16:48:06.182" v="2210"/>
        <pc:sldMkLst>
          <pc:docMk/>
          <pc:sldMk cId="1605707942" sldId="1358"/>
        </pc:sldMkLst>
      </pc:sldChg>
      <pc:sldChg chg="add modTransition">
        <pc:chgData name="Elora Arnette" userId="66b0ea07101b23d1" providerId="LiveId" clId="{2040E0A8-0717-4291-BBD6-611D0879C2C0}" dt="2025-06-13T16:48:06.182" v="2210"/>
        <pc:sldMkLst>
          <pc:docMk/>
          <pc:sldMk cId="3878442881" sldId="1359"/>
        </pc:sldMkLst>
      </pc:sldChg>
      <pc:sldChg chg="add modTransition">
        <pc:chgData name="Elora Arnette" userId="66b0ea07101b23d1" providerId="LiveId" clId="{2040E0A8-0717-4291-BBD6-611D0879C2C0}" dt="2025-06-13T16:48:06.182" v="2210"/>
        <pc:sldMkLst>
          <pc:docMk/>
          <pc:sldMk cId="824657579" sldId="1360"/>
        </pc:sldMkLst>
      </pc:sldChg>
      <pc:sldChg chg="add modTransition">
        <pc:chgData name="Elora Arnette" userId="66b0ea07101b23d1" providerId="LiveId" clId="{2040E0A8-0717-4291-BBD6-611D0879C2C0}" dt="2025-06-13T16:48:06.182" v="2210"/>
        <pc:sldMkLst>
          <pc:docMk/>
          <pc:sldMk cId="1305438843" sldId="1361"/>
        </pc:sldMkLst>
      </pc:sldChg>
      <pc:sldChg chg="modSp mod modTransition">
        <pc:chgData name="Elora Arnette" userId="66b0ea07101b23d1" providerId="LiveId" clId="{2040E0A8-0717-4291-BBD6-611D0879C2C0}" dt="2025-06-13T16:48:06.182" v="2210"/>
        <pc:sldMkLst>
          <pc:docMk/>
          <pc:sldMk cId="3010064197" sldId="1654"/>
        </pc:sldMkLst>
        <pc:spChg chg="mod">
          <ac:chgData name="Elora Arnette" userId="66b0ea07101b23d1" providerId="LiveId" clId="{2040E0A8-0717-4291-BBD6-611D0879C2C0}" dt="2025-06-12T15:55:31.379" v="103" actId="20577"/>
          <ac:spMkLst>
            <pc:docMk/>
            <pc:sldMk cId="3010064197" sldId="1654"/>
            <ac:spMk id="3" creationId="{93948303-98E6-4738-9CB9-EFD3CEAD29F7}"/>
          </ac:spMkLst>
        </pc:spChg>
      </pc:sldChg>
      <pc:sldChg chg="addSp delSp modSp mod modTransition setBg">
        <pc:chgData name="Elora Arnette" userId="66b0ea07101b23d1" providerId="LiveId" clId="{2040E0A8-0717-4291-BBD6-611D0879C2C0}" dt="2025-06-16T16:21:15.527" v="2271"/>
        <pc:sldMkLst>
          <pc:docMk/>
          <pc:sldMk cId="713580855" sldId="1672"/>
        </pc:sldMkLst>
        <pc:spChg chg="mod">
          <ac:chgData name="Elora Arnette" userId="66b0ea07101b23d1" providerId="LiveId" clId="{2040E0A8-0717-4291-BBD6-611D0879C2C0}" dt="2025-06-16T16:16:34.745" v="2245" actId="1076"/>
          <ac:spMkLst>
            <pc:docMk/>
            <pc:sldMk cId="713580855" sldId="1672"/>
            <ac:spMk id="2" creationId="{935FE059-35DA-4EE1-B58F-461762FE1494}"/>
          </ac:spMkLst>
        </pc:spChg>
        <pc:spChg chg="del mod">
          <ac:chgData name="Elora Arnette" userId="66b0ea07101b23d1" providerId="LiveId" clId="{2040E0A8-0717-4291-BBD6-611D0879C2C0}" dt="2025-06-16T16:16:15.569" v="2238" actId="478"/>
          <ac:spMkLst>
            <pc:docMk/>
            <pc:sldMk cId="713580855" sldId="1672"/>
            <ac:spMk id="3" creationId="{93948303-98E6-4738-9CB9-EFD3CEAD29F7}"/>
          </ac:spMkLst>
        </pc:spChg>
        <pc:spChg chg="add del mod">
          <ac:chgData name="Elora Arnette" userId="66b0ea07101b23d1" providerId="LiveId" clId="{2040E0A8-0717-4291-BBD6-611D0879C2C0}" dt="2025-06-16T16:16:27.153" v="2243" actId="478"/>
          <ac:spMkLst>
            <pc:docMk/>
            <pc:sldMk cId="713580855" sldId="1672"/>
            <ac:spMk id="5" creationId="{57B22DE9-8029-E5A1-5F25-BD4890B4DF5C}"/>
          </ac:spMkLst>
        </pc:spChg>
        <pc:spChg chg="add mod">
          <ac:chgData name="Elora Arnette" userId="66b0ea07101b23d1" providerId="LiveId" clId="{2040E0A8-0717-4291-BBD6-611D0879C2C0}" dt="2025-06-16T16:17:32.374" v="2264" actId="1076"/>
          <ac:spMkLst>
            <pc:docMk/>
            <pc:sldMk cId="713580855" sldId="1672"/>
            <ac:spMk id="9" creationId="{E3C0AAF3-A68C-DE87-6376-657B84B0C403}"/>
          </ac:spMkLst>
        </pc:spChg>
        <pc:picChg chg="del">
          <ac:chgData name="Elora Arnette" userId="66b0ea07101b23d1" providerId="LiveId" clId="{2040E0A8-0717-4291-BBD6-611D0879C2C0}" dt="2025-06-16T16:16:13.957" v="2237" actId="478"/>
          <ac:picMkLst>
            <pc:docMk/>
            <pc:sldMk cId="713580855" sldId="1672"/>
            <ac:picMk id="6" creationId="{909CBA17-AEAB-3E2A-EAB9-B3926AAC5048}"/>
          </ac:picMkLst>
        </pc:picChg>
        <pc:picChg chg="add mod">
          <ac:chgData name="Elora Arnette" userId="66b0ea07101b23d1" providerId="LiveId" clId="{2040E0A8-0717-4291-BBD6-611D0879C2C0}" dt="2025-06-16T16:17:10.476" v="2253" actId="1076"/>
          <ac:picMkLst>
            <pc:docMk/>
            <pc:sldMk cId="713580855" sldId="1672"/>
            <ac:picMk id="7" creationId="{6DA2D5F4-E334-51F7-677D-10CE6149B529}"/>
          </ac:picMkLst>
        </pc:picChg>
        <pc:picChg chg="mod">
          <ac:chgData name="Elora Arnette" userId="66b0ea07101b23d1" providerId="LiveId" clId="{2040E0A8-0717-4291-BBD6-611D0879C2C0}" dt="2025-06-16T16:17:02.157" v="2252" actId="1076"/>
          <ac:picMkLst>
            <pc:docMk/>
            <pc:sldMk cId="713580855" sldId="1672"/>
            <ac:picMk id="8" creationId="{68A37F85-7DCD-4ABD-8081-92BD9D4E803B}"/>
          </ac:picMkLst>
        </pc:picChg>
      </pc:sldChg>
      <pc:sldChg chg="modTransition modAnim">
        <pc:chgData name="Elora Arnette" userId="66b0ea07101b23d1" providerId="LiveId" clId="{2040E0A8-0717-4291-BBD6-611D0879C2C0}" dt="2025-06-13T16:48:06.182" v="2210"/>
        <pc:sldMkLst>
          <pc:docMk/>
          <pc:sldMk cId="1727794939" sldId="1673"/>
        </pc:sldMkLst>
      </pc:sldChg>
      <pc:sldChg chg="addSp delSp modSp mod modTransition">
        <pc:chgData name="Elora Arnette" userId="66b0ea07101b23d1" providerId="LiveId" clId="{2040E0A8-0717-4291-BBD6-611D0879C2C0}" dt="2025-06-13T16:48:06.182" v="2210"/>
        <pc:sldMkLst>
          <pc:docMk/>
          <pc:sldMk cId="4080283357" sldId="1741"/>
        </pc:sldMkLst>
        <pc:spChg chg="mod">
          <ac:chgData name="Elora Arnette" userId="66b0ea07101b23d1" providerId="LiveId" clId="{2040E0A8-0717-4291-BBD6-611D0879C2C0}" dt="2025-06-12T16:55:01.266" v="2050" actId="20577"/>
          <ac:spMkLst>
            <pc:docMk/>
            <pc:sldMk cId="4080283357" sldId="1741"/>
            <ac:spMk id="2" creationId="{935FE059-35DA-4EE1-B58F-461762FE1494}"/>
          </ac:spMkLst>
        </pc:spChg>
        <pc:picChg chg="add mod">
          <ac:chgData name="Elora Arnette" userId="66b0ea07101b23d1" providerId="LiveId" clId="{2040E0A8-0717-4291-BBD6-611D0879C2C0}" dt="2025-06-12T16:55:38.489" v="2055" actId="1076"/>
          <ac:picMkLst>
            <pc:docMk/>
            <pc:sldMk cId="4080283357" sldId="1741"/>
            <ac:picMk id="4" creationId="{CD605920-0784-1ED8-0D06-96E0E8E7FF52}"/>
          </ac:picMkLst>
        </pc:picChg>
      </pc:sldChg>
      <pc:sldChg chg="modTransition">
        <pc:chgData name="Elora Arnette" userId="66b0ea07101b23d1" providerId="LiveId" clId="{2040E0A8-0717-4291-BBD6-611D0879C2C0}" dt="2025-06-13T16:48:06.182" v="2210"/>
        <pc:sldMkLst>
          <pc:docMk/>
          <pc:sldMk cId="4275016822" sldId="1744"/>
        </pc:sldMkLst>
      </pc:sldChg>
      <pc:sldChg chg="modSp mod modTransition">
        <pc:chgData name="Elora Arnette" userId="66b0ea07101b23d1" providerId="LiveId" clId="{2040E0A8-0717-4291-BBD6-611D0879C2C0}" dt="2025-06-13T16:48:06.182" v="2210"/>
        <pc:sldMkLst>
          <pc:docMk/>
          <pc:sldMk cId="3474974319" sldId="1745"/>
        </pc:sldMkLst>
        <pc:spChg chg="mod">
          <ac:chgData name="Elora Arnette" userId="66b0ea07101b23d1" providerId="LiveId" clId="{2040E0A8-0717-4291-BBD6-611D0879C2C0}" dt="2025-06-12T16:26:21.561" v="1144" actId="20577"/>
          <ac:spMkLst>
            <pc:docMk/>
            <pc:sldMk cId="3474974319" sldId="1745"/>
            <ac:spMk id="4" creationId="{022EDF94-21FD-4219-A4C4-F11D8B664D10}"/>
          </ac:spMkLst>
        </pc:spChg>
      </pc:sldChg>
      <pc:sldChg chg="modSp mod modTransition">
        <pc:chgData name="Elora Arnette" userId="66b0ea07101b23d1" providerId="LiveId" clId="{2040E0A8-0717-4291-BBD6-611D0879C2C0}" dt="2025-06-13T16:48:06.182" v="2210"/>
        <pc:sldMkLst>
          <pc:docMk/>
          <pc:sldMk cId="889415913" sldId="1748"/>
        </pc:sldMkLst>
        <pc:graphicFrameChg chg="mod modGraphic">
          <ac:chgData name="Elora Arnette" userId="66b0ea07101b23d1" providerId="LiveId" clId="{2040E0A8-0717-4291-BBD6-611D0879C2C0}" dt="2025-06-12T15:54:20.903" v="85" actId="20577"/>
          <ac:graphicFrameMkLst>
            <pc:docMk/>
            <pc:sldMk cId="889415913" sldId="1748"/>
            <ac:graphicFrameMk id="4" creationId="{94008B1B-B0CE-533D-86AF-A0B749BEA396}"/>
          </ac:graphicFrameMkLst>
        </pc:graphicFrameChg>
      </pc:sldChg>
      <pc:sldChg chg="modTransition">
        <pc:chgData name="Elora Arnette" userId="66b0ea07101b23d1" providerId="LiveId" clId="{2040E0A8-0717-4291-BBD6-611D0879C2C0}" dt="2025-06-13T16:48:06.182" v="2210"/>
        <pc:sldMkLst>
          <pc:docMk/>
          <pc:sldMk cId="3636775430" sldId="1749"/>
        </pc:sldMkLst>
      </pc:sldChg>
      <pc:sldChg chg="modTransition">
        <pc:chgData name="Elora Arnette" userId="66b0ea07101b23d1" providerId="LiveId" clId="{2040E0A8-0717-4291-BBD6-611D0879C2C0}" dt="2025-06-13T16:48:06.182" v="2210"/>
        <pc:sldMkLst>
          <pc:docMk/>
          <pc:sldMk cId="1304382290" sldId="1750"/>
        </pc:sldMkLst>
      </pc:sldChg>
      <pc:sldChg chg="modTransition">
        <pc:chgData name="Elora Arnette" userId="66b0ea07101b23d1" providerId="LiveId" clId="{2040E0A8-0717-4291-BBD6-611D0879C2C0}" dt="2025-06-13T16:48:06.182" v="2210"/>
        <pc:sldMkLst>
          <pc:docMk/>
          <pc:sldMk cId="2578711829" sldId="1751"/>
        </pc:sldMkLst>
      </pc:sldChg>
      <pc:sldChg chg="modTransition">
        <pc:chgData name="Elora Arnette" userId="66b0ea07101b23d1" providerId="LiveId" clId="{2040E0A8-0717-4291-BBD6-611D0879C2C0}" dt="2025-06-13T16:48:06.182" v="2210"/>
        <pc:sldMkLst>
          <pc:docMk/>
          <pc:sldMk cId="3641995662" sldId="1752"/>
        </pc:sldMkLst>
      </pc:sldChg>
      <pc:sldChg chg="modSp mod ord modTransition">
        <pc:chgData name="Elora Arnette" userId="66b0ea07101b23d1" providerId="LiveId" clId="{2040E0A8-0717-4291-BBD6-611D0879C2C0}" dt="2025-06-13T16:48:06.182" v="2210"/>
        <pc:sldMkLst>
          <pc:docMk/>
          <pc:sldMk cId="424687281" sldId="1754"/>
        </pc:sldMkLst>
        <pc:spChg chg="mod">
          <ac:chgData name="Elora Arnette" userId="66b0ea07101b23d1" providerId="LiveId" clId="{2040E0A8-0717-4291-BBD6-611D0879C2C0}" dt="2025-06-12T16:25:55.841" v="1127" actId="20577"/>
          <ac:spMkLst>
            <pc:docMk/>
            <pc:sldMk cId="424687281" sldId="1754"/>
            <ac:spMk id="2" creationId="{203EB53F-98E8-7A95-DF2A-5B2753037CED}"/>
          </ac:spMkLst>
        </pc:spChg>
      </pc:sldChg>
      <pc:sldChg chg="modTransition modAnim">
        <pc:chgData name="Elora Arnette" userId="66b0ea07101b23d1" providerId="LiveId" clId="{2040E0A8-0717-4291-BBD6-611D0879C2C0}" dt="2025-06-13T16:48:06.182" v="2210"/>
        <pc:sldMkLst>
          <pc:docMk/>
          <pc:sldMk cId="1906491570" sldId="1755"/>
        </pc:sldMkLst>
      </pc:sldChg>
      <pc:sldChg chg="modTransition">
        <pc:chgData name="Elora Arnette" userId="66b0ea07101b23d1" providerId="LiveId" clId="{2040E0A8-0717-4291-BBD6-611D0879C2C0}" dt="2025-06-13T16:48:06.182" v="2210"/>
        <pc:sldMkLst>
          <pc:docMk/>
          <pc:sldMk cId="4253599489" sldId="1756"/>
        </pc:sldMkLst>
      </pc:sldChg>
      <pc:sldChg chg="modSp mod modTransition">
        <pc:chgData name="Elora Arnette" userId="66b0ea07101b23d1" providerId="LiveId" clId="{2040E0A8-0717-4291-BBD6-611D0879C2C0}" dt="2025-06-13T16:48:06.182" v="2210"/>
        <pc:sldMkLst>
          <pc:docMk/>
          <pc:sldMk cId="3667332915" sldId="1757"/>
        </pc:sldMkLst>
        <pc:spChg chg="mod">
          <ac:chgData name="Elora Arnette" userId="66b0ea07101b23d1" providerId="LiveId" clId="{2040E0A8-0717-4291-BBD6-611D0879C2C0}" dt="2025-06-12T16:33:26.601" v="1267" actId="207"/>
          <ac:spMkLst>
            <pc:docMk/>
            <pc:sldMk cId="3667332915" sldId="1757"/>
            <ac:spMk id="2" creationId="{E984DA45-6801-7FC7-801E-D618890FE656}"/>
          </ac:spMkLst>
        </pc:spChg>
        <pc:spChg chg="mod">
          <ac:chgData name="Elora Arnette" userId="66b0ea07101b23d1" providerId="LiveId" clId="{2040E0A8-0717-4291-BBD6-611D0879C2C0}" dt="2025-06-13T16:41:52.068" v="2156" actId="14100"/>
          <ac:spMkLst>
            <pc:docMk/>
            <pc:sldMk cId="3667332915" sldId="1757"/>
            <ac:spMk id="3" creationId="{7E8754FF-8F71-5432-348C-D0F9369B1626}"/>
          </ac:spMkLst>
        </pc:spChg>
      </pc:sldChg>
      <pc:sldChg chg="modTransition">
        <pc:chgData name="Elora Arnette" userId="66b0ea07101b23d1" providerId="LiveId" clId="{2040E0A8-0717-4291-BBD6-611D0879C2C0}" dt="2025-06-13T16:48:06.182" v="2210"/>
        <pc:sldMkLst>
          <pc:docMk/>
          <pc:sldMk cId="2214463355" sldId="1758"/>
        </pc:sldMkLst>
      </pc:sldChg>
      <pc:sldChg chg="modTransition">
        <pc:chgData name="Elora Arnette" userId="66b0ea07101b23d1" providerId="LiveId" clId="{2040E0A8-0717-4291-BBD6-611D0879C2C0}" dt="2025-06-13T16:48:06.182" v="2210"/>
        <pc:sldMkLst>
          <pc:docMk/>
          <pc:sldMk cId="1200636377" sldId="1820"/>
        </pc:sldMkLst>
      </pc:sldChg>
      <pc:sldChg chg="modSp new mod modTransition">
        <pc:chgData name="Elora Arnette" userId="66b0ea07101b23d1" providerId="LiveId" clId="{2040E0A8-0717-4291-BBD6-611D0879C2C0}" dt="2025-06-13T16:48:06.182" v="2210"/>
        <pc:sldMkLst>
          <pc:docMk/>
          <pc:sldMk cId="3068458928" sldId="1821"/>
        </pc:sldMkLst>
        <pc:spChg chg="mod">
          <ac:chgData name="Elora Arnette" userId="66b0ea07101b23d1" providerId="LiveId" clId="{2040E0A8-0717-4291-BBD6-611D0879C2C0}" dt="2025-06-12T15:58:32.195" v="111" actId="20577"/>
          <ac:spMkLst>
            <pc:docMk/>
            <pc:sldMk cId="3068458928" sldId="1821"/>
            <ac:spMk id="2" creationId="{380D2D2C-EFA7-3F0D-4726-A596D9835815}"/>
          </ac:spMkLst>
        </pc:spChg>
        <pc:spChg chg="mod">
          <ac:chgData name="Elora Arnette" userId="66b0ea07101b23d1" providerId="LiveId" clId="{2040E0A8-0717-4291-BBD6-611D0879C2C0}" dt="2025-06-12T16:08:38.357" v="461" actId="5793"/>
          <ac:spMkLst>
            <pc:docMk/>
            <pc:sldMk cId="3068458928" sldId="1821"/>
            <ac:spMk id="3" creationId="{0D1BB0C2-2DC6-3078-4C7B-CBCD5B211F01}"/>
          </ac:spMkLst>
        </pc:spChg>
      </pc:sldChg>
      <pc:sldChg chg="addSp delSp modSp new mod modTransition">
        <pc:chgData name="Elora Arnette" userId="66b0ea07101b23d1" providerId="LiveId" clId="{2040E0A8-0717-4291-BBD6-611D0879C2C0}" dt="2025-06-13T16:48:06.182" v="2210"/>
        <pc:sldMkLst>
          <pc:docMk/>
          <pc:sldMk cId="1636324906" sldId="1822"/>
        </pc:sldMkLst>
        <pc:spChg chg="mod">
          <ac:chgData name="Elora Arnette" userId="66b0ea07101b23d1" providerId="LiveId" clId="{2040E0A8-0717-4291-BBD6-611D0879C2C0}" dt="2025-06-12T16:11:31.356" v="501" actId="20577"/>
          <ac:spMkLst>
            <pc:docMk/>
            <pc:sldMk cId="1636324906" sldId="1822"/>
            <ac:spMk id="2" creationId="{88705B39-4BE7-3A7F-D0AF-6E38E8C9B161}"/>
          </ac:spMkLst>
        </pc:spChg>
        <pc:graphicFrameChg chg="add mod modGraphic">
          <ac:chgData name="Elora Arnette" userId="66b0ea07101b23d1" providerId="LiveId" clId="{2040E0A8-0717-4291-BBD6-611D0879C2C0}" dt="2025-06-12T16:37:40.133" v="1602" actId="20577"/>
          <ac:graphicFrameMkLst>
            <pc:docMk/>
            <pc:sldMk cId="1636324906" sldId="1822"/>
            <ac:graphicFrameMk id="4" creationId="{E634E0F2-852F-061E-20BB-7683FD164A4A}"/>
          </ac:graphicFrameMkLst>
        </pc:graphicFrameChg>
      </pc:sldChg>
      <pc:sldChg chg="modSp add mod modTransition">
        <pc:chgData name="Elora Arnette" userId="66b0ea07101b23d1" providerId="LiveId" clId="{2040E0A8-0717-4291-BBD6-611D0879C2C0}" dt="2025-06-13T16:48:06.182" v="2210"/>
        <pc:sldMkLst>
          <pc:docMk/>
          <pc:sldMk cId="207675720" sldId="1823"/>
        </pc:sldMkLst>
        <pc:spChg chg="mod">
          <ac:chgData name="Elora Arnette" userId="66b0ea07101b23d1" providerId="LiveId" clId="{2040E0A8-0717-4291-BBD6-611D0879C2C0}" dt="2025-06-12T16:08:45.164" v="465" actId="5793"/>
          <ac:spMkLst>
            <pc:docMk/>
            <pc:sldMk cId="207675720" sldId="1823"/>
            <ac:spMk id="3" creationId="{3CF39B4F-4576-382B-707C-37B0A64ACF7D}"/>
          </ac:spMkLst>
        </pc:spChg>
      </pc:sldChg>
      <pc:sldChg chg="modSp new mod modTransition modAnim">
        <pc:chgData name="Elora Arnette" userId="66b0ea07101b23d1" providerId="LiveId" clId="{2040E0A8-0717-4291-BBD6-611D0879C2C0}" dt="2025-06-13T16:48:06.182" v="2210"/>
        <pc:sldMkLst>
          <pc:docMk/>
          <pc:sldMk cId="2564609901" sldId="1824"/>
        </pc:sldMkLst>
        <pc:spChg chg="mod">
          <ac:chgData name="Elora Arnette" userId="66b0ea07101b23d1" providerId="LiveId" clId="{2040E0A8-0717-4291-BBD6-611D0879C2C0}" dt="2025-06-12T16:12:43.877" v="676" actId="20577"/>
          <ac:spMkLst>
            <pc:docMk/>
            <pc:sldMk cId="2564609901" sldId="1824"/>
            <ac:spMk id="2" creationId="{BEC85D3D-3259-8DC5-B8B9-E0827DAFA15C}"/>
          </ac:spMkLst>
        </pc:spChg>
        <pc:spChg chg="mod">
          <ac:chgData name="Elora Arnette" userId="66b0ea07101b23d1" providerId="LiveId" clId="{2040E0A8-0717-4291-BBD6-611D0879C2C0}" dt="2025-06-12T16:17:41.317" v="965" actId="27636"/>
          <ac:spMkLst>
            <pc:docMk/>
            <pc:sldMk cId="2564609901" sldId="1824"/>
            <ac:spMk id="3" creationId="{FA8592E1-3EB1-20C2-7D20-F4DC3C7F0869}"/>
          </ac:spMkLst>
        </pc:spChg>
      </pc:sldChg>
      <pc:sldChg chg="modSp add mod modTransition modAnim">
        <pc:chgData name="Elora Arnette" userId="66b0ea07101b23d1" providerId="LiveId" clId="{2040E0A8-0717-4291-BBD6-611D0879C2C0}" dt="2025-06-13T16:48:06.182" v="2210"/>
        <pc:sldMkLst>
          <pc:docMk/>
          <pc:sldMk cId="2917239680" sldId="1825"/>
        </pc:sldMkLst>
        <pc:spChg chg="mod">
          <ac:chgData name="Elora Arnette" userId="66b0ea07101b23d1" providerId="LiveId" clId="{2040E0A8-0717-4291-BBD6-611D0879C2C0}" dt="2025-06-12T16:17:48.488" v="967" actId="27636"/>
          <ac:spMkLst>
            <pc:docMk/>
            <pc:sldMk cId="2917239680" sldId="1825"/>
            <ac:spMk id="3" creationId="{9923F319-FFFC-FA7B-D29B-9CD2DF485955}"/>
          </ac:spMkLst>
        </pc:spChg>
      </pc:sldChg>
      <pc:sldChg chg="addSp modSp new mod ord modTransition modAnim">
        <pc:chgData name="Elora Arnette" userId="66b0ea07101b23d1" providerId="LiveId" clId="{2040E0A8-0717-4291-BBD6-611D0879C2C0}" dt="2025-06-13T16:48:06.182" v="2210"/>
        <pc:sldMkLst>
          <pc:docMk/>
          <pc:sldMk cId="169266939" sldId="1826"/>
        </pc:sldMkLst>
        <pc:spChg chg="mod">
          <ac:chgData name="Elora Arnette" userId="66b0ea07101b23d1" providerId="LiveId" clId="{2040E0A8-0717-4291-BBD6-611D0879C2C0}" dt="2025-06-13T16:29:14.790" v="2062" actId="20577"/>
          <ac:spMkLst>
            <pc:docMk/>
            <pc:sldMk cId="169266939" sldId="1826"/>
            <ac:spMk id="2" creationId="{8D01FF2F-C6A9-26D0-EF82-CEB863824771}"/>
          </ac:spMkLst>
        </pc:spChg>
        <pc:spChg chg="add mod">
          <ac:chgData name="Elora Arnette" userId="66b0ea07101b23d1" providerId="LiveId" clId="{2040E0A8-0717-4291-BBD6-611D0879C2C0}" dt="2025-06-12T16:33:11.331" v="1264" actId="20577"/>
          <ac:spMkLst>
            <pc:docMk/>
            <pc:sldMk cId="169266939" sldId="1826"/>
            <ac:spMk id="3" creationId="{80ECA843-90D2-A7C5-DF05-6A320BEA932C}"/>
          </ac:spMkLst>
        </pc:spChg>
        <pc:spChg chg="add mod">
          <ac:chgData name="Elora Arnette" userId="66b0ea07101b23d1" providerId="LiveId" clId="{2040E0A8-0717-4291-BBD6-611D0879C2C0}" dt="2025-06-12T16:48:42.969" v="2046" actId="20577"/>
          <ac:spMkLst>
            <pc:docMk/>
            <pc:sldMk cId="169266939" sldId="1826"/>
            <ac:spMk id="4" creationId="{52F39A6A-4DAF-9229-AC33-47E136E0D226}"/>
          </ac:spMkLst>
        </pc:spChg>
      </pc:sldChg>
      <pc:sldChg chg="delSp modSp new mod modTransition">
        <pc:chgData name="Elora Arnette" userId="66b0ea07101b23d1" providerId="LiveId" clId="{2040E0A8-0717-4291-BBD6-611D0879C2C0}" dt="2025-06-13T16:48:06.182" v="2210"/>
        <pc:sldMkLst>
          <pc:docMk/>
          <pc:sldMk cId="227302795" sldId="1827"/>
        </pc:sldMkLst>
        <pc:spChg chg="mod">
          <ac:chgData name="Elora Arnette" userId="66b0ea07101b23d1" providerId="LiveId" clId="{2040E0A8-0717-4291-BBD6-611D0879C2C0}" dt="2025-06-12T16:25:42.901" v="1104" actId="207"/>
          <ac:spMkLst>
            <pc:docMk/>
            <pc:sldMk cId="227302795" sldId="1827"/>
            <ac:spMk id="3" creationId="{45CD1FC8-30DF-C230-D983-2449E231B2DD}"/>
          </ac:spMkLst>
        </pc:spChg>
      </pc:sldChg>
      <pc:sldChg chg="modSp new mod ord modTransition">
        <pc:chgData name="Elora Arnette" userId="66b0ea07101b23d1" providerId="LiveId" clId="{2040E0A8-0717-4291-BBD6-611D0879C2C0}" dt="2025-06-13T16:48:06.182" v="2210"/>
        <pc:sldMkLst>
          <pc:docMk/>
          <pc:sldMk cId="3617664243" sldId="1828"/>
        </pc:sldMkLst>
        <pc:spChg chg="mod">
          <ac:chgData name="Elora Arnette" userId="66b0ea07101b23d1" providerId="LiveId" clId="{2040E0A8-0717-4291-BBD6-611D0879C2C0}" dt="2025-06-12T16:27:46.239" v="1241" actId="1076"/>
          <ac:spMkLst>
            <pc:docMk/>
            <pc:sldMk cId="3617664243" sldId="1828"/>
            <ac:spMk id="2" creationId="{6451B323-5437-0607-1167-2312E605482F}"/>
          </ac:spMkLst>
        </pc:spChg>
      </pc:sldChg>
      <pc:sldChg chg="modSp add mod ord modTransition modAnim">
        <pc:chgData name="Elora Arnette" userId="66b0ea07101b23d1" providerId="LiveId" clId="{2040E0A8-0717-4291-BBD6-611D0879C2C0}" dt="2025-06-13T16:48:06.182" v="2210"/>
        <pc:sldMkLst>
          <pc:docMk/>
          <pc:sldMk cId="252139460" sldId="1829"/>
        </pc:sldMkLst>
        <pc:spChg chg="mod">
          <ac:chgData name="Elora Arnette" userId="66b0ea07101b23d1" providerId="LiveId" clId="{2040E0A8-0717-4291-BBD6-611D0879C2C0}" dt="2025-06-13T16:29:19.702" v="2068" actId="20577"/>
          <ac:spMkLst>
            <pc:docMk/>
            <pc:sldMk cId="252139460" sldId="1829"/>
            <ac:spMk id="2" creationId="{50BDD2B0-937F-2C80-FA0A-F4CD82A7C051}"/>
          </ac:spMkLst>
        </pc:spChg>
        <pc:spChg chg="mod">
          <ac:chgData name="Elora Arnette" userId="66b0ea07101b23d1" providerId="LiveId" clId="{2040E0A8-0717-4291-BBD6-611D0879C2C0}" dt="2025-06-12T16:37:01.106" v="1570" actId="403"/>
          <ac:spMkLst>
            <pc:docMk/>
            <pc:sldMk cId="252139460" sldId="1829"/>
            <ac:spMk id="4" creationId="{48B56BE1-925B-D6A9-6E0E-B3A8C538B96D}"/>
          </ac:spMkLst>
        </pc:spChg>
      </pc:sldChg>
      <pc:sldChg chg="modSp add mod modTransition modAnim">
        <pc:chgData name="Elora Arnette" userId="66b0ea07101b23d1" providerId="LiveId" clId="{2040E0A8-0717-4291-BBD6-611D0879C2C0}" dt="2025-06-13T16:48:06.182" v="2210"/>
        <pc:sldMkLst>
          <pc:docMk/>
          <pc:sldMk cId="1477198690" sldId="1830"/>
        </pc:sldMkLst>
        <pc:spChg chg="mod">
          <ac:chgData name="Elora Arnette" userId="66b0ea07101b23d1" providerId="LiveId" clId="{2040E0A8-0717-4291-BBD6-611D0879C2C0}" dt="2025-06-13T16:29:26.930" v="2079" actId="20577"/>
          <ac:spMkLst>
            <pc:docMk/>
            <pc:sldMk cId="1477198690" sldId="1830"/>
            <ac:spMk id="2" creationId="{A9DA2DB1-4373-6061-01D4-2134C53AEF5E}"/>
          </ac:spMkLst>
        </pc:spChg>
        <pc:spChg chg="mod">
          <ac:chgData name="Elora Arnette" userId="66b0ea07101b23d1" providerId="LiveId" clId="{2040E0A8-0717-4291-BBD6-611D0879C2C0}" dt="2025-06-12T16:47:55.459" v="2032" actId="207"/>
          <ac:spMkLst>
            <pc:docMk/>
            <pc:sldMk cId="1477198690" sldId="1830"/>
            <ac:spMk id="4" creationId="{61A4A286-3D57-48F9-4793-018EE9B1402F}"/>
          </ac:spMkLst>
        </pc:spChg>
      </pc:sldChg>
      <pc:sldChg chg="modSp add mod modTransition modAnim">
        <pc:chgData name="Elora Arnette" userId="66b0ea07101b23d1" providerId="LiveId" clId="{2040E0A8-0717-4291-BBD6-611D0879C2C0}" dt="2025-06-13T16:48:06.182" v="2210"/>
        <pc:sldMkLst>
          <pc:docMk/>
          <pc:sldMk cId="1477078130" sldId="1831"/>
        </pc:sldMkLst>
        <pc:spChg chg="mod">
          <ac:chgData name="Elora Arnette" userId="66b0ea07101b23d1" providerId="LiveId" clId="{2040E0A8-0717-4291-BBD6-611D0879C2C0}" dt="2025-06-13T16:29:34.379" v="2085" actId="20577"/>
          <ac:spMkLst>
            <pc:docMk/>
            <pc:sldMk cId="1477078130" sldId="1831"/>
            <ac:spMk id="2" creationId="{63FA5DBA-321A-8B3C-57FF-678135EAAEF4}"/>
          </ac:spMkLst>
        </pc:spChg>
        <pc:spChg chg="mod">
          <ac:chgData name="Elora Arnette" userId="66b0ea07101b23d1" providerId="LiveId" clId="{2040E0A8-0717-4291-BBD6-611D0879C2C0}" dt="2025-06-12T16:48:23.853" v="2041" actId="20577"/>
          <ac:spMkLst>
            <pc:docMk/>
            <pc:sldMk cId="1477078130" sldId="1831"/>
            <ac:spMk id="4" creationId="{2E9D0D1A-2FD0-EB4B-5391-8C094769F3E3}"/>
          </ac:spMkLst>
        </pc:spChg>
      </pc:sldChg>
      <pc:sldChg chg="add ord modTransition">
        <pc:chgData name="Elora Arnette" userId="66b0ea07101b23d1" providerId="LiveId" clId="{2040E0A8-0717-4291-BBD6-611D0879C2C0}" dt="2025-06-13T16:48:06.182" v="2210"/>
        <pc:sldMkLst>
          <pc:docMk/>
          <pc:sldMk cId="1947455349" sldId="1832"/>
        </pc:sldMkLst>
      </pc:sldChg>
      <pc:sldChg chg="modSp add del mod">
        <pc:chgData name="Elora Arnette" userId="66b0ea07101b23d1" providerId="LiveId" clId="{2040E0A8-0717-4291-BBD6-611D0879C2C0}" dt="2025-06-13T16:41:01.674" v="2138" actId="47"/>
        <pc:sldMkLst>
          <pc:docMk/>
          <pc:sldMk cId="4086637626" sldId="1833"/>
        </pc:sldMkLst>
      </pc:sldChg>
      <pc:sldChg chg="addSp modSp new mod modTransition">
        <pc:chgData name="Elora Arnette" userId="66b0ea07101b23d1" providerId="LiveId" clId="{2040E0A8-0717-4291-BBD6-611D0879C2C0}" dt="2025-06-13T16:48:06.182" v="2210"/>
        <pc:sldMkLst>
          <pc:docMk/>
          <pc:sldMk cId="3668102651" sldId="1834"/>
        </pc:sldMkLst>
        <pc:spChg chg="mod">
          <ac:chgData name="Elora Arnette" userId="66b0ea07101b23d1" providerId="LiveId" clId="{2040E0A8-0717-4291-BBD6-611D0879C2C0}" dt="2025-06-13T16:45:03.738" v="2170" actId="14100"/>
          <ac:spMkLst>
            <pc:docMk/>
            <pc:sldMk cId="3668102651" sldId="1834"/>
            <ac:spMk id="2" creationId="{D50AA94A-1355-3529-2EC4-D91F34D05157}"/>
          </ac:spMkLst>
        </pc:spChg>
        <pc:picChg chg="add mod">
          <ac:chgData name="Elora Arnette" userId="66b0ea07101b23d1" providerId="LiveId" clId="{2040E0A8-0717-4291-BBD6-611D0879C2C0}" dt="2025-06-13T16:45:10.011" v="2172" actId="1076"/>
          <ac:picMkLst>
            <pc:docMk/>
            <pc:sldMk cId="3668102651" sldId="1834"/>
            <ac:picMk id="3" creationId="{0EB445D6-61B6-4F49-22A7-90CCD8540DBB}"/>
          </ac:picMkLst>
        </pc:picChg>
      </pc:sldChg>
      <pc:sldChg chg="addSp modSp new mod modTransition modAnim">
        <pc:chgData name="Elora Arnette" userId="66b0ea07101b23d1" providerId="LiveId" clId="{2040E0A8-0717-4291-BBD6-611D0879C2C0}" dt="2025-06-13T16:48:06.182" v="2210"/>
        <pc:sldMkLst>
          <pc:docMk/>
          <pc:sldMk cId="2287442419" sldId="1835"/>
        </pc:sldMkLst>
        <pc:spChg chg="mod">
          <ac:chgData name="Elora Arnette" userId="66b0ea07101b23d1" providerId="LiveId" clId="{2040E0A8-0717-4291-BBD6-611D0879C2C0}" dt="2025-06-13T16:45:17.393" v="2182" actId="14100"/>
          <ac:spMkLst>
            <pc:docMk/>
            <pc:sldMk cId="2287442419" sldId="1835"/>
            <ac:spMk id="2" creationId="{548385D4-5CC4-82CC-6987-6A09D048C48B}"/>
          </ac:spMkLst>
        </pc:spChg>
        <pc:spChg chg="add mod">
          <ac:chgData name="Elora Arnette" userId="66b0ea07101b23d1" providerId="LiveId" clId="{2040E0A8-0717-4291-BBD6-611D0879C2C0}" dt="2025-06-13T16:45:47.185" v="2185" actId="20577"/>
          <ac:spMkLst>
            <pc:docMk/>
            <pc:sldMk cId="2287442419" sldId="1835"/>
            <ac:spMk id="3" creationId="{658D2719-B054-4099-45BE-57B967524A93}"/>
          </ac:spMkLst>
        </pc:spChg>
        <pc:spChg chg="add mod">
          <ac:chgData name="Elora Arnette" userId="66b0ea07101b23d1" providerId="LiveId" clId="{2040E0A8-0717-4291-BBD6-611D0879C2C0}" dt="2025-06-13T16:46:22.378" v="2188" actId="207"/>
          <ac:spMkLst>
            <pc:docMk/>
            <pc:sldMk cId="2287442419" sldId="1835"/>
            <ac:spMk id="4" creationId="{49845BD3-18D8-2BAD-E3FF-45122AFC225D}"/>
          </ac:spMkLst>
        </pc:spChg>
      </pc:sldChg>
      <pc:sldChg chg="addSp modSp new mod modTransition modAnim">
        <pc:chgData name="Elora Arnette" userId="66b0ea07101b23d1" providerId="LiveId" clId="{2040E0A8-0717-4291-BBD6-611D0879C2C0}" dt="2025-06-13T16:48:06.182" v="2210"/>
        <pc:sldMkLst>
          <pc:docMk/>
          <pc:sldMk cId="3880711382" sldId="1836"/>
        </pc:sldMkLst>
        <pc:spChg chg="mod">
          <ac:chgData name="Elora Arnette" userId="66b0ea07101b23d1" providerId="LiveId" clId="{2040E0A8-0717-4291-BBD6-611D0879C2C0}" dt="2025-06-13T16:47:11.721" v="2202" actId="14100"/>
          <ac:spMkLst>
            <pc:docMk/>
            <pc:sldMk cId="3880711382" sldId="1836"/>
            <ac:spMk id="2" creationId="{7EB9123F-9F88-B456-298B-7232141BFFA4}"/>
          </ac:spMkLst>
        </pc:spChg>
        <pc:spChg chg="add mod">
          <ac:chgData name="Elora Arnette" userId="66b0ea07101b23d1" providerId="LiveId" clId="{2040E0A8-0717-4291-BBD6-611D0879C2C0}" dt="2025-06-13T16:47:33.348" v="2204" actId="1076"/>
          <ac:spMkLst>
            <pc:docMk/>
            <pc:sldMk cId="3880711382" sldId="1836"/>
            <ac:spMk id="3" creationId="{538A143C-740E-49C7-ACF3-2A6E2253B5EF}"/>
          </ac:spMkLst>
        </pc:spChg>
      </pc:sldChg>
      <pc:sldChg chg="modSp add mod modTransition">
        <pc:chgData name="Elora Arnette" userId="66b0ea07101b23d1" providerId="LiveId" clId="{2040E0A8-0717-4291-BBD6-611D0879C2C0}" dt="2025-06-13T16:48:06.182" v="2210"/>
        <pc:sldMkLst>
          <pc:docMk/>
          <pc:sldMk cId="1356398306" sldId="1837"/>
        </pc:sldMkLst>
        <pc:spChg chg="mod">
          <ac:chgData name="Elora Arnette" userId="66b0ea07101b23d1" providerId="LiveId" clId="{2040E0A8-0717-4291-BBD6-611D0879C2C0}" dt="2025-06-13T16:41:42.127" v="2154" actId="20577"/>
          <ac:spMkLst>
            <pc:docMk/>
            <pc:sldMk cId="1356398306" sldId="1837"/>
            <ac:spMk id="3" creationId="{5D6DFC58-540E-A25E-7EC9-7EDD10274F64}"/>
          </ac:spMkLst>
        </pc:spChg>
      </pc:sldChg>
      <pc:sldChg chg="add">
        <pc:chgData name="Elora Arnette" userId="66b0ea07101b23d1" providerId="LiveId" clId="{2040E0A8-0717-4291-BBD6-611D0879C2C0}" dt="2025-06-16T16:16:03.139" v="2236" actId="2890"/>
        <pc:sldMkLst>
          <pc:docMk/>
          <pc:sldMk cId="1129447979" sldId="183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d.docs.live.net/09fe9ba7f1df045e/Water%20Finance%20Assistance/Presentations/FSAWWA%202023/Charts%20for%20FSAWWA%202023.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9fe9ba7f1df045e/Water%20Finance%20Assistance/Funded%20Projects/Waggoner/Opelika%20Compensation%20Review%202023/Data%20Viz/Opelika%20Pay%20vs%20Southeast%20Average%20by%20Job%20Category.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'Employee Ahead of Expected'!$B$2</c:f>
              <c:strCache>
                <c:ptCount val="1"/>
                <c:pt idx="0">
                  <c:v>S1Y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01-CB50-46E3-91BB-20B7C068BCE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Expected'!$B$3:$B$14</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2-CB50-46E3-91BB-20B7C068BCE7}"/>
            </c:ext>
          </c:extLst>
        </c:ser>
        <c:ser>
          <c:idx val="1"/>
          <c:order val="1"/>
          <c:tx>
            <c:strRef>
              <c:f>'Employee Ahead of Expected'!$C$2</c:f>
              <c:strCache>
                <c:ptCount val="1"/>
                <c:pt idx="0">
                  <c:v>S2Y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04-CB50-46E3-91BB-20B7C068BCE7}"/>
              </c:ext>
            </c:extLst>
          </c:dPt>
          <c:dLbls>
            <c:dLbl>
              <c:idx val="0"/>
              <c:tx>
                <c:strRef>
                  <c:f>'Employee Ahead of Expected'!$C$1</c:f>
                  <c:strCache>
                    <c:ptCount val="1"/>
                    <c:pt idx="0">
                      <c:v>2</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{CE2651AF-572B-4159-8478-C90313D31448}</c15:txfldGUID>
                      <c15:f>'Employee Ahead of Expected'!$C$1</c15:f>
                      <c15:dlblFieldTableCache>
                        <c:ptCount val="1"/>
                        <c:pt idx="0">
                          <c:v>2</c:v>
                        </c:pt>
                      </c15:dlblFieldTableCache>
                    </c15:dlblFTEntry>
                  </c15:dlblFieldTable>
                  <c15:showDataLabelsRange val="0"/>
                </c:ext>
                <c:ext xmlns:c16="http://schemas.microsoft.com/office/drawing/2014/chart" uri="{C3380CC4-5D6E-409C-BE32-E72D297353CC}">
                  <c16:uniqueId val="{00000004-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Expected'!$C$3:$C$14</c:f>
              <c:numCache>
                <c:formatCode>General</c:formatCode>
                <c:ptCount val="12"/>
                <c:pt idx="0">
                  <c:v>1</c:v>
                </c:pt>
                <c:pt idx="1">
                  <c:v>1</c:v>
                </c:pt>
                <c:pt idx="2">
                  <c:v>1</c:v>
                </c:pt>
                <c:pt idx="3">
                  <c:v>1</c:v>
                </c:pt>
                <c:pt idx="4">
                  <c:v>1</c:v>
                </c:pt>
                <c:pt idx="5">
                  <c:v>1</c:v>
                </c:pt>
                <c:pt idx="6">
                  <c:v>1</c:v>
                </c:pt>
                <c:pt idx="7">
                  <c:v>#N/A</c:v>
                </c:pt>
                <c:pt idx="8">
                  <c:v>1</c:v>
                </c:pt>
                <c:pt idx="9">
                  <c:v>1</c:v>
                </c:pt>
                <c:pt idx="10">
                  <c:v>1</c:v>
                </c:pt>
                <c:pt idx="11">
                  <c:v>1</c:v>
                </c:pt>
              </c:numCache>
            </c:numRef>
          </c:val>
          <c:extLst>
            <c:ext xmlns:c16="http://schemas.microsoft.com/office/drawing/2014/chart" uri="{C3380CC4-5D6E-409C-BE32-E72D297353CC}">
              <c16:uniqueId val="{00000005-CB50-46E3-91BB-20B7C068BCE7}"/>
            </c:ext>
          </c:extLst>
        </c:ser>
        <c:ser>
          <c:idx val="2"/>
          <c:order val="2"/>
          <c:tx>
            <c:strRef>
              <c:f>'Employee Ahead of Expected'!$D$2</c:f>
              <c:strCache>
                <c:ptCount val="1"/>
                <c:pt idx="0">
                  <c:v>S3Y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07-CB50-46E3-91BB-20B7C068BCE7}"/>
              </c:ext>
            </c:extLst>
          </c:dPt>
          <c:dLbls>
            <c:dLbl>
              <c:idx val="0"/>
              <c:tx>
                <c:strRef>
                  <c:f>'Employee Ahead of Expected'!$D$1</c:f>
                  <c:strCache>
                    <c:ptCount val="1"/>
                    <c:pt idx="0">
                      <c:v>3</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{5938CCB5-06EA-497D-91B8-A48708873136}</c15:txfldGUID>
                      <c15:f>'Employee Ahead of Expected'!$D$1</c15:f>
                      <c15:dlblFieldTableCache>
                        <c:ptCount val="1"/>
                        <c:pt idx="0">
                          <c:v>3</c:v>
                        </c:pt>
                      </c15:dlblFieldTableCache>
                    </c15:dlblFTEntry>
                  </c15:dlblFieldTable>
                  <c15:showDataLabelsRange val="0"/>
                </c:ext>
                <c:ext xmlns:c16="http://schemas.microsoft.com/office/drawing/2014/chart" uri="{C3380CC4-5D6E-409C-BE32-E72D297353CC}">
                  <c16:uniqueId val="{00000007-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Expected'!$D$3:$D$14</c:f>
              <c:numCache>
                <c:formatCode>General</c:formatCode>
                <c:ptCount val="12"/>
                <c:pt idx="0">
                  <c:v>1</c:v>
                </c:pt>
                <c:pt idx="1">
                  <c:v>1</c:v>
                </c:pt>
                <c:pt idx="2">
                  <c:v>1</c:v>
                </c:pt>
                <c:pt idx="3">
                  <c:v>1</c:v>
                </c:pt>
                <c:pt idx="4">
                  <c:v>1</c:v>
                </c:pt>
                <c:pt idx="5">
                  <c:v>#N/A</c:v>
                </c:pt>
                <c:pt idx="6">
                  <c:v>#N/A</c:v>
                </c:pt>
                <c:pt idx="7">
                  <c:v>#N/A</c:v>
                </c:pt>
                <c:pt idx="8">
                  <c:v>1</c:v>
                </c:pt>
                <c:pt idx="9">
                  <c:v>#N/A</c:v>
                </c:pt>
                <c:pt idx="10">
                  <c:v>#N/A</c:v>
                </c:pt>
                <c:pt idx="11">
                  <c:v>#N/A</c:v>
                </c:pt>
              </c:numCache>
            </c:numRef>
          </c:val>
          <c:extLst>
            <c:ext xmlns:c16="http://schemas.microsoft.com/office/drawing/2014/chart" uri="{C3380CC4-5D6E-409C-BE32-E72D297353CC}">
              <c16:uniqueId val="{00000008-CB50-46E3-91BB-20B7C068BCE7}"/>
            </c:ext>
          </c:extLst>
        </c:ser>
        <c:ser>
          <c:idx val="3"/>
          <c:order val="3"/>
          <c:tx>
            <c:strRef>
              <c:f>'Employee Ahead of Expected'!$E$2</c:f>
              <c:strCache>
                <c:ptCount val="1"/>
                <c:pt idx="0">
                  <c:v>S4Y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0A-CB50-46E3-91BB-20B7C068BCE7}"/>
              </c:ext>
            </c:extLst>
          </c:dPt>
          <c:dLbls>
            <c:dLbl>
              <c:idx val="0"/>
              <c:tx>
                <c:strRef>
                  <c:f>'Employee Ahead of Expected'!$E$1</c:f>
                  <c:strCache>
                    <c:ptCount val="1"/>
                    <c:pt idx="0">
                      <c:v>4</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{EAE3B2E3-3329-4EE9-815A-FE31FD2BB7F4}</c15:txfldGUID>
                      <c15:f>'Employee Ahead of Expected'!$E$1</c15:f>
                      <c15:dlblFieldTableCache>
                        <c:ptCount val="1"/>
                        <c:pt idx="0">
                          <c:v>4</c:v>
                        </c:pt>
                      </c15:dlblFieldTableCache>
                    </c15:dlblFTEntry>
                  </c15:dlblFieldTable>
                  <c15:showDataLabelsRange val="0"/>
                </c:ext>
                <c:ext xmlns:c16="http://schemas.microsoft.com/office/drawing/2014/chart" uri="{C3380CC4-5D6E-409C-BE32-E72D297353CC}">
                  <c16:uniqueId val="{0000000A-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Expected'!$E$3:$E$14</c:f>
              <c:numCache>
                <c:formatCode>General</c:formatCode>
                <c:ptCount val="12"/>
                <c:pt idx="0">
                  <c:v>1</c:v>
                </c:pt>
                <c:pt idx="1">
                  <c:v>1</c:v>
                </c:pt>
                <c:pt idx="2">
                  <c:v>1</c:v>
                </c:pt>
                <c:pt idx="3">
                  <c:v>1</c:v>
                </c:pt>
                <c:pt idx="4">
                  <c:v>1</c:v>
                </c:pt>
                <c:pt idx="5">
                  <c:v>#N/A</c:v>
                </c:pt>
                <c:pt idx="6">
                  <c:v>#N/A</c:v>
                </c:pt>
                <c:pt idx="7">
                  <c:v>#N/A</c:v>
                </c:pt>
                <c:pt idx="8">
                  <c:v>1</c:v>
                </c:pt>
                <c:pt idx="9">
                  <c:v>#N/A</c:v>
                </c:pt>
                <c:pt idx="10">
                  <c:v>#N/A</c:v>
                </c:pt>
                <c:pt idx="11">
                  <c:v>#N/A</c:v>
                </c:pt>
              </c:numCache>
            </c:numRef>
          </c:val>
          <c:extLst>
            <c:ext xmlns:c16="http://schemas.microsoft.com/office/drawing/2014/chart" uri="{C3380CC4-5D6E-409C-BE32-E72D297353CC}">
              <c16:uniqueId val="{0000000B-CB50-46E3-91BB-20B7C068BCE7}"/>
            </c:ext>
          </c:extLst>
        </c:ser>
        <c:ser>
          <c:idx val="4"/>
          <c:order val="4"/>
          <c:tx>
            <c:strRef>
              <c:f>'Employee Ahead of Expected'!$F$2</c:f>
              <c:strCache>
                <c:ptCount val="1"/>
                <c:pt idx="0">
                  <c:v>S5Y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0D-CB50-46E3-91BB-20B7C068BCE7}"/>
              </c:ext>
            </c:extLst>
          </c:dPt>
          <c:dLbls>
            <c:dLbl>
              <c:idx val="0"/>
              <c:tx>
                <c:strRef>
                  <c:f>'Employee Ahead of Expected'!$F$1</c:f>
                  <c:strCache>
                    <c:ptCount val="1"/>
                    <c:pt idx="0">
                      <c:v>5</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{1415F56A-147E-45B9-9279-58F9AA4DEA23}</c15:txfldGUID>
                      <c15:f>'Employee Ahead of Expected'!$F$1</c15:f>
                      <c15:dlblFieldTableCache>
                        <c:ptCount val="1"/>
                        <c:pt idx="0">
                          <c:v>5</c:v>
                        </c:pt>
                      </c15:dlblFieldTableCache>
                    </c15:dlblFTEntry>
                  </c15:dlblFieldTable>
                  <c15:showDataLabelsRange val="0"/>
                </c:ext>
                <c:ext xmlns:c16="http://schemas.microsoft.com/office/drawing/2014/chart" uri="{C3380CC4-5D6E-409C-BE32-E72D297353CC}">
                  <c16:uniqueId val="{0000000D-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Expected'!$F$3:$F$14</c:f>
              <c:numCache>
                <c:formatCode>General</c:formatCode>
                <c:ptCount val="12"/>
                <c:pt idx="0">
                  <c:v>1</c:v>
                </c:pt>
                <c:pt idx="1">
                  <c:v>1</c:v>
                </c:pt>
                <c:pt idx="2">
                  <c:v>1</c:v>
                </c:pt>
                <c:pt idx="3">
                  <c:v>1</c:v>
                </c:pt>
                <c:pt idx="4">
                  <c:v>#N/A</c:v>
                </c:pt>
                <c:pt idx="5">
                  <c:v>#N/A</c:v>
                </c:pt>
                <c:pt idx="6">
                  <c:v>#N/A</c:v>
                </c:pt>
                <c:pt idx="7">
                  <c:v>#N/A</c:v>
                </c:pt>
                <c:pt idx="8">
                  <c:v>1</c:v>
                </c:pt>
                <c:pt idx="9">
                  <c:v>#N/A</c:v>
                </c:pt>
                <c:pt idx="10">
                  <c:v>#N/A</c:v>
                </c:pt>
                <c:pt idx="11">
                  <c:v>#N/A</c:v>
                </c:pt>
              </c:numCache>
            </c:numRef>
          </c:val>
          <c:extLst>
            <c:ext xmlns:c16="http://schemas.microsoft.com/office/drawing/2014/chart" uri="{C3380CC4-5D6E-409C-BE32-E72D297353CC}">
              <c16:uniqueId val="{0000000E-CB50-46E3-91BB-20B7C068BCE7}"/>
            </c:ext>
          </c:extLst>
        </c:ser>
        <c:ser>
          <c:idx val="5"/>
          <c:order val="5"/>
          <c:tx>
            <c:strRef>
              <c:f>'Employee Ahead of Expected'!$G$2</c:f>
              <c:strCache>
                <c:ptCount val="1"/>
                <c:pt idx="0">
                  <c:v>S6Y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10-CB50-46E3-91BB-20B7C068BCE7}"/>
              </c:ext>
            </c:extLst>
          </c:dPt>
          <c:dLbls>
            <c:dLbl>
              <c:idx val="0"/>
              <c:tx>
                <c:strRef>
                  <c:f>'Employee Ahead of Expected'!$G$1</c:f>
                  <c:strCache>
                    <c:ptCount val="1"/>
                    <c:pt idx="0">
                      <c:v>6</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{142D579E-0F43-4DC2-9C2B-BE9E2112B9D6}</c15:txfldGUID>
                      <c15:f>'Employee Ahead of Expected'!$G$1</c15:f>
                      <c15:dlblFieldTableCache>
                        <c:ptCount val="1"/>
                        <c:pt idx="0">
                          <c:v>6</c:v>
                        </c:pt>
                      </c15:dlblFieldTableCache>
                    </c15:dlblFTEntry>
                  </c15:dlblFieldTable>
                  <c15:showDataLabelsRange val="0"/>
                </c:ext>
                <c:ext xmlns:c16="http://schemas.microsoft.com/office/drawing/2014/chart" uri="{C3380CC4-5D6E-409C-BE32-E72D297353CC}">
                  <c16:uniqueId val="{00000010-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Expected'!$G$3:$G$14</c:f>
              <c:numCache>
                <c:formatCode>General</c:formatCode>
                <c:ptCount val="12"/>
                <c:pt idx="0">
                  <c:v>1</c:v>
                </c:pt>
                <c:pt idx="1">
                  <c:v>1</c:v>
                </c:pt>
                <c:pt idx="2">
                  <c:v>#N/A</c:v>
                </c:pt>
                <c:pt idx="3">
                  <c:v>#N/A</c:v>
                </c:pt>
                <c:pt idx="4">
                  <c:v>#N/A</c:v>
                </c:pt>
                <c:pt idx="5">
                  <c:v>#N/A</c:v>
                </c:pt>
                <c:pt idx="6">
                  <c:v>#N/A</c:v>
                </c:pt>
                <c:pt idx="7">
                  <c:v>#N/A</c:v>
                </c:pt>
                <c:pt idx="8">
                  <c:v>#N/A</c:v>
                </c:pt>
                <c:pt idx="9">
                  <c:v>#N/A</c:v>
                </c:pt>
                <c:pt idx="10">
                  <c:v>#N/A</c:v>
                </c:pt>
                <c:pt idx="11">
                  <c:v>#N/A</c:v>
                </c:pt>
              </c:numCache>
            </c:numRef>
          </c:val>
          <c:extLst>
            <c:ext xmlns:c16="http://schemas.microsoft.com/office/drawing/2014/chart" uri="{C3380CC4-5D6E-409C-BE32-E72D297353CC}">
              <c16:uniqueId val="{00000011-CB50-46E3-91BB-20B7C068BCE7}"/>
            </c:ext>
          </c:extLst>
        </c:ser>
        <c:ser>
          <c:idx val="6"/>
          <c:order val="6"/>
          <c:tx>
            <c:strRef>
              <c:f>'Employee Ahead of Expected'!$H$2</c:f>
              <c:strCache>
                <c:ptCount val="1"/>
                <c:pt idx="0">
                  <c:v>S7Y</c:v>
                </c:pt>
              </c:strCache>
            </c:strRef>
          </c:tx>
          <c:spPr>
            <a:solidFill>
              <a:schemeClr val="bg1">
                <a:lumMod val="50000"/>
              </a:schemeClr>
            </a:solidFill>
            <a:ln>
              <a:solidFill>
                <a:schemeClr val="bg1"/>
              </a:solidFill>
            </a:ln>
            <a:effectLst/>
          </c:spPr>
          <c:invertIfNegative val="0"/>
          <c:dPt>
            <c:idx val="0"/>
            <c:invertIfNegative val="0"/>
            <c:bubble3D val="0"/>
            <c:spPr>
              <a:noFill/>
              <a:ln>
                <a:solidFill>
                  <a:schemeClr val="bg1"/>
                </a:solidFill>
              </a:ln>
              <a:effectLst/>
            </c:spPr>
            <c:extLst>
              <c:ext xmlns:c16="http://schemas.microsoft.com/office/drawing/2014/chart" uri="{C3380CC4-5D6E-409C-BE32-E72D297353CC}">
                <c16:uniqueId val="{00000013-CB50-46E3-91BB-20B7C068BCE7}"/>
              </c:ext>
            </c:extLst>
          </c:dPt>
          <c:dLbls>
            <c:dLbl>
              <c:idx val="0"/>
              <c:tx>
                <c:strRef>
                  <c:f>'Employee Ahead of Expected'!$H$1</c:f>
                  <c:strCache>
                    <c:ptCount val="1"/>
                    <c:pt idx="0">
                      <c:v>7</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{71B04BEC-C6B2-4253-8C4E-C1DC6068CE56}</c15:txfldGUID>
                      <c15:f>'Employee Ahead of Expected'!$H$1</c15:f>
                      <c15:dlblFieldTableCache>
                        <c:ptCount val="1"/>
                        <c:pt idx="0">
                          <c:v>7</c:v>
                        </c:pt>
                      </c15:dlblFieldTableCache>
                    </c15:dlblFTEntry>
                  </c15:dlblFieldTable>
                  <c15:showDataLabelsRange val="0"/>
                </c:ext>
                <c:ext xmlns:c16="http://schemas.microsoft.com/office/drawing/2014/chart" uri="{C3380CC4-5D6E-409C-BE32-E72D297353CC}">
                  <c16:uniqueId val="{00000013-CB50-46E3-91BB-20B7C068BC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Expected'!$H$3:$H$14</c:f>
              <c:numCache>
                <c:formatCode>General</c:formatCode>
                <c:ptCount val="12"/>
                <c:pt idx="0">
                  <c:v>1</c:v>
                </c:pt>
                <c:pt idx="1">
                  <c:v>#N/A</c:v>
                </c:pt>
                <c:pt idx="2">
                  <c:v>#N/A</c:v>
                </c:pt>
                <c:pt idx="3">
                  <c:v>#N/A</c:v>
                </c:pt>
                <c:pt idx="4">
                  <c:v>#N/A</c:v>
                </c:pt>
                <c:pt idx="5">
                  <c:v>#N/A</c:v>
                </c:pt>
                <c:pt idx="6">
                  <c:v>#N/A</c:v>
                </c:pt>
                <c:pt idx="7">
                  <c:v>#N/A</c:v>
                </c:pt>
                <c:pt idx="8">
                  <c:v>#N/A</c:v>
                </c:pt>
                <c:pt idx="9">
                  <c:v>#N/A</c:v>
                </c:pt>
                <c:pt idx="10">
                  <c:v>#N/A</c:v>
                </c:pt>
                <c:pt idx="11">
                  <c:v>#N/A</c:v>
                </c:pt>
              </c:numCache>
            </c:numRef>
          </c:val>
          <c:extLst>
            <c:ext xmlns:c16="http://schemas.microsoft.com/office/drawing/2014/chart" uri="{C3380CC4-5D6E-409C-BE32-E72D297353CC}">
              <c16:uniqueId val="{00000014-CB50-46E3-91BB-20B7C068BCE7}"/>
            </c:ext>
          </c:extLst>
        </c:ser>
        <c:ser>
          <c:idx val="7"/>
          <c:order val="7"/>
          <c:tx>
            <c:strRef>
              <c:f>'Employee Ahead of Expected'!$I$2</c:f>
              <c:strCache>
                <c:ptCount val="1"/>
                <c:pt idx="0">
                  <c:v>S1N</c:v>
                </c:pt>
              </c:strCache>
            </c:strRef>
          </c:tx>
          <c:spPr>
            <a:solidFill>
              <a:schemeClr val="accent2">
                <a:lumMod val="60000"/>
              </a:schemeClr>
            </a:solidFill>
            <a:ln>
              <a:no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Expected'!$I$3:$I$14</c:f>
              <c:numCache>
                <c:formatCode>General</c:formatCode>
                <c:ptCount val="12"/>
                <c:pt idx="0">
                  <c:v>#N/A</c:v>
                </c:pt>
                <c:pt idx="1">
                  <c:v>#N/A</c:v>
                </c:pt>
                <c:pt idx="2">
                  <c:v>#N/A</c:v>
                </c:pt>
                <c:pt idx="3">
                  <c:v>#N/A</c:v>
                </c:pt>
                <c:pt idx="4">
                  <c:v>#N/A</c:v>
                </c:pt>
                <c:pt idx="5">
                  <c:v>#N/A</c:v>
                </c:pt>
                <c:pt idx="6">
                  <c:v>#N/A</c:v>
                </c:pt>
                <c:pt idx="7">
                  <c:v>#N/A</c:v>
                </c:pt>
                <c:pt idx="8">
                  <c:v>#N/A</c:v>
                </c:pt>
                <c:pt idx="9">
                  <c:v>#N/A</c:v>
                </c:pt>
                <c:pt idx="10">
                  <c:v>#N/A</c:v>
                </c:pt>
                <c:pt idx="11">
                  <c:v>#N/A</c:v>
                </c:pt>
              </c:numCache>
            </c:numRef>
          </c:val>
          <c:extLst>
            <c:ext xmlns:c16="http://schemas.microsoft.com/office/drawing/2014/chart" uri="{C3380CC4-5D6E-409C-BE32-E72D297353CC}">
              <c16:uniqueId val="{00000015-CB50-46E3-91BB-20B7C068BCE7}"/>
            </c:ext>
          </c:extLst>
        </c:ser>
        <c:ser>
          <c:idx val="8"/>
          <c:order val="8"/>
          <c:tx>
            <c:strRef>
              <c:f>'Employee Ahead of Expected'!$J$2</c:f>
              <c:strCache>
                <c:ptCount val="1"/>
                <c:pt idx="0">
                  <c:v>S2N</c:v>
                </c:pt>
              </c:strCache>
            </c:strRef>
          </c:tx>
          <c:spPr>
            <a:solidFill>
              <a:schemeClr val="bg1">
                <a:lumMod val="95000"/>
              </a:schemeClr>
            </a:solidFill>
            <a:ln>
              <a:solidFill>
                <a:schemeClr val="bg1"/>
              </a:solid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Expected'!$J$3:$J$14</c:f>
              <c:numCache>
                <c:formatCode>General</c:formatCode>
                <c:ptCount val="12"/>
                <c:pt idx="0">
                  <c:v>#N/A</c:v>
                </c:pt>
                <c:pt idx="1">
                  <c:v>#N/A</c:v>
                </c:pt>
                <c:pt idx="2">
                  <c:v>#N/A</c:v>
                </c:pt>
                <c:pt idx="3">
                  <c:v>#N/A</c:v>
                </c:pt>
                <c:pt idx="4">
                  <c:v>#N/A</c:v>
                </c:pt>
                <c:pt idx="5">
                  <c:v>#N/A</c:v>
                </c:pt>
                <c:pt idx="6">
                  <c:v>#N/A</c:v>
                </c:pt>
                <c:pt idx="7">
                  <c:v>1</c:v>
                </c:pt>
                <c:pt idx="8">
                  <c:v>#N/A</c:v>
                </c:pt>
                <c:pt idx="9">
                  <c:v>#N/A</c:v>
                </c:pt>
                <c:pt idx="10">
                  <c:v>#N/A</c:v>
                </c:pt>
                <c:pt idx="11">
                  <c:v>#N/A</c:v>
                </c:pt>
              </c:numCache>
            </c:numRef>
          </c:val>
          <c:extLst>
            <c:ext xmlns:c16="http://schemas.microsoft.com/office/drawing/2014/chart" uri="{C3380CC4-5D6E-409C-BE32-E72D297353CC}">
              <c16:uniqueId val="{00000016-CB50-46E3-91BB-20B7C068BCE7}"/>
            </c:ext>
          </c:extLst>
        </c:ser>
        <c:ser>
          <c:idx val="9"/>
          <c:order val="9"/>
          <c:tx>
            <c:strRef>
              <c:f>'Employee Ahead of Expected'!$K$2</c:f>
              <c:strCache>
                <c:ptCount val="1"/>
                <c:pt idx="0">
                  <c:v>S3N</c:v>
                </c:pt>
              </c:strCache>
            </c:strRef>
          </c:tx>
          <c:spPr>
            <a:solidFill>
              <a:schemeClr val="bg1">
                <a:lumMod val="95000"/>
              </a:schemeClr>
            </a:solidFill>
            <a:ln>
              <a:solidFill>
                <a:schemeClr val="bg1"/>
              </a:solid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Expected'!$K$3:$K$14</c:f>
              <c:numCache>
                <c:formatCode>General</c:formatCode>
                <c:ptCount val="12"/>
                <c:pt idx="0">
                  <c:v>#N/A</c:v>
                </c:pt>
                <c:pt idx="1">
                  <c:v>#N/A</c:v>
                </c:pt>
                <c:pt idx="2">
                  <c:v>#N/A</c:v>
                </c:pt>
                <c:pt idx="3">
                  <c:v>#N/A</c:v>
                </c:pt>
                <c:pt idx="4">
                  <c:v>#N/A</c:v>
                </c:pt>
                <c:pt idx="5">
                  <c:v>1</c:v>
                </c:pt>
                <c:pt idx="6">
                  <c:v>1</c:v>
                </c:pt>
                <c:pt idx="7">
                  <c:v>1</c:v>
                </c:pt>
                <c:pt idx="8">
                  <c:v>#N/A</c:v>
                </c:pt>
                <c:pt idx="9">
                  <c:v>1</c:v>
                </c:pt>
                <c:pt idx="10">
                  <c:v>1</c:v>
                </c:pt>
                <c:pt idx="11">
                  <c:v>1</c:v>
                </c:pt>
              </c:numCache>
            </c:numRef>
          </c:val>
          <c:extLst>
            <c:ext xmlns:c16="http://schemas.microsoft.com/office/drawing/2014/chart" uri="{C3380CC4-5D6E-409C-BE32-E72D297353CC}">
              <c16:uniqueId val="{00000017-CB50-46E3-91BB-20B7C068BCE7}"/>
            </c:ext>
          </c:extLst>
        </c:ser>
        <c:ser>
          <c:idx val="10"/>
          <c:order val="10"/>
          <c:tx>
            <c:strRef>
              <c:f>'Employee Ahead of Expected'!$L$2</c:f>
              <c:strCache>
                <c:ptCount val="1"/>
                <c:pt idx="0">
                  <c:v>S4N</c:v>
                </c:pt>
              </c:strCache>
            </c:strRef>
          </c:tx>
          <c:spPr>
            <a:solidFill>
              <a:schemeClr val="bg1">
                <a:lumMod val="95000"/>
              </a:schemeClr>
            </a:solidFill>
            <a:ln>
              <a:solidFill>
                <a:schemeClr val="bg1"/>
              </a:solid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Expected'!$L$3:$L$14</c:f>
              <c:numCache>
                <c:formatCode>General</c:formatCode>
                <c:ptCount val="12"/>
                <c:pt idx="0">
                  <c:v>#N/A</c:v>
                </c:pt>
                <c:pt idx="1">
                  <c:v>#N/A</c:v>
                </c:pt>
                <c:pt idx="2">
                  <c:v>#N/A</c:v>
                </c:pt>
                <c:pt idx="3">
                  <c:v>#N/A</c:v>
                </c:pt>
                <c:pt idx="4">
                  <c:v>#N/A</c:v>
                </c:pt>
                <c:pt idx="5">
                  <c:v>1</c:v>
                </c:pt>
                <c:pt idx="6">
                  <c:v>1</c:v>
                </c:pt>
                <c:pt idx="7">
                  <c:v>1</c:v>
                </c:pt>
                <c:pt idx="8">
                  <c:v>#N/A</c:v>
                </c:pt>
                <c:pt idx="9">
                  <c:v>1</c:v>
                </c:pt>
                <c:pt idx="10">
                  <c:v>1</c:v>
                </c:pt>
                <c:pt idx="11">
                  <c:v>1</c:v>
                </c:pt>
              </c:numCache>
            </c:numRef>
          </c:val>
          <c:extLst>
            <c:ext xmlns:c16="http://schemas.microsoft.com/office/drawing/2014/chart" uri="{C3380CC4-5D6E-409C-BE32-E72D297353CC}">
              <c16:uniqueId val="{00000018-CB50-46E3-91BB-20B7C068BCE7}"/>
            </c:ext>
          </c:extLst>
        </c:ser>
        <c:ser>
          <c:idx val="11"/>
          <c:order val="11"/>
          <c:tx>
            <c:strRef>
              <c:f>'Employee Ahead of Expected'!$M$2</c:f>
              <c:strCache>
                <c:ptCount val="1"/>
                <c:pt idx="0">
                  <c:v>S5N</c:v>
                </c:pt>
              </c:strCache>
            </c:strRef>
          </c:tx>
          <c:spPr>
            <a:solidFill>
              <a:schemeClr val="bg1">
                <a:lumMod val="95000"/>
              </a:schemeClr>
            </a:solidFill>
            <a:ln>
              <a:solidFill>
                <a:schemeClr val="bg1"/>
              </a:solid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Expected'!$M$3:$M$14</c:f>
              <c:numCache>
                <c:formatCode>General</c:formatCode>
                <c:ptCount val="12"/>
                <c:pt idx="0">
                  <c:v>#N/A</c:v>
                </c:pt>
                <c:pt idx="1">
                  <c:v>#N/A</c:v>
                </c:pt>
                <c:pt idx="2">
                  <c:v>#N/A</c:v>
                </c:pt>
                <c:pt idx="3">
                  <c:v>#N/A</c:v>
                </c:pt>
                <c:pt idx="4">
                  <c:v>1</c:v>
                </c:pt>
                <c:pt idx="5">
                  <c:v>1</c:v>
                </c:pt>
                <c:pt idx="6">
                  <c:v>1</c:v>
                </c:pt>
                <c:pt idx="7">
                  <c:v>1</c:v>
                </c:pt>
                <c:pt idx="8">
                  <c:v>#N/A</c:v>
                </c:pt>
                <c:pt idx="9">
                  <c:v>1</c:v>
                </c:pt>
                <c:pt idx="10">
                  <c:v>1</c:v>
                </c:pt>
                <c:pt idx="11">
                  <c:v>1</c:v>
                </c:pt>
              </c:numCache>
            </c:numRef>
          </c:val>
          <c:extLst>
            <c:ext xmlns:c16="http://schemas.microsoft.com/office/drawing/2014/chart" uri="{C3380CC4-5D6E-409C-BE32-E72D297353CC}">
              <c16:uniqueId val="{00000019-CB50-46E3-91BB-20B7C068BCE7}"/>
            </c:ext>
          </c:extLst>
        </c:ser>
        <c:ser>
          <c:idx val="12"/>
          <c:order val="12"/>
          <c:tx>
            <c:strRef>
              <c:f>'Employee Ahead of Expected'!$N$2</c:f>
              <c:strCache>
                <c:ptCount val="1"/>
                <c:pt idx="0">
                  <c:v>S6N</c:v>
                </c:pt>
              </c:strCache>
            </c:strRef>
          </c:tx>
          <c:spPr>
            <a:solidFill>
              <a:schemeClr val="bg1">
                <a:lumMod val="95000"/>
              </a:schemeClr>
            </a:solidFill>
            <a:ln>
              <a:solidFill>
                <a:schemeClr val="bg1"/>
              </a:solid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Expected'!$N$3:$N$14</c:f>
              <c:numCache>
                <c:formatCode>General</c:formatCode>
                <c:ptCount val="12"/>
                <c:pt idx="0">
                  <c:v>#N/A</c:v>
                </c:pt>
                <c:pt idx="1">
                  <c:v>#N/A</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A-CB50-46E3-91BB-20B7C068BCE7}"/>
            </c:ext>
          </c:extLst>
        </c:ser>
        <c:ser>
          <c:idx val="13"/>
          <c:order val="13"/>
          <c:tx>
            <c:strRef>
              <c:f>'Employee Ahead of Expected'!$O$2</c:f>
              <c:strCache>
                <c:ptCount val="1"/>
                <c:pt idx="0">
                  <c:v>S7N</c:v>
                </c:pt>
              </c:strCache>
            </c:strRef>
          </c:tx>
          <c:spPr>
            <a:solidFill>
              <a:schemeClr val="bg1">
                <a:lumMod val="95000"/>
              </a:schemeClr>
            </a:solidFill>
            <a:ln>
              <a:solidFill>
                <a:schemeClr val="bg1"/>
              </a:solidFill>
            </a:ln>
            <a:effectLst/>
          </c:spPr>
          <c:invertIfNegative val="0"/>
          <c:cat>
            <c:strRef>
              <c:f>'Employee Ahead of Expected'!$A$3:$A$14</c:f>
              <c:strCache>
                <c:ptCount val="12"/>
                <c:pt idx="0">
                  <c:v>Step</c:v>
                </c:pt>
                <c:pt idx="1">
                  <c:v>Colby Honeycutt</c:v>
                </c:pt>
                <c:pt idx="2">
                  <c:v>Ebony Powers</c:v>
                </c:pt>
                <c:pt idx="3">
                  <c:v>Chelsea Hepburn</c:v>
                </c:pt>
                <c:pt idx="4">
                  <c:v>Melany Attwood</c:v>
                </c:pt>
                <c:pt idx="5">
                  <c:v>Clyde Rye</c:v>
                </c:pt>
                <c:pt idx="6">
                  <c:v>Alejandro Sharp</c:v>
                </c:pt>
                <c:pt idx="7">
                  <c:v>Loretta Ayton</c:v>
                </c:pt>
                <c:pt idx="8">
                  <c:v>Alethea Stumpf</c:v>
                </c:pt>
                <c:pt idx="9">
                  <c:v>Mária Macias</c:v>
                </c:pt>
                <c:pt idx="10">
                  <c:v>Kathryn Frost</c:v>
                </c:pt>
                <c:pt idx="11">
                  <c:v>Xiu Chen</c:v>
                </c:pt>
              </c:strCache>
            </c:strRef>
          </c:cat>
          <c:val>
            <c:numRef>
              <c:f>'Employee Ahead of Expected'!$O$3:$O$14</c:f>
              <c:numCache>
                <c:formatCode>General</c:formatCode>
                <c:ptCount val="12"/>
                <c:pt idx="0">
                  <c:v>#N/A</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B-CB50-46E3-91BB-20B7C068BCE7}"/>
            </c:ext>
          </c:extLst>
        </c:ser>
        <c:dLbls>
          <c:showLegendKey val="0"/>
          <c:showVal val="0"/>
          <c:showCatName val="0"/>
          <c:showSerName val="0"/>
          <c:showPercent val="0"/>
          <c:showBubbleSize val="0"/>
        </c:dLbls>
        <c:gapWidth val="40"/>
        <c:overlap val="100"/>
        <c:axId val="1966919199"/>
        <c:axId val="1966919679"/>
      </c:barChart>
      <c:barChart>
        <c:barDir val="bar"/>
        <c:grouping val="clustered"/>
        <c:varyColors val="0"/>
        <c:ser>
          <c:idx val="15"/>
          <c:order val="14"/>
          <c:tx>
            <c:strRef>
              <c:f>'Employee Ahead of Expected'!$R$2</c:f>
              <c:strCache>
                <c:ptCount val="1"/>
                <c:pt idx="0">
                  <c:v>Actual Bar</c:v>
                </c:pt>
              </c:strCache>
            </c:strRef>
          </c:tx>
          <c:spPr>
            <a:solidFill>
              <a:srgbClr val="C46662"/>
            </a:solidFill>
          </c:spPr>
          <c:invertIfNegative val="0"/>
          <c:val>
            <c:numRef>
              <c:f>'Employee Ahead of Expected'!$R$3:$R$14</c:f>
              <c:numCache>
                <c:formatCode>General</c:formatCode>
                <c:ptCount val="12"/>
                <c:pt idx="0">
                  <c:v>#N/A</c:v>
                </c:pt>
                <c:pt idx="1">
                  <c:v>6.99</c:v>
                </c:pt>
                <c:pt idx="2">
                  <c:v>6.99</c:v>
                </c:pt>
                <c:pt idx="3">
                  <c:v>6.99</c:v>
                </c:pt>
                <c:pt idx="4">
                  <c:v>6.99</c:v>
                </c:pt>
                <c:pt idx="5">
                  <c:v>6.99</c:v>
                </c:pt>
                <c:pt idx="6">
                  <c:v>6.99</c:v>
                </c:pt>
                <c:pt idx="7">
                  <c:v>6.99</c:v>
                </c:pt>
                <c:pt idx="8">
                  <c:v>5.99</c:v>
                </c:pt>
                <c:pt idx="9">
                  <c:v>3.99</c:v>
                </c:pt>
                <c:pt idx="10">
                  <c:v>3.99</c:v>
                </c:pt>
                <c:pt idx="11">
                  <c:v>3.99</c:v>
                </c:pt>
              </c:numCache>
            </c:numRef>
          </c:val>
          <c:extLst>
            <c:ext xmlns:c16="http://schemas.microsoft.com/office/drawing/2014/chart" uri="{C3380CC4-5D6E-409C-BE32-E72D297353CC}">
              <c16:uniqueId val="{0000001C-CB50-46E3-91BB-20B7C068BCE7}"/>
            </c:ext>
          </c:extLst>
        </c:ser>
        <c:ser>
          <c:idx val="14"/>
          <c:order val="15"/>
          <c:tx>
            <c:strRef>
              <c:f>'Employee Ahead of Expected'!$S$2</c:f>
              <c:strCache>
                <c:ptCount val="1"/>
                <c:pt idx="0">
                  <c:v>Bar Start Correction</c:v>
                </c:pt>
              </c:strCache>
            </c:strRef>
          </c:tx>
          <c:spPr>
            <a:solidFill>
              <a:schemeClr val="bg1"/>
            </a:solidFill>
            <a:ln>
              <a:noFill/>
            </a:ln>
          </c:spPr>
          <c:invertIfNegative val="0"/>
          <c:val>
            <c:numRef>
              <c:f>'Employee Ahead of Expected'!$S$3:$S$14</c:f>
              <c:numCache>
                <c:formatCode>General</c:formatCode>
                <c:ptCount val="12"/>
                <c:pt idx="0">
                  <c:v>#N/A</c:v>
                </c:pt>
                <c:pt idx="1">
                  <c:v>0.01</c:v>
                </c:pt>
                <c:pt idx="2">
                  <c:v>0.01</c:v>
                </c:pt>
                <c:pt idx="3">
                  <c:v>0.01</c:v>
                </c:pt>
                <c:pt idx="4">
                  <c:v>0.01</c:v>
                </c:pt>
                <c:pt idx="5">
                  <c:v>0.01</c:v>
                </c:pt>
                <c:pt idx="6">
                  <c:v>0.01</c:v>
                </c:pt>
                <c:pt idx="7">
                  <c:v>0.01</c:v>
                </c:pt>
                <c:pt idx="8">
                  <c:v>0.01</c:v>
                </c:pt>
                <c:pt idx="9">
                  <c:v>0.01</c:v>
                </c:pt>
                <c:pt idx="10">
                  <c:v>0.01</c:v>
                </c:pt>
                <c:pt idx="11">
                  <c:v>0.01</c:v>
                </c:pt>
              </c:numCache>
            </c:numRef>
          </c:val>
          <c:extLst>
            <c:ext xmlns:c16="http://schemas.microsoft.com/office/drawing/2014/chart" uri="{C3380CC4-5D6E-409C-BE32-E72D297353CC}">
              <c16:uniqueId val="{0000001D-CB50-46E3-91BB-20B7C068BCE7}"/>
            </c:ext>
          </c:extLst>
        </c:ser>
        <c:dLbls>
          <c:showLegendKey val="0"/>
          <c:showVal val="0"/>
          <c:showCatName val="0"/>
          <c:showSerName val="0"/>
          <c:showPercent val="0"/>
          <c:showBubbleSize val="0"/>
        </c:dLbls>
        <c:gapWidth val="100"/>
        <c:overlap val="100"/>
        <c:axId val="2123040911"/>
        <c:axId val="2123045231"/>
      </c:barChart>
      <c:catAx>
        <c:axId val="19669191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vert="horz"/>
          <a:lstStyle/>
          <a:p>
            <a:pPr>
              <a:defRPr/>
            </a:pPr>
            <a:endParaRPr lang="en-US"/>
          </a:p>
        </c:txPr>
        <c:crossAx val="1966919679"/>
        <c:crosses val="autoZero"/>
        <c:auto val="1"/>
        <c:lblAlgn val="ctr"/>
        <c:lblOffset val="100"/>
        <c:noMultiLvlLbl val="0"/>
      </c:catAx>
      <c:valAx>
        <c:axId val="1966919679"/>
        <c:scaling>
          <c:orientation val="minMax"/>
          <c:max val="7.5"/>
          <c:min val="0"/>
        </c:scaling>
        <c:delete val="1"/>
        <c:axPos val="t"/>
        <c:numFmt formatCode="General" sourceLinked="1"/>
        <c:majorTickMark val="out"/>
        <c:minorTickMark val="none"/>
        <c:tickLblPos val="nextTo"/>
        <c:crossAx val="1966919199"/>
        <c:crosses val="autoZero"/>
        <c:crossBetween val="between"/>
      </c:valAx>
      <c:valAx>
        <c:axId val="2123045231"/>
        <c:scaling>
          <c:orientation val="minMax"/>
          <c:max val="7.5"/>
          <c:min val="0"/>
        </c:scaling>
        <c:delete val="1"/>
        <c:axPos val="t"/>
        <c:numFmt formatCode="General" sourceLinked="1"/>
        <c:majorTickMark val="out"/>
        <c:minorTickMark val="none"/>
        <c:tickLblPos val="nextTo"/>
        <c:crossAx val="2123040911"/>
        <c:crosses val="autoZero"/>
        <c:crossBetween val="between"/>
      </c:valAx>
      <c:catAx>
        <c:axId val="2123040911"/>
        <c:scaling>
          <c:orientation val="maxMin"/>
        </c:scaling>
        <c:delete val="1"/>
        <c:axPos val="r"/>
        <c:majorTickMark val="out"/>
        <c:minorTickMark val="none"/>
        <c:tickLblPos val="nextTo"/>
        <c:crossAx val="2123045231"/>
        <c:crosses val="max"/>
        <c:auto val="1"/>
        <c:lblAlgn val="ctr"/>
        <c:lblOffset val="100"/>
        <c:noMultiLvlLbl val="0"/>
      </c:catAx>
    </c:plotArea>
    <c:plotVisOnly val="1"/>
    <c:dispBlanksAs val="gap"/>
    <c:showDLblsOverMax val="0"/>
    <c:extLst/>
  </c:chart>
  <c:spPr>
    <a:solidFill>
      <a:schemeClr val="bg1"/>
    </a:solidFill>
    <a:ln w="9525" cap="flat" cmpd="sng" algn="ctr">
      <a:noFill/>
      <a:round/>
    </a:ln>
    <a:effectLst/>
  </c:spPr>
  <c:txPr>
    <a:bodyPr/>
    <a:lstStyle/>
    <a:p>
      <a:pPr>
        <a:defRPr sz="2000">
          <a:latin typeface="Daytona Condensed" panose="020B0506030503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39169729399934"/>
          <c:y val="0.31820483377077863"/>
          <c:w val="0.68109170319657986"/>
          <c:h val="0.57526738845144354"/>
        </c:manualLayout>
      </c:layout>
      <c:barChart>
        <c:barDir val="bar"/>
        <c:grouping val="stacked"/>
        <c:varyColors val="0"/>
        <c:ser>
          <c:idx val="0"/>
          <c:order val="0"/>
          <c:tx>
            <c:strRef>
              <c:f>'[Opelika Pay vs Southeast Average by Job Category.xlsx]Overall Southeast'!$K$1</c:f>
              <c:strCache>
                <c:ptCount val="1"/>
                <c:pt idx="0">
                  <c:v>Min Neg Space</c:v>
                </c:pt>
              </c:strCache>
            </c:strRef>
          </c:tx>
          <c:spPr>
            <a:noFill/>
            <a:ln>
              <a:noFill/>
            </a:ln>
            <a:effectLst/>
          </c:spPr>
          <c:invertIfNegative val="0"/>
          <c:dLbls>
            <c:dLbl>
              <c:idx val="0"/>
              <c:tx>
                <c:rich>
                  <a:bodyPr/>
                  <a:lstStyle/>
                  <a:p>
                    <a:fld id="{E2A209EE-96B8-48EE-AFC9-ED6B850A9673}"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4FB-4EC3-AA59-8A94F53A046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Daytona Condensed" panose="020B0506030503040204" pitchFamily="34" charset="0"/>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'[Opelika Pay vs Southeast Average by Job Category.xlsx]Overall Southeast'!$A$2</c:f>
              <c:strCache>
                <c:ptCount val="1"/>
                <c:pt idx="0">
                  <c:v>For All Positions</c:v>
                </c:pt>
              </c:strCache>
            </c:strRef>
          </c:cat>
          <c:val>
            <c:numRef>
              <c:f>'[Opelika Pay vs Southeast Average by Job Category.xlsx]Overall Southeast'!$K$2</c:f>
              <c:numCache>
                <c:formatCode>0%</c:formatCode>
                <c:ptCount val="1"/>
                <c:pt idx="0">
                  <c:v>0</c:v>
                </c:pt>
              </c:numCache>
            </c:numRef>
          </c:val>
          <c:extLst>
            <c:ext xmlns:c15="http://schemas.microsoft.com/office/drawing/2012/chart" uri="{02D57815-91ED-43cb-92C2-25804820EDAC}">
              <c15:datalabelsRange>
                <c15:f>'[Opelika Pay vs Southeast Average by Job Category.xlsx]Overall Southeast'!$W$2</c15:f>
                <c15:dlblRangeCache>
                  <c:ptCount val="1"/>
                </c15:dlblRangeCache>
              </c15:datalabelsRange>
            </c:ext>
            <c:ext xmlns:c16="http://schemas.microsoft.com/office/drawing/2014/chart" uri="{C3380CC4-5D6E-409C-BE32-E72D297353CC}">
              <c16:uniqueId val="{00000001-F4FB-4EC3-AA59-8A94F53A046D}"/>
            </c:ext>
          </c:extLst>
        </c:ser>
        <c:ser>
          <c:idx val="1"/>
          <c:order val="1"/>
          <c:tx>
            <c:strRef>
              <c:f>'[Opelika Pay vs Southeast Average by Job Category.xlsx]Overall Southeast'!$L$1</c:f>
              <c:strCache>
                <c:ptCount val="1"/>
                <c:pt idx="0">
                  <c:v>Min Neg Display</c:v>
                </c:pt>
              </c:strCache>
            </c:strRef>
          </c:tx>
          <c:spPr>
            <a:solidFill>
              <a:srgbClr val="C46662"/>
            </a:solidFill>
            <a:ln>
              <a:noFill/>
            </a:ln>
            <a:effectLst/>
          </c:spPr>
          <c:invertIfNegative val="0"/>
          <c:cat>
            <c:strRef>
              <c:f>'[Opelika Pay vs Southeast Average by Job Category.xlsx]Overall Southeast'!$A$2</c:f>
              <c:strCache>
                <c:ptCount val="1"/>
                <c:pt idx="0">
                  <c:v>For All Positions</c:v>
                </c:pt>
              </c:strCache>
            </c:strRef>
          </c:cat>
          <c:val>
            <c:numRef>
              <c:f>'[Opelika Pay vs Southeast Average by Job Category.xlsx]Overall Southeast'!$L$2</c:f>
              <c:numCache>
                <c:formatCode>0%</c:formatCode>
                <c:ptCount val="1"/>
                <c:pt idx="0">
                  <c:v>0</c:v>
                </c:pt>
              </c:numCache>
            </c:numRef>
          </c:val>
          <c:extLst>
            <c:ext xmlns:c16="http://schemas.microsoft.com/office/drawing/2014/chart" uri="{C3380CC4-5D6E-409C-BE32-E72D297353CC}">
              <c16:uniqueId val="{00000002-F4FB-4EC3-AA59-8A94F53A046D}"/>
            </c:ext>
          </c:extLst>
        </c:ser>
        <c:ser>
          <c:idx val="2"/>
          <c:order val="2"/>
          <c:tx>
            <c:strRef>
              <c:f>'[Opelika Pay vs Southeast Average by Job Category.xlsx]Overall Southeast'!$M$1</c:f>
              <c:strCache>
                <c:ptCount val="1"/>
                <c:pt idx="0">
                  <c:v>Min Pos Disp</c:v>
                </c:pt>
              </c:strCache>
            </c:strRef>
          </c:tx>
          <c:spPr>
            <a:solidFill>
              <a:schemeClr val="bg1">
                <a:lumMod val="75000"/>
              </a:schemeClr>
            </a:solidFill>
            <a:ln>
              <a:noFill/>
            </a:ln>
            <a:effectLst/>
          </c:spPr>
          <c:invertIfNegative val="0"/>
          <c:cat>
            <c:strRef>
              <c:f>'[Opelika Pay vs Southeast Average by Job Category.xlsx]Overall Southeast'!$A$2</c:f>
              <c:strCache>
                <c:ptCount val="1"/>
                <c:pt idx="0">
                  <c:v>For All Positions</c:v>
                </c:pt>
              </c:strCache>
            </c:strRef>
          </c:cat>
          <c:val>
            <c:numRef>
              <c:f>'[Opelika Pay vs Southeast Average by Job Category.xlsx]Overall Southeast'!$M$2</c:f>
              <c:numCache>
                <c:formatCode>0%</c:formatCode>
                <c:ptCount val="1"/>
                <c:pt idx="0">
                  <c:v>6.7900000000000002E-2</c:v>
                </c:pt>
              </c:numCache>
            </c:numRef>
          </c:val>
          <c:extLst>
            <c:ext xmlns:c16="http://schemas.microsoft.com/office/drawing/2014/chart" uri="{C3380CC4-5D6E-409C-BE32-E72D297353CC}">
              <c16:uniqueId val="{00000003-F4FB-4EC3-AA59-8A94F53A046D}"/>
            </c:ext>
          </c:extLst>
        </c:ser>
        <c:ser>
          <c:idx val="3"/>
          <c:order val="3"/>
          <c:tx>
            <c:strRef>
              <c:f>'[Opelika Pay vs Southeast Average by Job Category.xlsx]Overall Southeast'!$N$1</c:f>
              <c:strCache>
                <c:ptCount val="1"/>
                <c:pt idx="0">
                  <c:v>Min Pos Space</c:v>
                </c:pt>
              </c:strCache>
            </c:strRef>
          </c:tx>
          <c:spPr>
            <a:noFill/>
            <a:ln>
              <a:noFill/>
            </a:ln>
            <a:effectLst/>
          </c:spPr>
          <c:invertIfNegative val="0"/>
          <c:dLbls>
            <c:dLbl>
              <c:idx val="0"/>
              <c:tx>
                <c:rich>
                  <a:bodyPr/>
                  <a:lstStyle/>
                  <a:p>
                    <a:fld id="{8AA679C5-EC62-499E-A688-AC0C8109B603}"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4FB-4EC3-AA59-8A94F53A046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Daytona Condensed" panose="020B05060305030402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'[Opelika Pay vs Southeast Average by Job Category.xlsx]Overall Southeast'!$A$2</c:f>
              <c:strCache>
                <c:ptCount val="1"/>
                <c:pt idx="0">
                  <c:v>For All Positions</c:v>
                </c:pt>
              </c:strCache>
            </c:strRef>
          </c:cat>
          <c:val>
            <c:numRef>
              <c:f>'[Opelika Pay vs Southeast Average by Job Category.xlsx]Overall Southeast'!$N$2</c:f>
              <c:numCache>
                <c:formatCode>0%</c:formatCode>
                <c:ptCount val="1"/>
                <c:pt idx="0">
                  <c:v>0.23209999999999997</c:v>
                </c:pt>
              </c:numCache>
            </c:numRef>
          </c:val>
          <c:extLst>
            <c:ext xmlns:c15="http://schemas.microsoft.com/office/drawing/2012/chart" uri="{02D57815-91ED-43cb-92C2-25804820EDAC}">
              <c15:datalabelsRange>
                <c15:f>'[Opelika Pay vs Southeast Average by Job Category.xlsx]Overall Southeast'!$X$2</c15:f>
                <c15:dlblRangeCache>
                  <c:ptCount val="1"/>
                  <c:pt idx="0">
                    <c:v>+6.79%</c:v>
                  </c:pt>
                </c15:dlblRangeCache>
              </c15:datalabelsRange>
            </c:ext>
            <c:ext xmlns:c16="http://schemas.microsoft.com/office/drawing/2014/chart" uri="{C3380CC4-5D6E-409C-BE32-E72D297353CC}">
              <c16:uniqueId val="{00000005-F4FB-4EC3-AA59-8A94F53A046D}"/>
            </c:ext>
          </c:extLst>
        </c:ser>
        <c:ser>
          <c:idx val="4"/>
          <c:order val="4"/>
          <c:tx>
            <c:strRef>
              <c:f>'[Opelika Pay vs Southeast Average by Job Category.xlsx]Overall Southeast'!$O$1</c:f>
              <c:strCache>
                <c:ptCount val="1"/>
                <c:pt idx="0">
                  <c:v>Med Neg Space</c:v>
                </c:pt>
              </c:strCache>
            </c:strRef>
          </c:tx>
          <c:spPr>
            <a:noFill/>
            <a:ln>
              <a:noFill/>
            </a:ln>
            <a:effectLst/>
          </c:spPr>
          <c:invertIfNegative val="0"/>
          <c:dLbls>
            <c:dLbl>
              <c:idx val="0"/>
              <c:tx>
                <c:rich>
                  <a:bodyPr/>
                  <a:lstStyle/>
                  <a:p>
                    <a:fld id="{AC62A089-7B32-4B41-B821-3936B0D82C83}"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4FB-4EC3-AA59-8A94F53A046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Daytona Condensed" panose="020B0506030503040204" pitchFamily="34" charset="0"/>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'[Opelika Pay vs Southeast Average by Job Category.xlsx]Overall Southeast'!$A$2</c:f>
              <c:strCache>
                <c:ptCount val="1"/>
                <c:pt idx="0">
                  <c:v>For All Positions</c:v>
                </c:pt>
              </c:strCache>
            </c:strRef>
          </c:cat>
          <c:val>
            <c:numRef>
              <c:f>'[Opelika Pay vs Southeast Average by Job Category.xlsx]Overall Southeast'!$O$2</c:f>
              <c:numCache>
                <c:formatCode>0%</c:formatCode>
                <c:ptCount val="1"/>
                <c:pt idx="0">
                  <c:v>0.29330000000000001</c:v>
                </c:pt>
              </c:numCache>
            </c:numRef>
          </c:val>
          <c:extLst>
            <c:ext xmlns:c15="http://schemas.microsoft.com/office/drawing/2012/chart" uri="{02D57815-91ED-43cb-92C2-25804820EDAC}">
              <c15:datalabelsRange>
                <c15:f>'[Opelika Pay vs Southeast Average by Job Category.xlsx]Overall Southeast'!$Y$2</c15:f>
                <c15:dlblRangeCache>
                  <c:ptCount val="1"/>
                  <c:pt idx="0">
                    <c:v>-0.67%</c:v>
                  </c:pt>
                </c15:dlblRangeCache>
              </c15:datalabelsRange>
            </c:ext>
            <c:ext xmlns:c16="http://schemas.microsoft.com/office/drawing/2014/chart" uri="{C3380CC4-5D6E-409C-BE32-E72D297353CC}">
              <c16:uniqueId val="{00000007-F4FB-4EC3-AA59-8A94F53A046D}"/>
            </c:ext>
          </c:extLst>
        </c:ser>
        <c:ser>
          <c:idx val="5"/>
          <c:order val="5"/>
          <c:tx>
            <c:strRef>
              <c:f>'[Opelika Pay vs Southeast Average by Job Category.xlsx]Overall Southeast'!$P$1</c:f>
              <c:strCache>
                <c:ptCount val="1"/>
                <c:pt idx="0">
                  <c:v>Med Neg Display</c:v>
                </c:pt>
              </c:strCache>
            </c:strRef>
          </c:tx>
          <c:spPr>
            <a:solidFill>
              <a:srgbClr val="C46662"/>
            </a:solidFill>
            <a:ln>
              <a:noFill/>
            </a:ln>
            <a:effectLst/>
          </c:spPr>
          <c:invertIfNegative val="0"/>
          <c:cat>
            <c:strRef>
              <c:f>'[Opelika Pay vs Southeast Average by Job Category.xlsx]Overall Southeast'!$A$2</c:f>
              <c:strCache>
                <c:ptCount val="1"/>
                <c:pt idx="0">
                  <c:v>For All Positions</c:v>
                </c:pt>
              </c:strCache>
            </c:strRef>
          </c:cat>
          <c:val>
            <c:numRef>
              <c:f>'[Opelika Pay vs Southeast Average by Job Category.xlsx]Overall Southeast'!$P$2</c:f>
              <c:numCache>
                <c:formatCode>0%</c:formatCode>
                <c:ptCount val="1"/>
                <c:pt idx="0">
                  <c:v>6.7000000000000002E-3</c:v>
                </c:pt>
              </c:numCache>
            </c:numRef>
          </c:val>
          <c:extLst>
            <c:ext xmlns:c16="http://schemas.microsoft.com/office/drawing/2014/chart" uri="{C3380CC4-5D6E-409C-BE32-E72D297353CC}">
              <c16:uniqueId val="{00000008-F4FB-4EC3-AA59-8A94F53A046D}"/>
            </c:ext>
          </c:extLst>
        </c:ser>
        <c:ser>
          <c:idx val="6"/>
          <c:order val="6"/>
          <c:tx>
            <c:strRef>
              <c:f>'[Opelika Pay vs Southeast Average by Job Category.xlsx]Overall Southeast'!$Q$1</c:f>
              <c:strCache>
                <c:ptCount val="1"/>
                <c:pt idx="0">
                  <c:v>Med Pos Disp</c:v>
                </c:pt>
              </c:strCache>
            </c:strRef>
          </c:tx>
          <c:spPr>
            <a:solidFill>
              <a:schemeClr val="bg1">
                <a:lumMod val="75000"/>
              </a:schemeClr>
            </a:solidFill>
            <a:ln>
              <a:noFill/>
            </a:ln>
            <a:effectLst/>
          </c:spPr>
          <c:invertIfNegative val="0"/>
          <c:cat>
            <c:strRef>
              <c:f>'[Opelika Pay vs Southeast Average by Job Category.xlsx]Overall Southeast'!$A$2</c:f>
              <c:strCache>
                <c:ptCount val="1"/>
                <c:pt idx="0">
                  <c:v>For All Positions</c:v>
                </c:pt>
              </c:strCache>
            </c:strRef>
          </c:cat>
          <c:val>
            <c:numRef>
              <c:f>'[Opelika Pay vs Southeast Average by Job Category.xlsx]Overall Southeast'!$Q$2</c:f>
              <c:numCache>
                <c:formatCode>0%</c:formatCode>
                <c:ptCount val="1"/>
                <c:pt idx="0">
                  <c:v>0</c:v>
                </c:pt>
              </c:numCache>
            </c:numRef>
          </c:val>
          <c:extLst>
            <c:ext xmlns:c16="http://schemas.microsoft.com/office/drawing/2014/chart" uri="{C3380CC4-5D6E-409C-BE32-E72D297353CC}">
              <c16:uniqueId val="{00000009-F4FB-4EC3-AA59-8A94F53A046D}"/>
            </c:ext>
          </c:extLst>
        </c:ser>
        <c:ser>
          <c:idx val="7"/>
          <c:order val="7"/>
          <c:tx>
            <c:strRef>
              <c:f>'[Opelika Pay vs Southeast Average by Job Category.xlsx]Overall Southeast'!$R$1</c:f>
              <c:strCache>
                <c:ptCount val="1"/>
                <c:pt idx="0">
                  <c:v>Med Pos Space</c:v>
                </c:pt>
              </c:strCache>
            </c:strRef>
          </c:tx>
          <c:spPr>
            <a:noFill/>
            <a:ln>
              <a:noFill/>
            </a:ln>
            <a:effectLst/>
          </c:spPr>
          <c:invertIfNegative val="0"/>
          <c:dLbls>
            <c:dLbl>
              <c:idx val="0"/>
              <c:tx>
                <c:rich>
                  <a:bodyPr/>
                  <a:lstStyle/>
                  <a:p>
                    <a:fld id="{04F9DDD6-093E-4E2E-AEFE-4C5A3332814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4FB-4EC3-AA59-8A94F53A046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Daytona Condensed" panose="020B05060305030402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'[Opelika Pay vs Southeast Average by Job Category.xlsx]Overall Southeast'!$A$2</c:f>
              <c:strCache>
                <c:ptCount val="1"/>
                <c:pt idx="0">
                  <c:v>For All Positions</c:v>
                </c:pt>
              </c:strCache>
            </c:strRef>
          </c:cat>
          <c:val>
            <c:numRef>
              <c:f>'[Opelika Pay vs Southeast Average by Job Category.xlsx]Overall Southeast'!$R$2</c:f>
              <c:numCache>
                <c:formatCode>0%</c:formatCode>
                <c:ptCount val="1"/>
                <c:pt idx="0">
                  <c:v>0.3</c:v>
                </c:pt>
              </c:numCache>
            </c:numRef>
          </c:val>
          <c:extLst>
            <c:ext xmlns:c15="http://schemas.microsoft.com/office/drawing/2012/chart" uri="{02D57815-91ED-43cb-92C2-25804820EDAC}">
              <c15:datalabelsRange>
                <c15:f>'[Opelika Pay vs Southeast Average by Job Category.xlsx]Overall Southeast'!$Z$2</c15:f>
                <c15:dlblRangeCache>
                  <c:ptCount val="1"/>
                </c15:dlblRangeCache>
              </c15:datalabelsRange>
            </c:ext>
            <c:ext xmlns:c16="http://schemas.microsoft.com/office/drawing/2014/chart" uri="{C3380CC4-5D6E-409C-BE32-E72D297353CC}">
              <c16:uniqueId val="{0000000B-F4FB-4EC3-AA59-8A94F53A046D}"/>
            </c:ext>
          </c:extLst>
        </c:ser>
        <c:ser>
          <c:idx val="8"/>
          <c:order val="8"/>
          <c:tx>
            <c:strRef>
              <c:f>'[Opelika Pay vs Southeast Average by Job Category.xlsx]Overall Southeast'!$S$1</c:f>
              <c:strCache>
                <c:ptCount val="1"/>
                <c:pt idx="0">
                  <c:v>Max Neg Space</c:v>
                </c:pt>
              </c:strCache>
            </c:strRef>
          </c:tx>
          <c:spPr>
            <a:noFill/>
            <a:ln>
              <a:noFill/>
            </a:ln>
            <a:effectLst/>
          </c:spPr>
          <c:invertIfNegative val="0"/>
          <c:dLbls>
            <c:dLbl>
              <c:idx val="0"/>
              <c:tx>
                <c:rich>
                  <a:bodyPr/>
                  <a:lstStyle/>
                  <a:p>
                    <a:fld id="{2FF1B648-14C6-4239-BCB7-C7D579DC9545}"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F4FB-4EC3-AA59-8A94F53A046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Daytona Condensed" panose="020B0506030503040204" pitchFamily="34" charset="0"/>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'[Opelika Pay vs Southeast Average by Job Category.xlsx]Overall Southeast'!$A$2</c:f>
              <c:strCache>
                <c:ptCount val="1"/>
                <c:pt idx="0">
                  <c:v>For All Positions</c:v>
                </c:pt>
              </c:strCache>
            </c:strRef>
          </c:cat>
          <c:val>
            <c:numRef>
              <c:f>'[Opelika Pay vs Southeast Average by Job Category.xlsx]Overall Southeast'!$S$2</c:f>
              <c:numCache>
                <c:formatCode>0%</c:formatCode>
                <c:ptCount val="1"/>
                <c:pt idx="0">
                  <c:v>0.19</c:v>
                </c:pt>
              </c:numCache>
            </c:numRef>
          </c:val>
          <c:extLst>
            <c:ext xmlns:c15="http://schemas.microsoft.com/office/drawing/2012/chart" uri="{02D57815-91ED-43cb-92C2-25804820EDAC}">
              <c15:datalabelsRange>
                <c15:f>'[Opelika Pay vs Southeast Average by Job Category.xlsx]Overall Southeast'!$AA$2</c15:f>
                <c15:dlblRangeCache>
                  <c:ptCount val="1"/>
                  <c:pt idx="0">
                    <c:v>-11%</c:v>
                  </c:pt>
                </c15:dlblRangeCache>
              </c15:datalabelsRange>
            </c:ext>
            <c:ext xmlns:c16="http://schemas.microsoft.com/office/drawing/2014/chart" uri="{C3380CC4-5D6E-409C-BE32-E72D297353CC}">
              <c16:uniqueId val="{0000000D-F4FB-4EC3-AA59-8A94F53A046D}"/>
            </c:ext>
          </c:extLst>
        </c:ser>
        <c:ser>
          <c:idx val="9"/>
          <c:order val="9"/>
          <c:tx>
            <c:strRef>
              <c:f>'[Opelika Pay vs Southeast Average by Job Category.xlsx]Overall Southeast'!$T$1</c:f>
              <c:strCache>
                <c:ptCount val="1"/>
                <c:pt idx="0">
                  <c:v>Max Neg Display</c:v>
                </c:pt>
              </c:strCache>
            </c:strRef>
          </c:tx>
          <c:spPr>
            <a:solidFill>
              <a:srgbClr val="C46662"/>
            </a:solidFill>
            <a:ln>
              <a:noFill/>
            </a:ln>
            <a:effectLst/>
          </c:spPr>
          <c:invertIfNegative val="0"/>
          <c:cat>
            <c:strRef>
              <c:f>'[Opelika Pay vs Southeast Average by Job Category.xlsx]Overall Southeast'!$A$2</c:f>
              <c:strCache>
                <c:ptCount val="1"/>
                <c:pt idx="0">
                  <c:v>For All Positions</c:v>
                </c:pt>
              </c:strCache>
            </c:strRef>
          </c:cat>
          <c:val>
            <c:numRef>
              <c:f>'[Opelika Pay vs Southeast Average by Job Category.xlsx]Overall Southeast'!$T$2</c:f>
              <c:numCache>
                <c:formatCode>0%</c:formatCode>
                <c:ptCount val="1"/>
                <c:pt idx="0">
                  <c:v>0.11</c:v>
                </c:pt>
              </c:numCache>
            </c:numRef>
          </c:val>
          <c:extLst>
            <c:ext xmlns:c16="http://schemas.microsoft.com/office/drawing/2014/chart" uri="{C3380CC4-5D6E-409C-BE32-E72D297353CC}">
              <c16:uniqueId val="{0000000E-F4FB-4EC3-AA59-8A94F53A046D}"/>
            </c:ext>
          </c:extLst>
        </c:ser>
        <c:ser>
          <c:idx val="10"/>
          <c:order val="10"/>
          <c:tx>
            <c:strRef>
              <c:f>'[Opelika Pay vs Southeast Average by Job Category.xlsx]Overall Southeast'!$U$1</c:f>
              <c:strCache>
                <c:ptCount val="1"/>
                <c:pt idx="0">
                  <c:v>Max Pos Disp</c:v>
                </c:pt>
              </c:strCache>
            </c:strRef>
          </c:tx>
          <c:spPr>
            <a:solidFill>
              <a:schemeClr val="bg1">
                <a:lumMod val="75000"/>
              </a:schemeClr>
            </a:solidFill>
            <a:ln>
              <a:noFill/>
            </a:ln>
            <a:effectLst/>
          </c:spPr>
          <c:invertIfNegative val="0"/>
          <c:cat>
            <c:strRef>
              <c:f>'[Opelika Pay vs Southeast Average by Job Category.xlsx]Overall Southeast'!$A$2</c:f>
              <c:strCache>
                <c:ptCount val="1"/>
                <c:pt idx="0">
                  <c:v>For All Positions</c:v>
                </c:pt>
              </c:strCache>
            </c:strRef>
          </c:cat>
          <c:val>
            <c:numRef>
              <c:f>'[Opelika Pay vs Southeast Average by Job Category.xlsx]Overall Southeast'!$U$2</c:f>
              <c:numCache>
                <c:formatCode>0%</c:formatCode>
                <c:ptCount val="1"/>
                <c:pt idx="0">
                  <c:v>0</c:v>
                </c:pt>
              </c:numCache>
            </c:numRef>
          </c:val>
          <c:extLst>
            <c:ext xmlns:c16="http://schemas.microsoft.com/office/drawing/2014/chart" uri="{C3380CC4-5D6E-409C-BE32-E72D297353CC}">
              <c16:uniqueId val="{0000000F-F4FB-4EC3-AA59-8A94F53A046D}"/>
            </c:ext>
          </c:extLst>
        </c:ser>
        <c:ser>
          <c:idx val="11"/>
          <c:order val="11"/>
          <c:tx>
            <c:strRef>
              <c:f>'[Opelika Pay vs Southeast Average by Job Category.xlsx]Overall Southeast'!$V$1</c:f>
              <c:strCache>
                <c:ptCount val="1"/>
                <c:pt idx="0">
                  <c:v>Max Pos Space</c:v>
                </c:pt>
              </c:strCache>
            </c:strRef>
          </c:tx>
          <c:spPr>
            <a:noFill/>
            <a:ln>
              <a:noFill/>
            </a:ln>
            <a:effectLst/>
          </c:spPr>
          <c:invertIfNegative val="0"/>
          <c:dLbls>
            <c:dLbl>
              <c:idx val="0"/>
              <c:tx>
                <c:rich>
                  <a:bodyPr/>
                  <a:lstStyle/>
                  <a:p>
                    <a:fld id="{601A11C1-EF01-4D7A-9542-8CD8452CF278}"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4FB-4EC3-AA59-8A94F53A046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Daytona Condensed" panose="020B05060305030402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'[Opelika Pay vs Southeast Average by Job Category.xlsx]Overall Southeast'!$A$2</c:f>
              <c:strCache>
                <c:ptCount val="1"/>
                <c:pt idx="0">
                  <c:v>For All Positions</c:v>
                </c:pt>
              </c:strCache>
            </c:strRef>
          </c:cat>
          <c:val>
            <c:numRef>
              <c:f>'[Opelika Pay vs Southeast Average by Job Category.xlsx]Overall Southeast'!$V$2</c:f>
              <c:numCache>
                <c:formatCode>0%</c:formatCode>
                <c:ptCount val="1"/>
                <c:pt idx="0">
                  <c:v>0.3</c:v>
                </c:pt>
              </c:numCache>
            </c:numRef>
          </c:val>
          <c:extLst>
            <c:ext xmlns:c15="http://schemas.microsoft.com/office/drawing/2012/chart" uri="{02D57815-91ED-43cb-92C2-25804820EDAC}">
              <c15:datalabelsRange>
                <c15:f>'[Opelika Pay vs Southeast Average by Job Category.xlsx]Overall Southeast'!$AB$2</c15:f>
                <c15:dlblRangeCache>
                  <c:ptCount val="1"/>
                </c15:dlblRangeCache>
              </c15:datalabelsRange>
            </c:ext>
            <c:ext xmlns:c16="http://schemas.microsoft.com/office/drawing/2014/chart" uri="{C3380CC4-5D6E-409C-BE32-E72D297353CC}">
              <c16:uniqueId val="{00000011-F4FB-4EC3-AA59-8A94F53A046D}"/>
            </c:ext>
          </c:extLst>
        </c:ser>
        <c:dLbls>
          <c:showLegendKey val="0"/>
          <c:showVal val="0"/>
          <c:showCatName val="0"/>
          <c:showSerName val="0"/>
          <c:showPercent val="0"/>
          <c:showBubbleSize val="0"/>
        </c:dLbls>
        <c:gapWidth val="50"/>
        <c:overlap val="100"/>
        <c:axId val="1127596479"/>
        <c:axId val="1600197327"/>
      </c:barChart>
      <c:scatterChart>
        <c:scatterStyle val="smoothMarker"/>
        <c:varyColors val="0"/>
        <c:ser>
          <c:idx val="12"/>
          <c:order val="12"/>
          <c:tx>
            <c:strRef>
              <c:f>'[Opelika Pay vs Southeast Average by Job Category.xlsx]Overall Southeast'!$A$6</c:f>
              <c:strCache>
                <c:ptCount val="1"/>
                <c:pt idx="0">
                  <c:v>Line Min</c:v>
                </c:pt>
              </c:strCache>
            </c:strRef>
          </c:tx>
          <c:spPr>
            <a:ln w="15875" cap="rnd">
              <a:solidFill>
                <a:schemeClr val="tx1">
                  <a:lumMod val="50000"/>
                  <a:lumOff val="50000"/>
                </a:schemeClr>
              </a:solidFill>
              <a:round/>
            </a:ln>
            <a:effectLst/>
          </c:spPr>
          <c:marker>
            <c:symbol val="none"/>
          </c:marker>
          <c:xVal>
            <c:numRef>
              <c:f>'[Opelika Pay vs Southeast Average by Job Category.xlsx]Overall Southeast'!$B$6:$B$7</c:f>
              <c:numCache>
                <c:formatCode>General</c:formatCode>
                <c:ptCount val="2"/>
                <c:pt idx="0">
                  <c:v>0</c:v>
                </c:pt>
                <c:pt idx="1">
                  <c:v>0</c:v>
                </c:pt>
              </c:numCache>
            </c:numRef>
          </c:xVal>
          <c:yVal>
            <c:numRef>
              <c:f>'[Opelika Pay vs Southeast Average by Job Category.xlsx]Overall Southeast'!$C$6:$C$7</c:f>
              <c:numCache>
                <c:formatCode>General</c:formatCode>
                <c:ptCount val="2"/>
                <c:pt idx="0">
                  <c:v>0</c:v>
                </c:pt>
                <c:pt idx="1">
                  <c:v>2</c:v>
                </c:pt>
              </c:numCache>
            </c:numRef>
          </c:yVal>
          <c:smooth val="1"/>
          <c:extLst>
            <c:ext xmlns:c16="http://schemas.microsoft.com/office/drawing/2014/chart" uri="{C3380CC4-5D6E-409C-BE32-E72D297353CC}">
              <c16:uniqueId val="{00000012-F4FB-4EC3-AA59-8A94F53A046D}"/>
            </c:ext>
          </c:extLst>
        </c:ser>
        <c:ser>
          <c:idx val="13"/>
          <c:order val="13"/>
          <c:tx>
            <c:strRef>
              <c:f>'[Opelika Pay vs Southeast Average by Job Category.xlsx]Overall Southeast'!$A$9</c:f>
              <c:strCache>
                <c:ptCount val="1"/>
                <c:pt idx="0">
                  <c:v>Lin Med</c:v>
                </c:pt>
              </c:strCache>
            </c:strRef>
          </c:tx>
          <c:spPr>
            <a:ln w="15875" cap="rnd">
              <a:solidFill>
                <a:schemeClr val="tx1">
                  <a:lumMod val="50000"/>
                  <a:lumOff val="50000"/>
                </a:schemeClr>
              </a:solidFill>
              <a:round/>
            </a:ln>
            <a:effectLst/>
          </c:spPr>
          <c:marker>
            <c:symbol val="none"/>
          </c:marker>
          <c:xVal>
            <c:numRef>
              <c:f>'[Opelika Pay vs Southeast Average by Job Category.xlsx]Overall Southeast'!$B$9:$B$10</c:f>
              <c:numCache>
                <c:formatCode>General</c:formatCode>
                <c:ptCount val="2"/>
                <c:pt idx="0">
                  <c:v>0.6</c:v>
                </c:pt>
                <c:pt idx="1">
                  <c:v>0.6</c:v>
                </c:pt>
              </c:numCache>
            </c:numRef>
          </c:xVal>
          <c:yVal>
            <c:numRef>
              <c:f>'[Opelika Pay vs Southeast Average by Job Category.xlsx]Overall Southeast'!$C$9:$C$10</c:f>
              <c:numCache>
                <c:formatCode>General</c:formatCode>
                <c:ptCount val="2"/>
                <c:pt idx="0">
                  <c:v>0</c:v>
                </c:pt>
                <c:pt idx="1">
                  <c:v>2</c:v>
                </c:pt>
              </c:numCache>
            </c:numRef>
          </c:yVal>
          <c:smooth val="1"/>
          <c:extLst>
            <c:ext xmlns:c16="http://schemas.microsoft.com/office/drawing/2014/chart" uri="{C3380CC4-5D6E-409C-BE32-E72D297353CC}">
              <c16:uniqueId val="{00000013-F4FB-4EC3-AA59-8A94F53A046D}"/>
            </c:ext>
          </c:extLst>
        </c:ser>
        <c:ser>
          <c:idx val="14"/>
          <c:order val="14"/>
          <c:tx>
            <c:strRef>
              <c:f>'[Opelika Pay vs Southeast Average by Job Category.xlsx]Overall Southeast'!$A$12</c:f>
              <c:strCache>
                <c:ptCount val="1"/>
                <c:pt idx="0">
                  <c:v>Lin Max</c:v>
                </c:pt>
              </c:strCache>
            </c:strRef>
          </c:tx>
          <c:spPr>
            <a:ln w="15875" cap="rnd">
              <a:solidFill>
                <a:schemeClr val="tx1">
                  <a:lumMod val="50000"/>
                  <a:lumOff val="50000"/>
                </a:schemeClr>
              </a:solidFill>
              <a:round/>
            </a:ln>
            <a:effectLst/>
          </c:spPr>
          <c:marker>
            <c:symbol val="none"/>
          </c:marker>
          <c:xVal>
            <c:numRef>
              <c:f>'[Opelika Pay vs Southeast Average by Job Category.xlsx]Overall Southeast'!$B$12:$B$13</c:f>
              <c:numCache>
                <c:formatCode>General</c:formatCode>
                <c:ptCount val="2"/>
                <c:pt idx="0">
                  <c:v>1.2</c:v>
                </c:pt>
                <c:pt idx="1">
                  <c:v>1.2</c:v>
                </c:pt>
              </c:numCache>
            </c:numRef>
          </c:xVal>
          <c:yVal>
            <c:numRef>
              <c:f>'[Opelika Pay vs Southeast Average by Job Category.xlsx]Overall Southeast'!$C$12:$C$13</c:f>
              <c:numCache>
                <c:formatCode>General</c:formatCode>
                <c:ptCount val="2"/>
                <c:pt idx="0">
                  <c:v>0</c:v>
                </c:pt>
                <c:pt idx="1">
                  <c:v>2</c:v>
                </c:pt>
              </c:numCache>
            </c:numRef>
          </c:yVal>
          <c:smooth val="1"/>
          <c:extLst>
            <c:ext xmlns:c16="http://schemas.microsoft.com/office/drawing/2014/chart" uri="{C3380CC4-5D6E-409C-BE32-E72D297353CC}">
              <c16:uniqueId val="{00000014-F4FB-4EC3-AA59-8A94F53A046D}"/>
            </c:ext>
          </c:extLst>
        </c:ser>
        <c:ser>
          <c:idx val="15"/>
          <c:order val="15"/>
          <c:tx>
            <c:strRef>
              <c:f>'[Opelika Pay vs Southeast Average by Job Category.xlsx]Overall Southeast'!$A$15</c:f>
              <c:strCache>
                <c:ptCount val="1"/>
                <c:pt idx="0">
                  <c:v>Labels</c:v>
                </c:pt>
              </c:strCache>
            </c:strRef>
          </c:tx>
          <c:spPr>
            <a:ln w="28575" cap="rnd">
              <a:noFill/>
              <a:round/>
            </a:ln>
            <a:effectLst/>
          </c:spPr>
          <c:marker>
            <c:symbol val="none"/>
          </c:marker>
          <c:dLbls>
            <c:dLbl>
              <c:idx val="0"/>
              <c:tx>
                <c:rich>
                  <a:bodyPr rot="0" spcFirstLastPara="1" vertOverflow="ellipsis" vert="horz" wrap="none" lIns="38100" tIns="19050" rIns="38100" bIns="19050" anchor="ctr" anchorCtr="0">
                    <a:noAutofit/>
                  </a:bodyPr>
                  <a:lstStyle/>
                  <a:p>
                    <a:pPr algn="l">
                      <a:defRPr sz="2400" b="0" i="0" u="none" strike="noStrike" kern="1200" baseline="0">
                        <a:solidFill>
                          <a:sysClr val="windowText" lastClr="000000"/>
                        </a:solidFill>
                        <a:latin typeface="Daytona Condensed" panose="020B0506030503040204" pitchFamily="34" charset="0"/>
                        <a:ea typeface="+mn-ea"/>
                        <a:cs typeface="+mn-cs"/>
                      </a:defRPr>
                    </a:pPr>
                    <a:fld id="{FF0A6D5D-5AFF-4BD9-AC59-4627D8761138}" type="CELLRANGE">
                      <a:rPr lang="en-US"/>
                      <a:pPr algn="l">
                        <a:defRPr>
                          <a:solidFill>
                            <a:sysClr val="windowText" lastClr="000000"/>
                          </a:solidFill>
                        </a:defRPr>
                      </a:pPr>
                      <a:t>[CELLRANGE]</a:t>
                    </a:fld>
                    <a:endParaRPr lang="en-US"/>
                  </a:p>
                </c:rich>
              </c:tx>
              <c:spPr>
                <a:noFill/>
                <a:ln>
                  <a:noFill/>
                </a:ln>
                <a:effectLst/>
              </c:spPr>
              <c:txPr>
                <a:bodyPr rot="0" spcFirstLastPara="1" vertOverflow="ellipsis" vert="horz" wrap="none" lIns="38100" tIns="19050" rIns="38100" bIns="19050" anchor="ctr" anchorCtr="0">
                  <a:noAutofit/>
                </a:bodyPr>
                <a:lstStyle/>
                <a:p>
                  <a:pPr algn="l">
                    <a:defRPr sz="2400" b="0" i="0" u="none" strike="noStrike" kern="1200" baseline="0">
                      <a:solidFill>
                        <a:sysClr val="windowText" lastClr="000000"/>
                      </a:solidFill>
                      <a:latin typeface="Daytona Condensed" panose="020B0506030503040204" pitchFamily="34" charset="0"/>
                      <a:ea typeface="+mn-ea"/>
                      <a:cs typeface="+mn-cs"/>
                    </a:defRPr>
                  </a:pPr>
                  <a:endParaRPr lang="en-US"/>
                </a:p>
              </c:txPr>
              <c:dLblPos val="l"/>
              <c:showLegendKey val="0"/>
              <c:showVal val="0"/>
              <c:showCatName val="0"/>
              <c:showSerName val="0"/>
              <c:showPercent val="0"/>
              <c:showBubbleSize val="0"/>
              <c:extLst>
                <c:ext xmlns:c15="http://schemas.microsoft.com/office/drawing/2012/chart" uri="{CE6537A1-D6FC-4f65-9D91-7224C49458BB}">
                  <c15:layout>
                    <c:manualLayout>
                      <c:w val="0.26379256679453528"/>
                      <c:h val="0.19654308836395451"/>
                    </c:manualLayout>
                  </c15:layout>
                  <c15:dlblFieldTable/>
                  <c15:showDataLabelsRange val="1"/>
                </c:ext>
                <c:ext xmlns:c16="http://schemas.microsoft.com/office/drawing/2014/chart" uri="{C3380CC4-5D6E-409C-BE32-E72D297353CC}">
                  <c16:uniqueId val="{00000015-F4FB-4EC3-AA59-8A94F53A046D}"/>
                </c:ext>
              </c:extLst>
            </c:dLbl>
            <c:dLbl>
              <c:idx val="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272418620531635"/>
                      <c:h val="9.9320975585572138E-2"/>
                    </c:manualLayout>
                  </c15:layout>
                  <c15:showDataLabelsRange val="1"/>
                </c:ext>
                <c:ext xmlns:c16="http://schemas.microsoft.com/office/drawing/2014/chart" uri="{C3380CC4-5D6E-409C-BE32-E72D297353CC}">
                  <c16:uniqueId val="{00000016-F4FB-4EC3-AA59-8A94F53A046D}"/>
                </c:ext>
              </c:extLst>
            </c:dLbl>
            <c:dLbl>
              <c:idx val="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272418620531635"/>
                      <c:h val="9.9320975585572138E-2"/>
                    </c:manualLayout>
                  </c15:layout>
                  <c15:showDataLabelsRange val="1"/>
                </c:ext>
                <c:ext xmlns:c16="http://schemas.microsoft.com/office/drawing/2014/chart" uri="{C3380CC4-5D6E-409C-BE32-E72D297353CC}">
                  <c16:uniqueId val="{00000017-F4FB-4EC3-AA59-8A94F53A046D}"/>
                </c:ext>
              </c:extLst>
            </c:dLbl>
            <c:dLbl>
              <c:idx val="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32610829568694"/>
                      <c:h val="9.9320975585572138E-2"/>
                    </c:manualLayout>
                  </c15:layout>
                  <c15:showDataLabelsRange val="1"/>
                </c:ext>
                <c:ext xmlns:c16="http://schemas.microsoft.com/office/drawing/2014/chart" uri="{C3380CC4-5D6E-409C-BE32-E72D297353CC}">
                  <c16:uniqueId val="{00000018-F4FB-4EC3-AA59-8A94F53A046D}"/>
                </c:ext>
              </c:extLst>
            </c:dLbl>
            <c:dLbl>
              <c:idx val="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347485652583635"/>
                      <c:h val="9.9320975585572138E-2"/>
                    </c:manualLayout>
                  </c15:layout>
                  <c15:showDataLabelsRange val="1"/>
                </c:ext>
                <c:ext xmlns:c16="http://schemas.microsoft.com/office/drawing/2014/chart" uri="{C3380CC4-5D6E-409C-BE32-E72D297353CC}">
                  <c16:uniqueId val="{00000019-F4FB-4EC3-AA59-8A94F53A046D}"/>
                </c:ext>
              </c:extLst>
            </c:dLbl>
            <c:dLbl>
              <c:idx val="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251041263634939"/>
                      <c:h val="9.9320975585572138E-2"/>
                    </c:manualLayout>
                  </c15:layout>
                  <c15:showDataLabelsRange val="1"/>
                </c:ext>
                <c:ext xmlns:c16="http://schemas.microsoft.com/office/drawing/2014/chart" uri="{C3380CC4-5D6E-409C-BE32-E72D297353CC}">
                  <c16:uniqueId val="{0000001A-F4FB-4EC3-AA59-8A94F53A046D}"/>
                </c:ext>
              </c:extLst>
            </c:dLbl>
            <c:dLbl>
              <c:idx val="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251041263634939"/>
                      <c:h val="9.9320975585572138E-2"/>
                    </c:manualLayout>
                  </c15:layout>
                  <c15:showDataLabelsRange val="1"/>
                </c:ext>
                <c:ext xmlns:c16="http://schemas.microsoft.com/office/drawing/2014/chart" uri="{C3380CC4-5D6E-409C-BE32-E72D297353CC}">
                  <c16:uniqueId val="{0000001B-F4FB-4EC3-AA59-8A94F53A046D}"/>
                </c:ext>
              </c:extLst>
            </c:dLbl>
            <c:dLbl>
              <c:idx val="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04252173015717"/>
                      <c:h val="9.9320975585572138E-2"/>
                    </c:manualLayout>
                  </c15:layout>
                  <c15:showDataLabelsRange val="1"/>
                </c:ext>
                <c:ext xmlns:c16="http://schemas.microsoft.com/office/drawing/2014/chart" uri="{C3380CC4-5D6E-409C-BE32-E72D297353CC}">
                  <c16:uniqueId val="{0000001C-F4FB-4EC3-AA59-8A94F53A046D}"/>
                </c:ext>
              </c:extLst>
            </c:dLbl>
            <c:dLbl>
              <c:idx val="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5938261963418285"/>
                      <c:h val="9.9320975585572138E-2"/>
                    </c:manualLayout>
                  </c15:layout>
                  <c15:showDataLabelsRange val="1"/>
                </c:ext>
                <c:ext xmlns:c16="http://schemas.microsoft.com/office/drawing/2014/chart" uri="{C3380CC4-5D6E-409C-BE32-E72D297353CC}">
                  <c16:uniqueId val="{0000001D-F4FB-4EC3-AA59-8A94F53A046D}"/>
                </c:ext>
              </c:extLst>
            </c:dLbl>
            <c:dLbl>
              <c:idx val="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6272418620531635"/>
                      <c:h val="9.9320975585572138E-2"/>
                    </c:manualLayout>
                  </c15:layout>
                  <c15:showDataLabelsRange val="1"/>
                </c:ext>
                <c:ext xmlns:c16="http://schemas.microsoft.com/office/drawing/2014/chart" uri="{C3380CC4-5D6E-409C-BE32-E72D297353CC}">
                  <c16:uniqueId val="{0000001E-F4FB-4EC3-AA59-8A94F53A046D}"/>
                </c:ext>
              </c:extLst>
            </c:dLbl>
            <c:dLbl>
              <c:idx val="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F4FB-4EC3-AA59-8A94F53A046D}"/>
                </c:ext>
              </c:extLst>
            </c:dLbl>
            <c:spPr>
              <a:noFill/>
              <a:ln>
                <a:noFill/>
              </a:ln>
              <a:effectLst/>
            </c:spPr>
            <c:txPr>
              <a:bodyPr rot="0" spcFirstLastPara="1" vertOverflow="ellipsis" vert="horz" wrap="none" lIns="38100" tIns="19050" rIns="38100" bIns="19050" anchor="ctr" anchorCtr="0">
                <a:spAutoFit/>
              </a:bodyPr>
              <a:lstStyle/>
              <a:p>
                <a:pPr algn="l">
                  <a:defRPr sz="2400" b="0" i="0" u="none" strike="noStrike" kern="1200" baseline="0">
                    <a:solidFill>
                      <a:sysClr val="windowText" lastClr="000000"/>
                    </a:solidFill>
                    <a:latin typeface="Daytona Condensed" panose="020B0506030503040204" pitchFamily="34" charset="0"/>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'[Opelika Pay vs Southeast Average by Job Category.xlsx]Overall Southeast'!$B$16:$B$26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xVal>
          <c:yVal>
            <c:numRef>
              <c:f>'[Opelika Pay vs Southeast Average by Job Category.xlsx]Overall Southeast'!$C$16:$C$26</c:f>
              <c:numCache>
                <c:formatCode>General</c:formatCode>
                <c:ptCount val="11"/>
                <c:pt idx="0">
                  <c:v>1.5</c:v>
                </c:pt>
                <c:pt idx="1">
                  <c:v>2.5</c:v>
                </c:pt>
                <c:pt idx="2">
                  <c:v>3.5</c:v>
                </c:pt>
                <c:pt idx="3">
                  <c:v>4.5</c:v>
                </c:pt>
                <c:pt idx="4">
                  <c:v>5.5</c:v>
                </c:pt>
                <c:pt idx="5">
                  <c:v>6.5</c:v>
                </c:pt>
                <c:pt idx="6">
                  <c:v>7.5</c:v>
                </c:pt>
                <c:pt idx="7">
                  <c:v>8.5</c:v>
                </c:pt>
                <c:pt idx="8">
                  <c:v>9.5</c:v>
                </c:pt>
                <c:pt idx="9">
                  <c:v>10.5</c:v>
                </c:pt>
                <c:pt idx="10">
                  <c:v>11.5</c:v>
                </c:pt>
              </c:numCache>
            </c:numRef>
          </c:yVal>
          <c:smooth val="1"/>
          <c:extLst>
            <c:ext xmlns:c15="http://schemas.microsoft.com/office/drawing/2012/chart" uri="{02D57815-91ED-43cb-92C2-25804820EDAC}">
              <c15:datalabelsRange>
                <c15:f>'[Opelika Pay vs Southeast Average by Job Category.xlsx]Overall Southeast'!$A$29</c15:f>
                <c15:dlblRangeCache>
                  <c:ptCount val="1"/>
                  <c:pt idx="0">
                    <c:v>For All Positions</c:v>
                  </c:pt>
                </c15:dlblRangeCache>
              </c15:datalabelsRange>
            </c:ext>
            <c:ext xmlns:c16="http://schemas.microsoft.com/office/drawing/2014/chart" uri="{C3380CC4-5D6E-409C-BE32-E72D297353CC}">
              <c16:uniqueId val="{00000020-F4FB-4EC3-AA59-8A94F53A046D}"/>
            </c:ext>
          </c:extLst>
        </c:ser>
        <c:dLbls>
          <c:showLegendKey val="0"/>
          <c:showVal val="0"/>
          <c:showCatName val="0"/>
          <c:showSerName val="0"/>
          <c:showPercent val="0"/>
          <c:showBubbleSize val="0"/>
        </c:dLbls>
        <c:axId val="1470981903"/>
        <c:axId val="1470981423"/>
      </c:scatterChart>
      <c:catAx>
        <c:axId val="1127596479"/>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noFill/>
                <a:latin typeface="Daytona Condensed" panose="020B0506030503040204" pitchFamily="34" charset="0"/>
                <a:ea typeface="+mn-ea"/>
                <a:cs typeface="+mn-cs"/>
              </a:defRPr>
            </a:pPr>
            <a:endParaRPr lang="en-US"/>
          </a:p>
        </c:txPr>
        <c:crossAx val="1600197327"/>
        <c:crosses val="autoZero"/>
        <c:auto val="1"/>
        <c:lblAlgn val="l"/>
        <c:lblOffset val="100"/>
        <c:noMultiLvlLbl val="0"/>
      </c:catAx>
      <c:valAx>
        <c:axId val="1600197327"/>
        <c:scaling>
          <c:orientation val="minMax"/>
        </c:scaling>
        <c:delete val="1"/>
        <c:axPos val="t"/>
        <c:numFmt formatCode="0%" sourceLinked="1"/>
        <c:majorTickMark val="out"/>
        <c:minorTickMark val="none"/>
        <c:tickLblPos val="nextTo"/>
        <c:crossAx val="1127596479"/>
        <c:crosses val="autoZero"/>
        <c:crossBetween val="between"/>
      </c:valAx>
      <c:valAx>
        <c:axId val="1470981423"/>
        <c:scaling>
          <c:orientation val="minMax"/>
          <c:max val="2"/>
          <c:min val="1"/>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noFill/>
                <a:latin typeface="Daytona Condensed" panose="020B0506030503040204" pitchFamily="34" charset="0"/>
                <a:ea typeface="+mn-ea"/>
                <a:cs typeface="+mn-cs"/>
              </a:defRPr>
            </a:pPr>
            <a:endParaRPr lang="en-US"/>
          </a:p>
        </c:txPr>
        <c:crossAx val="1470981903"/>
        <c:crosses val="max"/>
        <c:crossBetween val="midCat"/>
      </c:valAx>
      <c:valAx>
        <c:axId val="1470981903"/>
        <c:scaling>
          <c:orientation val="minMax"/>
        </c:scaling>
        <c:delete val="1"/>
        <c:axPos val="t"/>
        <c:numFmt formatCode="General" sourceLinked="1"/>
        <c:majorTickMark val="out"/>
        <c:minorTickMark val="none"/>
        <c:tickLblPos val="nextTo"/>
        <c:crossAx val="1470981423"/>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400">
          <a:latin typeface="Daytona Condensed" panose="020B050603050304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0.21661</cdr:x>
      <cdr:y>0.03108</cdr:y>
    </cdr:from>
    <cdr:to>
      <cdr:x>0.34351</cdr:x>
      <cdr:y>0.26039</cdr:y>
    </cdr:to>
    <cdr:sp macro="" textlink="">
      <cdr:nvSpPr>
        <cdr:cNvPr id="2" name="TextBox 1">
          <a:extLst xmlns:a="http://schemas.openxmlformats.org/drawingml/2006/main">
            <a:ext uri="{FF2B5EF4-FFF2-40B4-BE49-F238E27FC236}">
              <a16:creationId xmlns:a16="http://schemas.microsoft.com/office/drawing/2014/main" id="{CE091608-303A-C6DE-A2AB-1A56E93CE2D7}"/>
            </a:ext>
          </a:extLst>
        </cdr:cNvPr>
        <cdr:cNvSpPr txBox="1"/>
      </cdr:nvSpPr>
      <cdr:spPr>
        <a:xfrm xmlns:a="http://schemas.openxmlformats.org/drawingml/2006/main">
          <a:off x="2510007" y="56840"/>
          <a:ext cx="1470498" cy="4193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dirty="0">
              <a:latin typeface="Daytona Condensed" panose="020B0506030503040204" pitchFamily="34" charset="0"/>
            </a:rPr>
            <a:t>Starter</a:t>
          </a:r>
          <a:r>
            <a:rPr lang="en-US" sz="2400" baseline="0" dirty="0">
              <a:latin typeface="Daytona Condensed" panose="020B0506030503040204" pitchFamily="34" charset="0"/>
            </a:rPr>
            <a:t> Pay</a:t>
          </a:r>
          <a:endParaRPr lang="en-US" sz="2400" dirty="0">
            <a:latin typeface="Daytona Condensed" panose="020B0506030503040204" pitchFamily="34" charset="0"/>
          </a:endParaRPr>
        </a:p>
      </cdr:txBody>
    </cdr:sp>
  </cdr:relSizeAnchor>
  <cdr:relSizeAnchor xmlns:cdr="http://schemas.openxmlformats.org/drawingml/2006/chartDrawing">
    <cdr:from>
      <cdr:x>0.4717</cdr:x>
      <cdr:y>0.03108</cdr:y>
    </cdr:from>
    <cdr:to>
      <cdr:x>0.5986</cdr:x>
      <cdr:y>0.28228</cdr:y>
    </cdr:to>
    <cdr:sp macro="" textlink="">
      <cdr:nvSpPr>
        <cdr:cNvPr id="3" name="TextBox 2">
          <a:extLst xmlns:a="http://schemas.openxmlformats.org/drawingml/2006/main">
            <a:ext uri="{FF2B5EF4-FFF2-40B4-BE49-F238E27FC236}">
              <a16:creationId xmlns:a16="http://schemas.microsoft.com/office/drawing/2014/main" id="{6CE1D22B-302B-67A0-BB30-DA0D66FAA137}"/>
            </a:ext>
          </a:extLst>
        </cdr:cNvPr>
        <cdr:cNvSpPr txBox="1"/>
      </cdr:nvSpPr>
      <cdr:spPr>
        <a:xfrm xmlns:a="http://schemas.openxmlformats.org/drawingml/2006/main">
          <a:off x="5465982" y="56783"/>
          <a:ext cx="1470497" cy="4589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a:latin typeface="Daytona Condensed" panose="020B0506030503040204" pitchFamily="34" charset="0"/>
            </a:rPr>
            <a:t>Median</a:t>
          </a:r>
          <a:r>
            <a:rPr lang="en-US" sz="2400" baseline="0">
              <a:latin typeface="Daytona Condensed" panose="020B0506030503040204" pitchFamily="34" charset="0"/>
            </a:rPr>
            <a:t> Pay</a:t>
          </a:r>
          <a:endParaRPr lang="en-US" sz="2400">
            <a:latin typeface="Daytona Condensed" panose="020B0506030503040204" pitchFamily="34" charset="0"/>
          </a:endParaRPr>
        </a:p>
      </cdr:txBody>
    </cdr:sp>
  </cdr:relSizeAnchor>
  <cdr:relSizeAnchor xmlns:cdr="http://schemas.openxmlformats.org/drawingml/2006/chartDrawing">
    <cdr:from>
      <cdr:x>0.72825</cdr:x>
      <cdr:y>0.03108</cdr:y>
    </cdr:from>
    <cdr:to>
      <cdr:x>0.85515</cdr:x>
      <cdr:y>0.2954</cdr:y>
    </cdr:to>
    <cdr:sp macro="" textlink="">
      <cdr:nvSpPr>
        <cdr:cNvPr id="4" name="TextBox 3">
          <a:extLst xmlns:a="http://schemas.openxmlformats.org/drawingml/2006/main">
            <a:ext uri="{FF2B5EF4-FFF2-40B4-BE49-F238E27FC236}">
              <a16:creationId xmlns:a16="http://schemas.microsoft.com/office/drawing/2014/main" id="{79B7BAFB-B76C-1E11-865A-F23D80EC37C8}"/>
            </a:ext>
          </a:extLst>
        </cdr:cNvPr>
        <cdr:cNvSpPr txBox="1"/>
      </cdr:nvSpPr>
      <cdr:spPr>
        <a:xfrm xmlns:a="http://schemas.openxmlformats.org/drawingml/2006/main">
          <a:off x="8438876" y="56783"/>
          <a:ext cx="1470497" cy="4829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a:latin typeface="Daytona Condensed" panose="020B0506030503040204" pitchFamily="34" charset="0"/>
            </a:rPr>
            <a:t>Maximum</a:t>
          </a:r>
          <a:r>
            <a:rPr lang="en-US" sz="2400" baseline="0">
              <a:latin typeface="Daytona Condensed" panose="020B0506030503040204" pitchFamily="34" charset="0"/>
            </a:rPr>
            <a:t> Pay</a:t>
          </a:r>
          <a:endParaRPr lang="en-US" sz="2400">
            <a:latin typeface="Daytona Condensed" panose="020B0506030503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22F1BB-9022-4229-A1DB-633F74AE52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rebuchet MS" panose="020B0603020202020204" pitchFamily="34" charset="0"/>
            </a:endParaRPr>
          </a:p>
        </p:txBody>
      </p:sp>
      <p:sp>
        <p:nvSpPr>
          <p:cNvPr id="3" name="Date Placeholder 2">
            <a:extLst>
              <a:ext uri="{FF2B5EF4-FFF2-40B4-BE49-F238E27FC236}">
                <a16:creationId xmlns:a16="http://schemas.microsoft.com/office/drawing/2014/main" id="{78363FE9-10CC-4DF7-B5F3-255A468A2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59F3D2-6016-4281-880F-65673981E6DD}" type="datetimeFigureOut">
              <a:rPr lang="en-US" smtClean="0">
                <a:latin typeface="Trebuchet MS" panose="020B0603020202020204" pitchFamily="34" charset="0"/>
              </a:rPr>
              <a:t>6/13/2025</a:t>
            </a:fld>
            <a:endParaRPr lang="en-US" dirty="0">
              <a:latin typeface="Trebuchet MS" panose="020B0603020202020204" pitchFamily="34" charset="0"/>
            </a:endParaRPr>
          </a:p>
        </p:txBody>
      </p:sp>
      <p:sp>
        <p:nvSpPr>
          <p:cNvPr id="4" name="Footer Placeholder 3">
            <a:extLst>
              <a:ext uri="{FF2B5EF4-FFF2-40B4-BE49-F238E27FC236}">
                <a16:creationId xmlns:a16="http://schemas.microsoft.com/office/drawing/2014/main" id="{146E8EC1-9030-4D09-BE49-02387F5577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rebuchet MS" panose="020B0603020202020204" pitchFamily="34" charset="0"/>
            </a:endParaRPr>
          </a:p>
        </p:txBody>
      </p:sp>
      <p:sp>
        <p:nvSpPr>
          <p:cNvPr id="5" name="Slide Number Placeholder 4">
            <a:extLst>
              <a:ext uri="{FF2B5EF4-FFF2-40B4-BE49-F238E27FC236}">
                <a16:creationId xmlns:a16="http://schemas.microsoft.com/office/drawing/2014/main" id="{8A107768-2568-42DB-BD61-3779CFF72A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12915C-0755-42A7-918F-90B492C4B823}" type="slidenum">
              <a:rPr lang="en-US" smtClean="0">
                <a:latin typeface="Trebuchet MS" panose="020B0603020202020204" pitchFamily="34" charset="0"/>
              </a:rPr>
              <a:t>‹#›</a:t>
            </a:fld>
            <a:endParaRPr lang="en-US" dirty="0">
              <a:latin typeface="Trebuchet MS" panose="020B0603020202020204" pitchFamily="34" charset="0"/>
            </a:endParaRPr>
          </a:p>
        </p:txBody>
      </p:sp>
    </p:spTree>
    <p:extLst>
      <p:ext uri="{BB962C8B-B14F-4D97-AF65-F5344CB8AC3E}">
        <p14:creationId xmlns:p14="http://schemas.microsoft.com/office/powerpoint/2010/main" val="922208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rebuchet MS" panose="020B0603020202020204" pitchFamily="34" charset="0"/>
              </a:defRPr>
            </a:lvl1pPr>
          </a:lstStyle>
          <a:p>
            <a:fld id="{06AB5239-5EA2-4F43-80D8-E0BFE6505313}" type="datetimeFigureOut">
              <a:rPr lang="en-US" smtClean="0"/>
              <a:pPr/>
              <a:t>6/13/2025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rebuchet MS" panose="020B0603020202020204" pitchFamily="34" charset="0"/>
              </a:defRPr>
            </a:lvl1pPr>
          </a:lstStyle>
          <a:p>
            <a:fld id="{AF6C39CE-4174-46B8-B54C-990BBF6FB317}" type="slidenum">
              <a:rPr lang="en-US" smtClean="0"/>
              <a:pPr/>
              <a:t>‹#›</a:t>
            </a:fld>
            <a:endParaRPr lang="en-US" dirty="0"/>
          </a:p>
        </p:txBody>
      </p:sp>
    </p:spTree>
    <p:extLst>
      <p:ext uri="{BB962C8B-B14F-4D97-AF65-F5344CB8AC3E}">
        <p14:creationId xmlns:p14="http://schemas.microsoft.com/office/powerpoint/2010/main" val="350574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14E30-F906-40B7-8A8A-3494E77DA4DC}" type="slidenum">
              <a:rPr lang="en-US" smtClean="0"/>
              <a:t>1</a:t>
            </a:fld>
            <a:endParaRPr lang="en-US" dirty="0"/>
          </a:p>
        </p:txBody>
      </p:sp>
    </p:spTree>
    <p:extLst>
      <p:ext uri="{BB962C8B-B14F-4D97-AF65-F5344CB8AC3E}">
        <p14:creationId xmlns:p14="http://schemas.microsoft.com/office/powerpoint/2010/main" val="270721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4A447-69D0-29CB-AA1D-15E74FADD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17C4-5C3B-A2A6-6AA1-2C8DC62CF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7AAEA-36C9-FE51-3502-97AD0E8C09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F46722-9DC3-2B0E-BA7C-844099EA03F6}"/>
              </a:ext>
            </a:extLst>
          </p:cNvPr>
          <p:cNvSpPr>
            <a:spLocks noGrp="1"/>
          </p:cNvSpPr>
          <p:nvPr>
            <p:ph type="sldNum" sz="quarter" idx="5"/>
          </p:nvPr>
        </p:nvSpPr>
        <p:spPr/>
        <p:txBody>
          <a:bodyPr/>
          <a:lstStyle/>
          <a:p>
            <a:fld id="{E5E14E30-F906-40B7-8A8A-3494E77DA4DC}" type="slidenum">
              <a:rPr lang="en-US" smtClean="0"/>
              <a:t>2</a:t>
            </a:fld>
            <a:endParaRPr lang="en-US" dirty="0"/>
          </a:p>
        </p:txBody>
      </p:sp>
    </p:spTree>
    <p:extLst>
      <p:ext uri="{BB962C8B-B14F-4D97-AF65-F5344CB8AC3E}">
        <p14:creationId xmlns:p14="http://schemas.microsoft.com/office/powerpoint/2010/main" val="79788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Elora</a:t>
            </a:r>
          </a:p>
        </p:txBody>
      </p:sp>
      <p:sp>
        <p:nvSpPr>
          <p:cNvPr id="4" name="Slide Number Placeholder 3"/>
          <p:cNvSpPr>
            <a:spLocks noGrp="1"/>
          </p:cNvSpPr>
          <p:nvPr>
            <p:ph type="sldNum" sz="quarter" idx="5"/>
          </p:nvPr>
        </p:nvSpPr>
        <p:spPr/>
        <p:txBody>
          <a:bodyPr/>
          <a:lstStyle/>
          <a:p>
            <a:fld id="{E5E14E30-F906-40B7-8A8A-3494E77DA4DC}" type="slidenum">
              <a:rPr lang="en-US" smtClean="0"/>
              <a:t>3</a:t>
            </a:fld>
            <a:endParaRPr lang="en-US" dirty="0"/>
          </a:p>
        </p:txBody>
      </p:sp>
    </p:spTree>
    <p:extLst>
      <p:ext uri="{BB962C8B-B14F-4D97-AF65-F5344CB8AC3E}">
        <p14:creationId xmlns:p14="http://schemas.microsoft.com/office/powerpoint/2010/main" val="87723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14E30-F906-40B7-8A8A-3494E77DA4DC}" type="slidenum">
              <a:rPr lang="en-US" smtClean="0"/>
              <a:t>5</a:t>
            </a:fld>
            <a:endParaRPr lang="en-US" dirty="0"/>
          </a:p>
        </p:txBody>
      </p:sp>
    </p:spTree>
    <p:extLst>
      <p:ext uri="{BB962C8B-B14F-4D97-AF65-F5344CB8AC3E}">
        <p14:creationId xmlns:p14="http://schemas.microsoft.com/office/powerpoint/2010/main" val="28220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C39CE-4174-46B8-B54C-990BBF6FB317}" type="slidenum">
              <a:rPr lang="en-US" smtClean="0"/>
              <a:pPr/>
              <a:t>21</a:t>
            </a:fld>
            <a:endParaRPr lang="en-US" dirty="0"/>
          </a:p>
        </p:txBody>
      </p:sp>
    </p:spTree>
    <p:extLst>
      <p:ext uri="{BB962C8B-B14F-4D97-AF65-F5344CB8AC3E}">
        <p14:creationId xmlns:p14="http://schemas.microsoft.com/office/powerpoint/2010/main" val="419267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Elora</a:t>
            </a:r>
          </a:p>
        </p:txBody>
      </p:sp>
      <p:sp>
        <p:nvSpPr>
          <p:cNvPr id="4" name="Slide Number Placeholder 3"/>
          <p:cNvSpPr>
            <a:spLocks noGrp="1"/>
          </p:cNvSpPr>
          <p:nvPr>
            <p:ph type="sldNum" sz="quarter" idx="5"/>
          </p:nvPr>
        </p:nvSpPr>
        <p:spPr/>
        <p:txBody>
          <a:bodyPr/>
          <a:lstStyle/>
          <a:p>
            <a:fld id="{E5E14E30-F906-40B7-8A8A-3494E77DA4DC}" type="slidenum">
              <a:rPr lang="en-US" smtClean="0"/>
              <a:t>39</a:t>
            </a:fld>
            <a:endParaRPr lang="en-US" dirty="0"/>
          </a:p>
        </p:txBody>
      </p:sp>
    </p:spTree>
    <p:extLst>
      <p:ext uri="{BB962C8B-B14F-4D97-AF65-F5344CB8AC3E}">
        <p14:creationId xmlns:p14="http://schemas.microsoft.com/office/powerpoint/2010/main" val="17024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14E30-F906-40B7-8A8A-3494E77DA4DC}" type="slidenum">
              <a:rPr lang="en-US" smtClean="0"/>
              <a:t>40</a:t>
            </a:fld>
            <a:endParaRPr lang="en-US" dirty="0"/>
          </a:p>
        </p:txBody>
      </p:sp>
    </p:spTree>
    <p:extLst>
      <p:ext uri="{BB962C8B-B14F-4D97-AF65-F5344CB8AC3E}">
        <p14:creationId xmlns:p14="http://schemas.microsoft.com/office/powerpoint/2010/main" val="877237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4707"/>
            <a:ext cx="10363200" cy="2387600"/>
          </a:xfrm>
        </p:spPr>
        <p:txBody>
          <a:bodyPr anchor="b"/>
          <a:lstStyle>
            <a:lvl1pPr algn="ctr">
              <a:defRPr sz="6000">
                <a:solidFill>
                  <a:srgbClr val="4B4C4D"/>
                </a:solidFill>
              </a:defRPr>
            </a:lvl1pPr>
          </a:lstStyle>
          <a:p>
            <a:r>
              <a:rPr lang="en-US" dirty="0"/>
              <a:t>Click to edit Master title style</a:t>
            </a:r>
          </a:p>
        </p:txBody>
      </p:sp>
      <p:sp>
        <p:nvSpPr>
          <p:cNvPr id="3" name="Subtitle 2"/>
          <p:cNvSpPr>
            <a:spLocks noGrp="1"/>
          </p:cNvSpPr>
          <p:nvPr>
            <p:ph type="subTitle" idx="1"/>
          </p:nvPr>
        </p:nvSpPr>
        <p:spPr>
          <a:xfrm>
            <a:off x="1524000" y="2934383"/>
            <a:ext cx="9144000" cy="1420723"/>
          </a:xfrm>
        </p:spPr>
        <p:txBody>
          <a:bodyPr/>
          <a:lstStyle>
            <a:lvl1pPr marL="0" indent="0" algn="ctr">
              <a:buNone/>
              <a:defRPr sz="3600" b="1">
                <a:solidFill>
                  <a:srgbClr val="C46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6699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1479"/>
            <a:ext cx="5486400" cy="1425135"/>
          </a:xfrm>
        </p:spPr>
        <p:txBody>
          <a:bodyPr anchor="t"/>
          <a:lstStyle>
            <a:lvl1pPr>
              <a:defRPr>
                <a:solidFill>
                  <a:srgbClr val="4B4C4D"/>
                </a:solidFill>
              </a:defRPr>
            </a:lvl1pPr>
          </a:lstStyle>
          <a:p>
            <a:r>
              <a:rPr lang="en-US" dirty="0"/>
              <a:t>Click to edit Master title style</a:t>
            </a:r>
          </a:p>
        </p:txBody>
      </p:sp>
      <p:sp>
        <p:nvSpPr>
          <p:cNvPr id="3" name="Content Placeholder 2"/>
          <p:cNvSpPr>
            <a:spLocks noGrp="1"/>
          </p:cNvSpPr>
          <p:nvPr>
            <p:ph idx="1"/>
          </p:nvPr>
        </p:nvSpPr>
        <p:spPr>
          <a:xfrm>
            <a:off x="963168" y="1961662"/>
            <a:ext cx="5132832" cy="4758452"/>
          </a:xfrm>
        </p:spPr>
        <p:txBody>
          <a:bodyPr/>
          <a:lstStyle>
            <a:lvl1pPr>
              <a:lnSpc>
                <a:spcPct val="100000"/>
              </a:lnSpc>
              <a:defRPr sz="3200">
                <a:solidFill>
                  <a:srgbClr val="4B4C4D"/>
                </a:solidFill>
              </a:defRPr>
            </a:lvl1pPr>
            <a:lvl2pPr>
              <a:lnSpc>
                <a:spcPct val="100000"/>
              </a:lnSpc>
              <a:defRPr sz="2800">
                <a:solidFill>
                  <a:srgbClr val="4B4C4D"/>
                </a:solidFill>
              </a:defRPr>
            </a:lvl2pPr>
            <a:lvl3pPr>
              <a:lnSpc>
                <a:spcPct val="100000"/>
              </a:lnSpc>
              <a:defRPr sz="2400">
                <a:solidFill>
                  <a:srgbClr val="4B4C4D"/>
                </a:solidFill>
              </a:defRPr>
            </a:lvl3pPr>
            <a:lvl4pPr>
              <a:lnSpc>
                <a:spcPct val="100000"/>
              </a:lnSpc>
              <a:defRPr sz="2000">
                <a:solidFill>
                  <a:srgbClr val="4B4C4D"/>
                </a:solidFill>
              </a:defRPr>
            </a:lvl4pPr>
            <a:lvl5pPr>
              <a:lnSpc>
                <a:spcPct val="100000"/>
              </a:lnSpc>
              <a:defRPr sz="2000">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D6DD2957-1E92-D9A4-EBBA-9CA0F5AB8562}"/>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96995619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lstStyle>
            <a:lvl1pPr>
              <a:defRPr sz="3200">
                <a:solidFill>
                  <a:srgbClr val="4B4C4D"/>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solidFill>
                  <a:srgbClr val="4B4C4D"/>
                </a:solidFill>
              </a:defRPr>
            </a:lvl1pPr>
            <a:lvl2pPr>
              <a:defRPr sz="2800">
                <a:solidFill>
                  <a:srgbClr val="4B4C4D"/>
                </a:solidFill>
              </a:defRPr>
            </a:lvl2pPr>
            <a:lvl3pPr>
              <a:defRPr sz="2400">
                <a:solidFill>
                  <a:srgbClr val="4B4C4D"/>
                </a:solidFill>
              </a:defRPr>
            </a:lvl3pPr>
            <a:lvl4pPr>
              <a:defRPr sz="2000">
                <a:solidFill>
                  <a:srgbClr val="4B4C4D"/>
                </a:solidFill>
              </a:defRPr>
            </a:lvl4pPr>
            <a:lvl5pPr>
              <a:defRPr sz="2000">
                <a:solidFill>
                  <a:srgbClr val="4B4C4D"/>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B4C4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59474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lstStyle>
            <a:lvl1pPr>
              <a:defRPr sz="3200">
                <a:solidFill>
                  <a:srgbClr val="4B4C4D"/>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solidFill>
                  <a:srgbClr val="4B4C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B4C4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1838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4B4C4D"/>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4B4C4D"/>
                </a:solidFill>
              </a:defRPr>
            </a:lvl1pPr>
            <a:lvl2pPr>
              <a:defRPr>
                <a:solidFill>
                  <a:srgbClr val="4B4C4D"/>
                </a:solidFill>
              </a:defRPr>
            </a:lvl2pPr>
            <a:lvl3pPr>
              <a:defRPr>
                <a:solidFill>
                  <a:srgbClr val="4B4C4D"/>
                </a:solidFill>
              </a:defRPr>
            </a:lvl3pPr>
            <a:lvl4pPr>
              <a:defRPr>
                <a:solidFill>
                  <a:srgbClr val="4B4C4D"/>
                </a:solidFill>
              </a:defRPr>
            </a:lvl4pPr>
            <a:lvl5pPr>
              <a:defRPr>
                <a:solidFill>
                  <a:srgbClr val="4B4C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513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nchor="t"/>
          <a:lstStyle>
            <a:lvl1pPr>
              <a:defRPr>
                <a:solidFill>
                  <a:srgbClr val="4B4C4D"/>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lvl1pPr>
              <a:defRPr>
                <a:solidFill>
                  <a:srgbClr val="4B4C4D"/>
                </a:solidFill>
              </a:defRPr>
            </a:lvl1pPr>
            <a:lvl2pPr>
              <a:defRPr>
                <a:solidFill>
                  <a:srgbClr val="4B4C4D"/>
                </a:solidFill>
              </a:defRPr>
            </a:lvl2pPr>
            <a:lvl3pPr>
              <a:defRPr>
                <a:solidFill>
                  <a:srgbClr val="4B4C4D"/>
                </a:solidFill>
              </a:defRPr>
            </a:lvl3pPr>
            <a:lvl4pPr>
              <a:defRPr>
                <a:solidFill>
                  <a:srgbClr val="4B4C4D"/>
                </a:solidFill>
              </a:defRPr>
            </a:lvl4pPr>
            <a:lvl5pPr>
              <a:defRPr>
                <a:solidFill>
                  <a:srgbClr val="4B4C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7236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x 6 cetn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EF5A612-5885-403D-B403-919205131EAB}"/>
              </a:ext>
            </a:extLst>
          </p:cNvPr>
          <p:cNvSpPr>
            <a:spLocks noGrp="1"/>
          </p:cNvSpPr>
          <p:nvPr>
            <p:ph type="pic" sz="quarter" idx="10"/>
          </p:nvPr>
        </p:nvSpPr>
        <p:spPr>
          <a:xfrm>
            <a:off x="2416175" y="1706563"/>
            <a:ext cx="7342188" cy="4940300"/>
          </a:xfrm>
          <a:effectLst>
            <a:outerShdw blurRad="50800" dist="38100" dir="5400000" algn="t" rotWithShape="0">
              <a:prstClr val="black">
                <a:alpha val="40000"/>
              </a:prstClr>
            </a:outerShdw>
          </a:effectLst>
        </p:spPr>
        <p:txBody>
          <a:bodyPr/>
          <a:lstStyle/>
          <a:p>
            <a:endParaRPr lang="en-US"/>
          </a:p>
        </p:txBody>
      </p:sp>
      <p:sp>
        <p:nvSpPr>
          <p:cNvPr id="2" name="Title 1">
            <a:extLst>
              <a:ext uri="{FF2B5EF4-FFF2-40B4-BE49-F238E27FC236}">
                <a16:creationId xmlns:a16="http://schemas.microsoft.com/office/drawing/2014/main" id="{490E59E2-B64E-418C-B467-10F1AEF325D9}"/>
              </a:ext>
            </a:extLst>
          </p:cNvPr>
          <p:cNvSpPr>
            <a:spLocks noGrp="1"/>
          </p:cNvSpPr>
          <p:nvPr>
            <p:ph type="title"/>
          </p:nvPr>
        </p:nvSpPr>
        <p:spPr>
          <a:xfrm>
            <a:off x="2624329" y="411479"/>
            <a:ext cx="9567672" cy="1627632"/>
          </a:xfrm>
        </p:spPr>
        <p:txBody>
          <a:bodyPr anchor="t"/>
          <a:lstStyle>
            <a:lvl1pPr>
              <a:defRPr>
                <a:solidFill>
                  <a:srgbClr val="4B4C4D"/>
                </a:solidFill>
              </a:defRPr>
            </a:lvl1pPr>
          </a:lstStyle>
          <a:p>
            <a:r>
              <a:rPr lang="en-US" dirty="0"/>
              <a:t>Click to edit Master title style</a:t>
            </a:r>
          </a:p>
        </p:txBody>
      </p:sp>
      <p:sp>
        <p:nvSpPr>
          <p:cNvPr id="6" name="Picture Placeholder 4">
            <a:extLst>
              <a:ext uri="{FF2B5EF4-FFF2-40B4-BE49-F238E27FC236}">
                <a16:creationId xmlns:a16="http://schemas.microsoft.com/office/drawing/2014/main" id="{B6D5ABD2-2FAD-4DF4-A3BB-794BFD47E39C}"/>
              </a:ext>
            </a:extLst>
          </p:cNvPr>
          <p:cNvSpPr>
            <a:spLocks noGrp="1"/>
          </p:cNvSpPr>
          <p:nvPr>
            <p:ph type="pic" sz="quarter" idx="11"/>
          </p:nvPr>
        </p:nvSpPr>
        <p:spPr>
          <a:xfrm>
            <a:off x="476250" y="128588"/>
            <a:ext cx="1828800" cy="1371600"/>
          </a:xfrm>
          <a:effectLst>
            <a:outerShdw blurRad="50800" dist="38100" dir="5400000" algn="t" rotWithShape="0">
              <a:prstClr val="black">
                <a:alpha val="40000"/>
              </a:prstClr>
            </a:outerShdw>
          </a:effectLst>
        </p:spPr>
        <p:txBody>
          <a:bodyPr/>
          <a:lstStyle/>
          <a:p>
            <a:endParaRPr lang="en-US"/>
          </a:p>
        </p:txBody>
      </p:sp>
    </p:spTree>
    <p:custDataLst>
      <p:tags r:id="rId1"/>
    </p:custDataLst>
    <p:extLst>
      <p:ext uri="{BB962C8B-B14F-4D97-AF65-F5344CB8AC3E}">
        <p14:creationId xmlns:p14="http://schemas.microsoft.com/office/powerpoint/2010/main" val="395956238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d La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38ACC49-A7D2-42EB-9E11-24E9D8C3946A}"/>
              </a:ext>
            </a:extLst>
          </p:cNvPr>
          <p:cNvSpPr>
            <a:spLocks noGrp="1"/>
          </p:cNvSpPr>
          <p:nvPr>
            <p:ph type="pic" sz="quarter" idx="11"/>
          </p:nvPr>
        </p:nvSpPr>
        <p:spPr>
          <a:xfrm>
            <a:off x="5697538" y="1058863"/>
            <a:ext cx="5486400" cy="4114800"/>
          </a:xfrm>
          <a:effectLst>
            <a:outerShdw blurRad="50800" dist="38100" dir="5400000" algn="t" rotWithShape="0">
              <a:prstClr val="black">
                <a:alpha val="40000"/>
              </a:prstClr>
            </a:outerShdw>
          </a:effectLst>
        </p:spPr>
        <p:txBody>
          <a:bodyPr/>
          <a:lstStyle/>
          <a:p>
            <a:endParaRPr lang="en-US"/>
          </a:p>
        </p:txBody>
      </p:sp>
      <p:sp>
        <p:nvSpPr>
          <p:cNvPr id="8" name="Picture Placeholder 7">
            <a:extLst>
              <a:ext uri="{FF2B5EF4-FFF2-40B4-BE49-F238E27FC236}">
                <a16:creationId xmlns:a16="http://schemas.microsoft.com/office/drawing/2014/main" id="{1F1252D3-86C1-4B4B-BAE4-F43FB1228256}"/>
              </a:ext>
            </a:extLst>
          </p:cNvPr>
          <p:cNvSpPr>
            <a:spLocks noGrp="1"/>
          </p:cNvSpPr>
          <p:nvPr>
            <p:ph type="pic" sz="quarter" idx="10"/>
          </p:nvPr>
        </p:nvSpPr>
        <p:spPr>
          <a:xfrm>
            <a:off x="1008063" y="2133600"/>
            <a:ext cx="5486400" cy="4114800"/>
          </a:xfrm>
          <a:effectLst>
            <a:outerShdw blurRad="50800" dist="38100" dir="5400000" algn="t" rotWithShape="0">
              <a:prstClr val="black">
                <a:alpha val="40000"/>
              </a:prstClr>
            </a:outerShdw>
          </a:effectLst>
        </p:spPr>
        <p:txBody>
          <a:bodyPr/>
          <a:lstStyle/>
          <a:p>
            <a:endParaRPr lang="en-US"/>
          </a:p>
        </p:txBody>
      </p:sp>
      <p:sp>
        <p:nvSpPr>
          <p:cNvPr id="2" name="Title 1">
            <a:extLst>
              <a:ext uri="{FF2B5EF4-FFF2-40B4-BE49-F238E27FC236}">
                <a16:creationId xmlns:a16="http://schemas.microsoft.com/office/drawing/2014/main" id="{490E59E2-B64E-418C-B467-10F1AEF325D9}"/>
              </a:ext>
            </a:extLst>
          </p:cNvPr>
          <p:cNvSpPr>
            <a:spLocks noGrp="1"/>
          </p:cNvSpPr>
          <p:nvPr>
            <p:ph type="title"/>
          </p:nvPr>
        </p:nvSpPr>
        <p:spPr>
          <a:xfrm>
            <a:off x="2624329" y="411479"/>
            <a:ext cx="9567672" cy="1627632"/>
          </a:xfrm>
        </p:spPr>
        <p:txBody>
          <a:bodyPr anchor="t"/>
          <a:lstStyle>
            <a:lvl1pPr>
              <a:defRPr>
                <a:solidFill>
                  <a:srgbClr val="4B4C4D"/>
                </a:solidFill>
              </a:defRPr>
            </a:lvl1pPr>
          </a:lstStyle>
          <a:p>
            <a:r>
              <a:rPr lang="en-US" dirty="0"/>
              <a:t>Click to edit Master title style</a:t>
            </a:r>
          </a:p>
        </p:txBody>
      </p:sp>
      <p:sp>
        <p:nvSpPr>
          <p:cNvPr id="11" name="Picture Placeholder 4">
            <a:extLst>
              <a:ext uri="{FF2B5EF4-FFF2-40B4-BE49-F238E27FC236}">
                <a16:creationId xmlns:a16="http://schemas.microsoft.com/office/drawing/2014/main" id="{D01AAE1E-FA32-409D-A563-4D194B2CD974}"/>
              </a:ext>
            </a:extLst>
          </p:cNvPr>
          <p:cNvSpPr>
            <a:spLocks noGrp="1"/>
          </p:cNvSpPr>
          <p:nvPr>
            <p:ph type="pic" sz="quarter" idx="12"/>
          </p:nvPr>
        </p:nvSpPr>
        <p:spPr>
          <a:xfrm>
            <a:off x="476250" y="128588"/>
            <a:ext cx="1828800" cy="1371600"/>
          </a:xfrm>
          <a:effectLst>
            <a:outerShdw blurRad="50800" dist="38100" dir="5400000" algn="t" rotWithShape="0">
              <a:prstClr val="black">
                <a:alpha val="40000"/>
              </a:prstClr>
            </a:outerShdw>
          </a:effectLst>
        </p:spPr>
        <p:txBody>
          <a:bodyPr/>
          <a:lstStyle/>
          <a:p>
            <a:endParaRPr lang="en-US"/>
          </a:p>
        </p:txBody>
      </p:sp>
    </p:spTree>
    <p:custDataLst>
      <p:tags r:id="rId1"/>
    </p:custDataLst>
    <p:extLst>
      <p:ext uri="{BB962C8B-B14F-4D97-AF65-F5344CB8AC3E}">
        <p14:creationId xmlns:p14="http://schemas.microsoft.com/office/powerpoint/2010/main" val="182119304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La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38ACC49-A7D2-42EB-9E11-24E9D8C3946A}"/>
              </a:ext>
            </a:extLst>
          </p:cNvPr>
          <p:cNvSpPr>
            <a:spLocks noGrp="1"/>
          </p:cNvSpPr>
          <p:nvPr>
            <p:ph type="pic" sz="quarter" idx="11"/>
          </p:nvPr>
        </p:nvSpPr>
        <p:spPr>
          <a:xfrm>
            <a:off x="7281671" y="419100"/>
            <a:ext cx="3657600" cy="2743200"/>
          </a:xfrm>
          <a:effectLst>
            <a:outerShdw blurRad="50800" dist="38100" dir="5400000" algn="t" rotWithShape="0">
              <a:prstClr val="black">
                <a:alpha val="40000"/>
              </a:prstClr>
            </a:outerShdw>
          </a:effectLst>
        </p:spPr>
        <p:txBody>
          <a:bodyPr/>
          <a:lstStyle/>
          <a:p>
            <a:endParaRPr lang="en-US"/>
          </a:p>
        </p:txBody>
      </p:sp>
      <p:sp>
        <p:nvSpPr>
          <p:cNvPr id="8" name="Picture Placeholder 7">
            <a:extLst>
              <a:ext uri="{FF2B5EF4-FFF2-40B4-BE49-F238E27FC236}">
                <a16:creationId xmlns:a16="http://schemas.microsoft.com/office/drawing/2014/main" id="{1F1252D3-86C1-4B4B-BAE4-F43FB1228256}"/>
              </a:ext>
            </a:extLst>
          </p:cNvPr>
          <p:cNvSpPr>
            <a:spLocks noGrp="1"/>
          </p:cNvSpPr>
          <p:nvPr>
            <p:ph type="pic" sz="quarter" idx="10"/>
          </p:nvPr>
        </p:nvSpPr>
        <p:spPr>
          <a:xfrm>
            <a:off x="1008063" y="2133600"/>
            <a:ext cx="5486400" cy="4114800"/>
          </a:xfrm>
          <a:effectLst>
            <a:outerShdw blurRad="50800" dist="38100" dir="5400000" algn="t" rotWithShape="0">
              <a:prstClr val="black">
                <a:alpha val="40000"/>
              </a:prstClr>
            </a:outerShdw>
          </a:effectLst>
        </p:spPr>
        <p:txBody>
          <a:bodyPr/>
          <a:lstStyle/>
          <a:p>
            <a:endParaRPr lang="en-US"/>
          </a:p>
        </p:txBody>
      </p:sp>
      <p:sp>
        <p:nvSpPr>
          <p:cNvPr id="2" name="Title 1">
            <a:extLst>
              <a:ext uri="{FF2B5EF4-FFF2-40B4-BE49-F238E27FC236}">
                <a16:creationId xmlns:a16="http://schemas.microsoft.com/office/drawing/2014/main" id="{490E59E2-B64E-418C-B467-10F1AEF325D9}"/>
              </a:ext>
            </a:extLst>
          </p:cNvPr>
          <p:cNvSpPr>
            <a:spLocks noGrp="1"/>
          </p:cNvSpPr>
          <p:nvPr>
            <p:ph type="title"/>
          </p:nvPr>
        </p:nvSpPr>
        <p:spPr>
          <a:xfrm>
            <a:off x="2624329" y="411479"/>
            <a:ext cx="9567672" cy="1627632"/>
          </a:xfrm>
        </p:spPr>
        <p:txBody>
          <a:bodyPr anchor="t"/>
          <a:lstStyle>
            <a:lvl1pPr>
              <a:defRPr>
                <a:solidFill>
                  <a:srgbClr val="4B4C4D"/>
                </a:solidFill>
              </a:defRPr>
            </a:lvl1pPr>
          </a:lstStyle>
          <a:p>
            <a:r>
              <a:rPr lang="en-US" dirty="0"/>
              <a:t>Click to edit Master title style</a:t>
            </a:r>
          </a:p>
        </p:txBody>
      </p:sp>
      <p:sp>
        <p:nvSpPr>
          <p:cNvPr id="11" name="Picture Placeholder 4">
            <a:extLst>
              <a:ext uri="{FF2B5EF4-FFF2-40B4-BE49-F238E27FC236}">
                <a16:creationId xmlns:a16="http://schemas.microsoft.com/office/drawing/2014/main" id="{D01AAE1E-FA32-409D-A563-4D194B2CD974}"/>
              </a:ext>
            </a:extLst>
          </p:cNvPr>
          <p:cNvSpPr>
            <a:spLocks noGrp="1"/>
          </p:cNvSpPr>
          <p:nvPr>
            <p:ph type="pic" sz="quarter" idx="12"/>
          </p:nvPr>
        </p:nvSpPr>
        <p:spPr>
          <a:xfrm>
            <a:off x="476250" y="128588"/>
            <a:ext cx="1828800" cy="1371600"/>
          </a:xfrm>
          <a:effectLst>
            <a:outerShdw blurRad="50800" dist="38100" dir="5400000" algn="t" rotWithShape="0">
              <a:prstClr val="black">
                <a:alpha val="40000"/>
              </a:prstClr>
            </a:outerShdw>
          </a:effectLst>
        </p:spPr>
        <p:txBody>
          <a:bodyPr/>
          <a:lstStyle/>
          <a:p>
            <a:endParaRPr lang="en-US"/>
          </a:p>
        </p:txBody>
      </p:sp>
      <p:sp>
        <p:nvSpPr>
          <p:cNvPr id="7" name="Picture Placeholder 9">
            <a:extLst>
              <a:ext uri="{FF2B5EF4-FFF2-40B4-BE49-F238E27FC236}">
                <a16:creationId xmlns:a16="http://schemas.microsoft.com/office/drawing/2014/main" id="{C806FCD3-6DA0-4530-802D-BD00D30DEA71}"/>
              </a:ext>
            </a:extLst>
          </p:cNvPr>
          <p:cNvSpPr>
            <a:spLocks noGrp="1"/>
          </p:cNvSpPr>
          <p:nvPr>
            <p:ph type="pic" sz="quarter" idx="13"/>
          </p:nvPr>
        </p:nvSpPr>
        <p:spPr>
          <a:xfrm>
            <a:off x="7281671" y="3505200"/>
            <a:ext cx="3657600" cy="2743200"/>
          </a:xfrm>
          <a:effectLst>
            <a:outerShdw blurRad="50800" dist="38100" dir="5400000" algn="t" rotWithShape="0">
              <a:prstClr val="black">
                <a:alpha val="40000"/>
              </a:prstClr>
            </a:outerShdw>
          </a:effectLst>
        </p:spPr>
        <p:txBody>
          <a:bodyPr/>
          <a:lstStyle/>
          <a:p>
            <a:endParaRPr lang="en-US"/>
          </a:p>
        </p:txBody>
      </p:sp>
    </p:spTree>
    <p:custDataLst>
      <p:tags r:id="rId1"/>
    </p:custDataLst>
    <p:extLst>
      <p:ext uri="{BB962C8B-B14F-4D97-AF65-F5344CB8AC3E}">
        <p14:creationId xmlns:p14="http://schemas.microsoft.com/office/powerpoint/2010/main" val="400441934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 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59E2-B64E-418C-B467-10F1AEF325D9}"/>
              </a:ext>
            </a:extLst>
          </p:cNvPr>
          <p:cNvSpPr>
            <a:spLocks noGrp="1"/>
          </p:cNvSpPr>
          <p:nvPr>
            <p:ph type="title"/>
          </p:nvPr>
        </p:nvSpPr>
        <p:spPr>
          <a:xfrm>
            <a:off x="2624329" y="411479"/>
            <a:ext cx="9567672" cy="1627632"/>
          </a:xfrm>
        </p:spPr>
        <p:txBody>
          <a:bodyPr anchor="t"/>
          <a:lstStyle>
            <a:lvl1pPr>
              <a:defRPr>
                <a:solidFill>
                  <a:srgbClr val="4B4C4D"/>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BC580BE8-C5CE-4208-B228-44A78EFD52F2}"/>
              </a:ext>
            </a:extLst>
          </p:cNvPr>
          <p:cNvSpPr>
            <a:spLocks noGrp="1"/>
          </p:cNvSpPr>
          <p:nvPr>
            <p:ph type="pic" sz="quarter" idx="11"/>
          </p:nvPr>
        </p:nvSpPr>
        <p:spPr>
          <a:xfrm>
            <a:off x="7862888" y="960438"/>
            <a:ext cx="3330575" cy="5486400"/>
          </a:xfrm>
          <a:effectLst>
            <a:outerShdw blurRad="50800" dist="38100" dir="5400000" algn="t" rotWithShape="0">
              <a:prstClr val="black">
                <a:alpha val="40000"/>
              </a:prstClr>
            </a:outerShdw>
          </a:effectLst>
        </p:spPr>
        <p:txBody>
          <a:bodyPr/>
          <a:lstStyle/>
          <a:p>
            <a:endParaRPr lang="en-US"/>
          </a:p>
        </p:txBody>
      </p:sp>
      <p:sp>
        <p:nvSpPr>
          <p:cNvPr id="6" name="Picture Placeholder 5">
            <a:extLst>
              <a:ext uri="{FF2B5EF4-FFF2-40B4-BE49-F238E27FC236}">
                <a16:creationId xmlns:a16="http://schemas.microsoft.com/office/drawing/2014/main" id="{2BBAACD3-BC95-43A3-AEBE-91231A128BD5}"/>
              </a:ext>
            </a:extLst>
          </p:cNvPr>
          <p:cNvSpPr>
            <a:spLocks noGrp="1"/>
          </p:cNvSpPr>
          <p:nvPr>
            <p:ph type="pic" sz="quarter" idx="10"/>
          </p:nvPr>
        </p:nvSpPr>
        <p:spPr>
          <a:xfrm>
            <a:off x="998538" y="2332038"/>
            <a:ext cx="5486400" cy="4114800"/>
          </a:xfrm>
          <a:effectLst>
            <a:outerShdw blurRad="50800" dist="38100" dir="5400000" algn="t" rotWithShape="0">
              <a:prstClr val="black">
                <a:alpha val="40000"/>
              </a:prstClr>
            </a:outerShdw>
          </a:effectLst>
        </p:spPr>
        <p:txBody>
          <a:bodyPr/>
          <a:lstStyle/>
          <a:p>
            <a:endParaRPr lang="en-US"/>
          </a:p>
        </p:txBody>
      </p:sp>
      <p:sp>
        <p:nvSpPr>
          <p:cNvPr id="9" name="Picture Placeholder 4">
            <a:extLst>
              <a:ext uri="{FF2B5EF4-FFF2-40B4-BE49-F238E27FC236}">
                <a16:creationId xmlns:a16="http://schemas.microsoft.com/office/drawing/2014/main" id="{89983253-C0B2-4D47-B53D-BEEE8F764C1E}"/>
              </a:ext>
            </a:extLst>
          </p:cNvPr>
          <p:cNvSpPr>
            <a:spLocks noGrp="1"/>
          </p:cNvSpPr>
          <p:nvPr>
            <p:ph type="pic" sz="quarter" idx="12"/>
          </p:nvPr>
        </p:nvSpPr>
        <p:spPr>
          <a:xfrm>
            <a:off x="476250" y="128588"/>
            <a:ext cx="1828800" cy="1371600"/>
          </a:xfrm>
          <a:effectLst>
            <a:outerShdw blurRad="50800" dist="38100" dir="5400000" algn="t" rotWithShape="0">
              <a:prstClr val="black">
                <a:alpha val="40000"/>
              </a:prstClr>
            </a:outerShdw>
          </a:effectLst>
        </p:spPr>
        <p:txBody>
          <a:bodyPr/>
          <a:lstStyle/>
          <a:p>
            <a:endParaRPr lang="en-US"/>
          </a:p>
        </p:txBody>
      </p:sp>
    </p:spTree>
    <p:custDataLst>
      <p:tags r:id="rId1"/>
    </p:custDataLst>
    <p:extLst>
      <p:ext uri="{BB962C8B-B14F-4D97-AF65-F5344CB8AC3E}">
        <p14:creationId xmlns:p14="http://schemas.microsoft.com/office/powerpoint/2010/main" val="428098845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Main Photo">
    <p:spTree>
      <p:nvGrpSpPr>
        <p:cNvPr id="1" name=""/>
        <p:cNvGrpSpPr/>
        <p:nvPr/>
      </p:nvGrpSpPr>
      <p:grpSpPr>
        <a:xfrm>
          <a:off x="0" y="0"/>
          <a:ext cx="0" cy="0"/>
          <a:chOff x="0" y="0"/>
          <a:chExt cx="0" cy="0"/>
        </a:xfrm>
      </p:grpSpPr>
      <p:sp>
        <p:nvSpPr>
          <p:cNvPr id="2" name="Title 1"/>
          <p:cNvSpPr>
            <a:spLocks noGrp="1"/>
          </p:cNvSpPr>
          <p:nvPr>
            <p:ph type="title"/>
          </p:nvPr>
        </p:nvSpPr>
        <p:spPr>
          <a:xfrm>
            <a:off x="609600" y="411480"/>
            <a:ext cx="11582400" cy="977053"/>
          </a:xfrm>
        </p:spPr>
        <p:txBody>
          <a:bodyPr anchor="t"/>
          <a:lstStyle>
            <a:lvl1pPr>
              <a:defRPr>
                <a:solidFill>
                  <a:srgbClr val="4B4C4D"/>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641FBE4D-858B-70DE-A3E6-2B87CB1BB59A}"/>
              </a:ext>
            </a:extLst>
          </p:cNvPr>
          <p:cNvSpPr>
            <a:spLocks noGrp="1"/>
          </p:cNvSpPr>
          <p:nvPr>
            <p:ph type="pic" sz="quarter" idx="10"/>
          </p:nvPr>
        </p:nvSpPr>
        <p:spPr>
          <a:xfrm>
            <a:off x="609600" y="1413401"/>
            <a:ext cx="11218333" cy="5241925"/>
          </a:xfrm>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90041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1480"/>
            <a:ext cx="11582400" cy="842278"/>
          </a:xfrm>
        </p:spPr>
        <p:txBody>
          <a:bodyPr anchor="t"/>
          <a:lstStyle>
            <a:lvl1pPr>
              <a:defRPr>
                <a:solidFill>
                  <a:srgbClr val="4B4C4D"/>
                </a:solidFill>
              </a:defRPr>
            </a:lvl1pPr>
          </a:lstStyle>
          <a:p>
            <a:r>
              <a:rPr lang="en-US" dirty="0"/>
              <a:t>Click to edit Master title style</a:t>
            </a:r>
          </a:p>
        </p:txBody>
      </p:sp>
      <p:sp>
        <p:nvSpPr>
          <p:cNvPr id="3" name="Content Placeholder 2"/>
          <p:cNvSpPr>
            <a:spLocks noGrp="1"/>
          </p:cNvSpPr>
          <p:nvPr>
            <p:ph idx="1"/>
          </p:nvPr>
        </p:nvSpPr>
        <p:spPr>
          <a:xfrm>
            <a:off x="963168" y="1463040"/>
            <a:ext cx="10515600" cy="5257074"/>
          </a:xfrm>
        </p:spPr>
        <p:txBody>
          <a:bodyPr/>
          <a:lstStyle>
            <a:lvl1pPr>
              <a:lnSpc>
                <a:spcPct val="100000"/>
              </a:lnSpc>
              <a:defRPr sz="3200">
                <a:solidFill>
                  <a:srgbClr val="4B4C4D"/>
                </a:solidFill>
              </a:defRPr>
            </a:lvl1pPr>
            <a:lvl2pPr>
              <a:lnSpc>
                <a:spcPct val="100000"/>
              </a:lnSpc>
              <a:defRPr sz="2800">
                <a:solidFill>
                  <a:srgbClr val="4B4C4D"/>
                </a:solidFill>
              </a:defRPr>
            </a:lvl2pPr>
            <a:lvl3pPr>
              <a:lnSpc>
                <a:spcPct val="100000"/>
              </a:lnSpc>
              <a:defRPr sz="2400">
                <a:solidFill>
                  <a:srgbClr val="4B4C4D"/>
                </a:solidFill>
              </a:defRPr>
            </a:lvl3pPr>
            <a:lvl4pPr>
              <a:lnSpc>
                <a:spcPct val="100000"/>
              </a:lnSpc>
              <a:defRPr sz="2000">
                <a:solidFill>
                  <a:srgbClr val="4B4C4D"/>
                </a:solidFill>
              </a:defRPr>
            </a:lvl4pPr>
            <a:lvl5pPr>
              <a:lnSpc>
                <a:spcPct val="100000"/>
              </a:lnSpc>
              <a:defRPr sz="2000">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4328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Photo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1FBE4D-858B-70DE-A3E6-2B87CB1BB59A}"/>
              </a:ext>
            </a:extLst>
          </p:cNvPr>
          <p:cNvSpPr>
            <a:spLocks noGrp="1"/>
          </p:cNvSpPr>
          <p:nvPr>
            <p:ph type="pic" sz="quarter" idx="10"/>
          </p:nvPr>
        </p:nvSpPr>
        <p:spPr>
          <a:xfrm>
            <a:off x="543984" y="253737"/>
            <a:ext cx="11218333" cy="6350526"/>
          </a:xfrm>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76591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4B4C4D"/>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4B4C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25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411480"/>
            <a:ext cx="11585448" cy="877824"/>
          </a:xfrm>
        </p:spPr>
        <p:txBody>
          <a:bodyPr anchor="t"/>
          <a:lstStyle>
            <a:lvl1pPr>
              <a:defRPr>
                <a:solidFill>
                  <a:srgbClr val="4B4C4D"/>
                </a:solidFill>
              </a:defRPr>
            </a:lvl1pPr>
          </a:lstStyle>
          <a:p>
            <a:r>
              <a:rPr lang="en-US" dirty="0"/>
              <a:t>Click to edit Master title style</a:t>
            </a:r>
          </a:p>
        </p:txBody>
      </p:sp>
      <p:sp>
        <p:nvSpPr>
          <p:cNvPr id="3" name="Content Placeholder 2"/>
          <p:cNvSpPr>
            <a:spLocks noGrp="1"/>
          </p:cNvSpPr>
          <p:nvPr>
            <p:ph sz="half" idx="1"/>
          </p:nvPr>
        </p:nvSpPr>
        <p:spPr>
          <a:xfrm>
            <a:off x="969264" y="1463040"/>
            <a:ext cx="5181600" cy="5126446"/>
          </a:xfrm>
        </p:spPr>
        <p:txBody>
          <a:bodyPr/>
          <a:lstStyle>
            <a:lvl1pPr>
              <a:defRPr>
                <a:solidFill>
                  <a:srgbClr val="4B4C4D"/>
                </a:solidFill>
              </a:defRPr>
            </a:lvl1pPr>
            <a:lvl2pPr>
              <a:defRPr>
                <a:solidFill>
                  <a:srgbClr val="4B4C4D"/>
                </a:solidFill>
              </a:defRPr>
            </a:lvl2pPr>
            <a:lvl3pPr>
              <a:defRPr>
                <a:solidFill>
                  <a:srgbClr val="4B4C4D"/>
                </a:solidFill>
              </a:defRPr>
            </a:lvl3pPr>
            <a:lvl4pPr>
              <a:defRPr>
                <a:solidFill>
                  <a:srgbClr val="4B4C4D"/>
                </a:solidFill>
              </a:defRPr>
            </a:lvl4pPr>
            <a:lvl5pPr>
              <a:defRPr>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463040"/>
            <a:ext cx="5181600" cy="5126446"/>
          </a:xfrm>
        </p:spPr>
        <p:txBody>
          <a:bodyPr/>
          <a:lstStyle>
            <a:lvl1pPr>
              <a:defRPr>
                <a:solidFill>
                  <a:srgbClr val="4B4C4D"/>
                </a:solidFill>
              </a:defRPr>
            </a:lvl1pPr>
            <a:lvl2pPr>
              <a:defRPr>
                <a:solidFill>
                  <a:srgbClr val="4B4C4D"/>
                </a:solidFill>
              </a:defRPr>
            </a:lvl2pPr>
            <a:lvl3pPr>
              <a:defRPr>
                <a:solidFill>
                  <a:srgbClr val="4B4C4D"/>
                </a:solidFill>
              </a:defRPr>
            </a:lvl3pPr>
            <a:lvl4pPr>
              <a:defRPr>
                <a:solidFill>
                  <a:srgbClr val="4B4C4D"/>
                </a:solidFill>
              </a:defRPr>
            </a:lvl4pPr>
            <a:lvl5pPr>
              <a:defRPr>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7166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411480"/>
            <a:ext cx="11585448" cy="877824"/>
          </a:xfrm>
        </p:spPr>
        <p:txBody>
          <a:bodyPr anchor="t"/>
          <a:lstStyle>
            <a:lvl1pPr>
              <a:defRPr>
                <a:solidFill>
                  <a:srgbClr val="4B4C4D"/>
                </a:solidFill>
              </a:defRPr>
            </a:lvl1pPr>
          </a:lstStyle>
          <a:p>
            <a:r>
              <a:rPr lang="en-US" dirty="0"/>
              <a:t>Click to edit Master title style</a:t>
            </a:r>
          </a:p>
        </p:txBody>
      </p:sp>
      <p:sp>
        <p:nvSpPr>
          <p:cNvPr id="3" name="Content Placeholder 2"/>
          <p:cNvSpPr>
            <a:spLocks noGrp="1"/>
          </p:cNvSpPr>
          <p:nvPr>
            <p:ph sz="half" idx="1"/>
          </p:nvPr>
        </p:nvSpPr>
        <p:spPr>
          <a:xfrm>
            <a:off x="969264" y="1463040"/>
            <a:ext cx="3456432" cy="5126446"/>
          </a:xfrm>
        </p:spPr>
        <p:txBody>
          <a:bodyPr>
            <a:normAutofit/>
          </a:bodyPr>
          <a:lstStyle>
            <a:lvl1pPr>
              <a:defRPr sz="2800">
                <a:solidFill>
                  <a:srgbClr val="4B4C4D"/>
                </a:solidFill>
              </a:defRPr>
            </a:lvl1pPr>
            <a:lvl2pPr>
              <a:defRPr sz="2400">
                <a:solidFill>
                  <a:srgbClr val="4B4C4D"/>
                </a:solidFill>
              </a:defRPr>
            </a:lvl2pPr>
            <a:lvl3pPr>
              <a:defRPr sz="2000">
                <a:solidFill>
                  <a:srgbClr val="4B4C4D"/>
                </a:solidFill>
              </a:defRPr>
            </a:lvl3pPr>
            <a:lvl4pPr>
              <a:defRPr sz="1800">
                <a:solidFill>
                  <a:srgbClr val="4B4C4D"/>
                </a:solidFill>
              </a:defRPr>
            </a:lvl4pPr>
            <a:lvl5pPr>
              <a:defRPr sz="1800">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296" y="1463040"/>
            <a:ext cx="3456432" cy="5126446"/>
          </a:xfrm>
        </p:spPr>
        <p:txBody>
          <a:bodyPr>
            <a:normAutofit/>
          </a:bodyPr>
          <a:lstStyle>
            <a:lvl1pPr>
              <a:defRPr sz="2800">
                <a:solidFill>
                  <a:srgbClr val="4B4C4D"/>
                </a:solidFill>
              </a:defRPr>
            </a:lvl1pPr>
            <a:lvl2pPr>
              <a:defRPr sz="2400">
                <a:solidFill>
                  <a:srgbClr val="4B4C4D"/>
                </a:solidFill>
              </a:defRPr>
            </a:lvl2pPr>
            <a:lvl3pPr>
              <a:defRPr sz="2000">
                <a:solidFill>
                  <a:srgbClr val="4B4C4D"/>
                </a:solidFill>
              </a:defRPr>
            </a:lvl3pPr>
            <a:lvl4pPr>
              <a:defRPr sz="1800">
                <a:solidFill>
                  <a:srgbClr val="4B4C4D"/>
                </a:solidFill>
              </a:defRPr>
            </a:lvl4pPr>
            <a:lvl5pPr>
              <a:defRPr sz="1800">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FCB15724-1D3C-4762-BCC0-6374C1406DE8}"/>
              </a:ext>
            </a:extLst>
          </p:cNvPr>
          <p:cNvSpPr>
            <a:spLocks noGrp="1"/>
          </p:cNvSpPr>
          <p:nvPr>
            <p:ph sz="half" idx="10"/>
          </p:nvPr>
        </p:nvSpPr>
        <p:spPr>
          <a:xfrm>
            <a:off x="8339328" y="1463040"/>
            <a:ext cx="3456432" cy="5126446"/>
          </a:xfrm>
        </p:spPr>
        <p:txBody>
          <a:bodyPr>
            <a:normAutofit/>
          </a:bodyPr>
          <a:lstStyle>
            <a:lvl1pPr>
              <a:defRPr sz="2800">
                <a:solidFill>
                  <a:srgbClr val="4B4C4D"/>
                </a:solidFill>
              </a:defRPr>
            </a:lvl1pPr>
            <a:lvl2pPr>
              <a:defRPr sz="2400">
                <a:solidFill>
                  <a:srgbClr val="4B4C4D"/>
                </a:solidFill>
              </a:defRPr>
            </a:lvl2pPr>
            <a:lvl3pPr>
              <a:defRPr sz="2000">
                <a:solidFill>
                  <a:srgbClr val="4B4C4D"/>
                </a:solidFill>
              </a:defRPr>
            </a:lvl3pPr>
            <a:lvl4pPr>
              <a:defRPr sz="1800">
                <a:solidFill>
                  <a:srgbClr val="4B4C4D"/>
                </a:solidFill>
              </a:defRPr>
            </a:lvl4pPr>
            <a:lvl5pPr>
              <a:defRPr sz="1800">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741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11480"/>
            <a:ext cx="11582400" cy="1631099"/>
          </a:xfrm>
        </p:spPr>
        <p:txBody>
          <a:bodyPr anchor="t"/>
          <a:lstStyle>
            <a:lvl1pPr>
              <a:defRPr>
                <a:solidFill>
                  <a:srgbClr val="4B4C4D"/>
                </a:solidFill>
              </a:defRPr>
            </a:lvl1pPr>
          </a:lstStyle>
          <a:p>
            <a:r>
              <a:rPr lang="en-US"/>
              <a:t>Click to edit Master title style</a:t>
            </a:r>
            <a:endParaRPr lang="en-US" dirty="0"/>
          </a:p>
        </p:txBody>
      </p:sp>
    </p:spTree>
    <p:extLst>
      <p:ext uri="{BB962C8B-B14F-4D97-AF65-F5344CB8AC3E}">
        <p14:creationId xmlns:p14="http://schemas.microsoft.com/office/powerpoint/2010/main" val="3030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52B326-FBB7-4C1C-A5F5-7EB69149F848}"/>
              </a:ext>
            </a:extLst>
          </p:cNvPr>
          <p:cNvSpPr>
            <a:spLocks noGrp="1"/>
          </p:cNvSpPr>
          <p:nvPr>
            <p:ph type="title"/>
          </p:nvPr>
        </p:nvSpPr>
        <p:spPr>
          <a:xfrm>
            <a:off x="609598" y="411480"/>
            <a:ext cx="11582401" cy="881887"/>
          </a:xfrm>
          <a:prstGeom prst="rect">
            <a:avLst/>
          </a:prstGeom>
        </p:spPr>
        <p:txBody>
          <a:bodyPr anchor="t"/>
          <a:lstStyle>
            <a:lvl1pPr algn="l">
              <a:defRPr sz="4400" b="0">
                <a:solidFill>
                  <a:srgbClr val="4B4C4D"/>
                </a:solidFill>
                <a:latin typeface="Trebuchet MS" panose="020B0603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693272A6-6CF5-499C-8442-F4B5AD097565}"/>
              </a:ext>
            </a:extLst>
          </p:cNvPr>
          <p:cNvSpPr>
            <a:spLocks noGrp="1"/>
          </p:cNvSpPr>
          <p:nvPr>
            <p:ph type="body" sz="quarter" idx="10"/>
          </p:nvPr>
        </p:nvSpPr>
        <p:spPr>
          <a:xfrm>
            <a:off x="965201" y="1463040"/>
            <a:ext cx="10276417" cy="5199017"/>
          </a:xfrm>
          <a:prstGeom prst="rect">
            <a:avLst/>
          </a:prstGeom>
        </p:spPr>
        <p:txBody>
          <a:bodyPr>
            <a:normAutofit/>
          </a:bodyPr>
          <a:lstStyle>
            <a:lvl1pPr>
              <a:lnSpc>
                <a:spcPct val="100000"/>
              </a:lnSpc>
              <a:defRPr sz="3200">
                <a:solidFill>
                  <a:srgbClr val="4B4C4D"/>
                </a:solidFill>
                <a:latin typeface="Trebuchet MS" panose="020B0603020202020204" pitchFamily="34" charset="0"/>
              </a:defRPr>
            </a:lvl1pPr>
            <a:lvl2pPr>
              <a:lnSpc>
                <a:spcPct val="100000"/>
              </a:lnSpc>
              <a:defRPr sz="2800">
                <a:solidFill>
                  <a:srgbClr val="4B4C4D"/>
                </a:solidFill>
                <a:latin typeface="Trebuchet MS" panose="020B0603020202020204" pitchFamily="34" charset="0"/>
              </a:defRPr>
            </a:lvl2pPr>
            <a:lvl3pPr>
              <a:lnSpc>
                <a:spcPct val="100000"/>
              </a:lnSpc>
              <a:defRPr sz="2400">
                <a:solidFill>
                  <a:srgbClr val="4B4C4D"/>
                </a:solidFill>
                <a:latin typeface="Trebuchet MS" panose="020B0603020202020204" pitchFamily="34" charset="0"/>
              </a:defRPr>
            </a:lvl3pPr>
            <a:lvl4pPr>
              <a:lnSpc>
                <a:spcPct val="100000"/>
              </a:lnSpc>
              <a:defRPr sz="2000">
                <a:solidFill>
                  <a:srgbClr val="4B4C4D"/>
                </a:solidFill>
                <a:latin typeface="Trebuchet MS" panose="020B0603020202020204" pitchFamily="34" charset="0"/>
              </a:defRPr>
            </a:lvl4pPr>
            <a:lvl5pPr>
              <a:lnSpc>
                <a:spcPct val="100000"/>
              </a:lnSpc>
              <a:defRPr sz="2000">
                <a:solidFill>
                  <a:srgbClr val="4B4C4D"/>
                </a:solidFill>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86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29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chor="t"/>
          <a:lstStyle>
            <a:lvl1pPr>
              <a:defRPr>
                <a:solidFill>
                  <a:srgbClr val="4B4C4D"/>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noAutofit/>
          </a:bodyPr>
          <a:lstStyle>
            <a:lvl1pPr marL="0" indent="0">
              <a:buNone/>
              <a:defRPr sz="3200" b="1">
                <a:solidFill>
                  <a:srgbClr val="C466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rgbClr val="4B4C4D"/>
                </a:solidFill>
              </a:defRPr>
            </a:lvl1pPr>
            <a:lvl2pPr>
              <a:defRPr>
                <a:solidFill>
                  <a:srgbClr val="4B4C4D"/>
                </a:solidFill>
              </a:defRPr>
            </a:lvl2pPr>
            <a:lvl3pPr>
              <a:defRPr>
                <a:solidFill>
                  <a:srgbClr val="4B4C4D"/>
                </a:solidFill>
              </a:defRPr>
            </a:lvl3pPr>
            <a:lvl4pPr>
              <a:defRPr>
                <a:solidFill>
                  <a:srgbClr val="4B4C4D"/>
                </a:solidFill>
              </a:defRPr>
            </a:lvl4pPr>
            <a:lvl5pPr>
              <a:defRPr>
                <a:solidFill>
                  <a:srgbClr val="4B4C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noAutofit/>
          </a:bodyPr>
          <a:lstStyle>
            <a:lvl1pPr marL="0" indent="0">
              <a:buNone/>
              <a:defRPr sz="3200" b="1">
                <a:solidFill>
                  <a:srgbClr val="C466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rgbClr val="4B4C4D"/>
                </a:solidFill>
              </a:defRPr>
            </a:lvl1pPr>
            <a:lvl2pPr>
              <a:defRPr>
                <a:solidFill>
                  <a:srgbClr val="4B4C4D"/>
                </a:solidFill>
              </a:defRPr>
            </a:lvl2pPr>
            <a:lvl3pPr>
              <a:defRPr>
                <a:solidFill>
                  <a:srgbClr val="4B4C4D"/>
                </a:solidFill>
              </a:defRPr>
            </a:lvl3pPr>
            <a:lvl4pPr>
              <a:defRPr>
                <a:solidFill>
                  <a:srgbClr val="4B4C4D"/>
                </a:solidFill>
              </a:defRPr>
            </a:lvl4pPr>
            <a:lvl5pPr>
              <a:defRPr>
                <a:solidFill>
                  <a:srgbClr val="4B4C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743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143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7" r:id="rId5"/>
    <p:sldLayoutId id="2147483678" r:id="rId6"/>
    <p:sldLayoutId id="2147483679" r:id="rId7"/>
    <p:sldLayoutId id="2147483680" r:id="rId8"/>
    <p:sldLayoutId id="2147483677" r:id="rId9"/>
    <p:sldLayoutId id="2147483694" r:id="rId10"/>
    <p:sldLayoutId id="2147483681" r:id="rId11"/>
    <p:sldLayoutId id="2147483682" r:id="rId12"/>
    <p:sldLayoutId id="2147483683" r:id="rId13"/>
    <p:sldLayoutId id="2147483684" r:id="rId14"/>
    <p:sldLayoutId id="2147483690" r:id="rId15"/>
    <p:sldLayoutId id="2147483689" r:id="rId16"/>
    <p:sldLayoutId id="2147483691" r:id="rId17"/>
    <p:sldLayoutId id="2147483688" r:id="rId18"/>
    <p:sldLayoutId id="2147483692" r:id="rId19"/>
    <p:sldLayoutId id="2147483693" r:id="rId20"/>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elora@waterfinanceassistanc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E059-35DA-4EE1-B58F-461762FE1494}"/>
              </a:ext>
            </a:extLst>
          </p:cNvPr>
          <p:cNvSpPr>
            <a:spLocks noGrp="1"/>
          </p:cNvSpPr>
          <p:nvPr>
            <p:ph type="title"/>
          </p:nvPr>
        </p:nvSpPr>
        <p:spPr>
          <a:xfrm>
            <a:off x="304800" y="973278"/>
            <a:ext cx="11582400" cy="1761449"/>
          </a:xfrm>
        </p:spPr>
        <p:txBody>
          <a:bodyPr>
            <a:noAutofit/>
          </a:bodyPr>
          <a:lstStyle/>
          <a:p>
            <a:pPr algn="ctr"/>
            <a:r>
              <a:rPr lang="en-US" sz="5400" dirty="0"/>
              <a:t>Internal Strategies to Strengthen Utility Compensation Plans</a:t>
            </a:r>
          </a:p>
        </p:txBody>
      </p:sp>
      <p:pic>
        <p:nvPicPr>
          <p:cNvPr id="8" name="Picture 7" descr="Logo&#10;&#10;Description automatically generated">
            <a:extLst>
              <a:ext uri="{FF2B5EF4-FFF2-40B4-BE49-F238E27FC236}">
                <a16:creationId xmlns:a16="http://schemas.microsoft.com/office/drawing/2014/main" id="{68A37F85-7DCD-4ABD-8081-92BD9D4E803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8163" y="4084567"/>
            <a:ext cx="5007077" cy="2145890"/>
          </a:xfrm>
          <a:prstGeom prst="rect">
            <a:avLst/>
          </a:prstGeom>
        </p:spPr>
      </p:pic>
      <p:pic>
        <p:nvPicPr>
          <p:cNvPr id="7" name="Picture 6" descr="A black background with blue text&#10;&#10;AI-generated content may be incorrect.">
            <a:extLst>
              <a:ext uri="{FF2B5EF4-FFF2-40B4-BE49-F238E27FC236}">
                <a16:creationId xmlns:a16="http://schemas.microsoft.com/office/drawing/2014/main" id="{6DA2D5F4-E334-51F7-677D-10CE6149B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762" y="4123274"/>
            <a:ext cx="4001729" cy="1800779"/>
          </a:xfrm>
          <a:prstGeom prst="rect">
            <a:avLst/>
          </a:prstGeom>
        </p:spPr>
      </p:pic>
      <p:sp>
        <p:nvSpPr>
          <p:cNvPr id="9" name="Subtitle 2">
            <a:extLst>
              <a:ext uri="{FF2B5EF4-FFF2-40B4-BE49-F238E27FC236}">
                <a16:creationId xmlns:a16="http://schemas.microsoft.com/office/drawing/2014/main" id="{E3C0AAF3-A68C-DE87-6376-657B84B0C403}"/>
              </a:ext>
            </a:extLst>
          </p:cNvPr>
          <p:cNvSpPr txBox="1">
            <a:spLocks/>
          </p:cNvSpPr>
          <p:nvPr/>
        </p:nvSpPr>
        <p:spPr>
          <a:xfrm>
            <a:off x="1524001" y="2773433"/>
            <a:ext cx="9144000" cy="14207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rgbClr val="4B4C4D"/>
                </a:solidFill>
                <a:latin typeface="Trebuchet MS" panose="020B0603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rgbClr val="4B4C4D"/>
                </a:solidFill>
                <a:latin typeface="Trebuchet MS" panose="020B0603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rgbClr val="4B4C4D"/>
                </a:solidFill>
                <a:latin typeface="Trebuchet MS" panose="020B0603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rgbClr val="4B4C4D"/>
                </a:solidFill>
                <a:latin typeface="Trebuchet MS" panose="020B0603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rgbClr val="4B4C4D"/>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C46662"/>
                </a:solidFill>
              </a:rPr>
              <a:t>Webinar</a:t>
            </a:r>
          </a:p>
          <a:p>
            <a:pPr marL="0" indent="0" algn="ctr">
              <a:buNone/>
            </a:pPr>
            <a:r>
              <a:rPr lang="en-US" sz="4000" dirty="0">
                <a:solidFill>
                  <a:srgbClr val="C46662"/>
                </a:solidFill>
              </a:rPr>
              <a:t>June 17</a:t>
            </a:r>
            <a:r>
              <a:rPr lang="en-US" sz="4000" baseline="30000" dirty="0">
                <a:solidFill>
                  <a:srgbClr val="C46662"/>
                </a:solidFill>
              </a:rPr>
              <a:t>th</a:t>
            </a:r>
            <a:r>
              <a:rPr lang="en-US" sz="4000" dirty="0">
                <a:solidFill>
                  <a:srgbClr val="C46662"/>
                </a:solidFill>
              </a:rPr>
              <a:t>, 2025</a:t>
            </a:r>
          </a:p>
        </p:txBody>
      </p:sp>
    </p:spTree>
    <p:extLst>
      <p:ext uri="{BB962C8B-B14F-4D97-AF65-F5344CB8AC3E}">
        <p14:creationId xmlns:p14="http://schemas.microsoft.com/office/powerpoint/2010/main" val="71358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D92C-D4D1-B049-DE9D-185053EB391D}"/>
              </a:ext>
            </a:extLst>
          </p:cNvPr>
          <p:cNvSpPr>
            <a:spLocks noGrp="1"/>
          </p:cNvSpPr>
          <p:nvPr>
            <p:ph type="title"/>
          </p:nvPr>
        </p:nvSpPr>
        <p:spPr/>
        <p:txBody>
          <a:bodyPr>
            <a:noAutofit/>
          </a:bodyPr>
          <a:lstStyle/>
          <a:p>
            <a:r>
              <a:rPr lang="en-US" dirty="0">
                <a:effectLst/>
                <a:ea typeface="Calibri" panose="020F0502020204030204" pitchFamily="34" charset="0"/>
              </a:rPr>
              <a:t>Understanding Your Organization’s Compensation Philosophy</a:t>
            </a:r>
            <a:endParaRPr lang="en-US" sz="8000" dirty="0"/>
          </a:p>
        </p:txBody>
      </p:sp>
      <p:sp>
        <p:nvSpPr>
          <p:cNvPr id="3" name="Content Placeholder 2">
            <a:extLst>
              <a:ext uri="{FF2B5EF4-FFF2-40B4-BE49-F238E27FC236}">
                <a16:creationId xmlns:a16="http://schemas.microsoft.com/office/drawing/2014/main" id="{8B138BA4-1C05-5F4D-84C6-D7ABDD1DB4C8}"/>
              </a:ext>
            </a:extLst>
          </p:cNvPr>
          <p:cNvSpPr>
            <a:spLocks noGrp="1"/>
          </p:cNvSpPr>
          <p:nvPr>
            <p:ph idx="1"/>
          </p:nvPr>
        </p:nvSpPr>
        <p:spPr>
          <a:xfrm>
            <a:off x="963168" y="1768839"/>
            <a:ext cx="10515600" cy="4951275"/>
          </a:xfrm>
        </p:spPr>
        <p:txBody>
          <a:bodyPr>
            <a:normAutofit lnSpcReduction="10000"/>
          </a:bodyPr>
          <a:lstStyle/>
          <a:p>
            <a:pPr marL="0" marR="0" indent="0">
              <a:lnSpc>
                <a:spcPct val="105000"/>
              </a:lnSpc>
              <a:spcBef>
                <a:spcPts val="0"/>
              </a:spcBef>
              <a:spcAft>
                <a:spcPts val="800"/>
              </a:spcAft>
              <a:buNone/>
            </a:pPr>
            <a:r>
              <a:rPr lang="en-US" kern="100" dirty="0">
                <a:effectLst/>
                <a:latin typeface="Trebuchet MS" panose="020B0603020202020204" pitchFamily="34" charset="0"/>
                <a:ea typeface="Calibri" panose="020F0502020204030204" pitchFamily="34" charset="0"/>
                <a:cs typeface="Times New Roman" panose="02020603050405020304" pitchFamily="18" charset="0"/>
              </a:rPr>
              <a:t>How does your organization define its position for decisions around salary, variable compensation, equity, and benefits? </a:t>
            </a:r>
          </a:p>
          <a:p>
            <a:pPr marL="742950" lvl="1" indent="-285750">
              <a:lnSpc>
                <a:spcPct val="105000"/>
              </a:lnSpc>
              <a:spcAft>
                <a:spcPts val="800"/>
              </a:spcAft>
              <a:buFont typeface="Arial" panose="020B0604020202020204" pitchFamily="34" charset="0"/>
              <a:buChar char="•"/>
            </a:pPr>
            <a:r>
              <a:rPr lang="en-US" sz="2700" kern="0" dirty="0">
                <a:effectLst/>
                <a:latin typeface="Trebuchet MS" panose="020B0603020202020204" pitchFamily="34" charset="0"/>
                <a:ea typeface="Times New Roman" panose="02020603050405020304" pitchFamily="18" charset="0"/>
                <a:cs typeface="Times New Roman" panose="02020603050405020304" pitchFamily="18" charset="0"/>
              </a:rPr>
              <a:t>Based on many factors including financial position, the size of the organization, the industry, business objectives, market salary information, and the level of difficulty in finding qualified talent</a:t>
            </a:r>
          </a:p>
          <a:p>
            <a:pPr marL="742950" lvl="1" indent="-285750">
              <a:lnSpc>
                <a:spcPct val="105000"/>
              </a:lnSpc>
              <a:spcAft>
                <a:spcPts val="800"/>
              </a:spcAft>
              <a:buFont typeface="Arial" panose="020B0604020202020204" pitchFamily="34" charset="0"/>
              <a:buChar char="•"/>
            </a:pPr>
            <a:r>
              <a:rPr lang="en-US" sz="2700" kern="0" dirty="0">
                <a:latin typeface="Trebuchet MS" panose="020B0603020202020204" pitchFamily="34" charset="0"/>
                <a:ea typeface="Times New Roman" panose="02020603050405020304" pitchFamily="18" charset="0"/>
                <a:cs typeface="Times New Roman" panose="02020603050405020304" pitchFamily="18" charset="0"/>
              </a:rPr>
              <a:t>S</a:t>
            </a:r>
            <a:r>
              <a:rPr lang="en-US" sz="2700" kern="0" dirty="0">
                <a:effectLst/>
                <a:latin typeface="Trebuchet MS" panose="020B0603020202020204" pitchFamily="34" charset="0"/>
                <a:ea typeface="Times New Roman" panose="02020603050405020304" pitchFamily="18" charset="0"/>
                <a:cs typeface="Times New Roman" panose="02020603050405020304" pitchFamily="18" charset="0"/>
              </a:rPr>
              <a:t>upports the strategic plan and initiatives, business goals, competitive outlook, operating objectives, and compensation and total reward strategies</a:t>
            </a:r>
            <a:endParaRPr lang="en-US" sz="27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2779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D92C-D4D1-B049-DE9D-185053EB391D}"/>
              </a:ext>
            </a:extLst>
          </p:cNvPr>
          <p:cNvSpPr>
            <a:spLocks noGrp="1"/>
          </p:cNvSpPr>
          <p:nvPr>
            <p:ph type="title"/>
          </p:nvPr>
        </p:nvSpPr>
        <p:spPr/>
        <p:txBody>
          <a:bodyPr>
            <a:noAutofit/>
          </a:bodyPr>
          <a:lstStyle/>
          <a:p>
            <a:r>
              <a:rPr lang="en-US" dirty="0">
                <a:effectLst/>
                <a:ea typeface="Calibri" panose="020F0502020204030204" pitchFamily="34" charset="0"/>
              </a:rPr>
              <a:t>Understanding Your Organization’s Compensation Philosophy</a:t>
            </a:r>
            <a:endParaRPr lang="en-US" sz="8000" dirty="0"/>
          </a:p>
        </p:txBody>
      </p:sp>
      <p:sp>
        <p:nvSpPr>
          <p:cNvPr id="3" name="Content Placeholder 2">
            <a:extLst>
              <a:ext uri="{FF2B5EF4-FFF2-40B4-BE49-F238E27FC236}">
                <a16:creationId xmlns:a16="http://schemas.microsoft.com/office/drawing/2014/main" id="{8B138BA4-1C05-5F4D-84C6-D7ABDD1DB4C8}"/>
              </a:ext>
            </a:extLst>
          </p:cNvPr>
          <p:cNvSpPr>
            <a:spLocks noGrp="1"/>
          </p:cNvSpPr>
          <p:nvPr>
            <p:ph idx="1"/>
          </p:nvPr>
        </p:nvSpPr>
        <p:spPr>
          <a:xfrm>
            <a:off x="963168" y="1768839"/>
            <a:ext cx="10515600" cy="4951275"/>
          </a:xfrm>
        </p:spPr>
        <p:txBody>
          <a:bodyPr>
            <a:normAutofit fontScale="92500" lnSpcReduction="20000"/>
          </a:bodyPr>
          <a:lstStyle/>
          <a:p>
            <a:pPr marL="0" marR="0" indent="0">
              <a:lnSpc>
                <a:spcPct val="105000"/>
              </a:lnSpc>
              <a:spcBef>
                <a:spcPts val="0"/>
              </a:spcBef>
              <a:spcAft>
                <a:spcPts val="1800"/>
              </a:spcAft>
              <a:buNone/>
            </a:pPr>
            <a:r>
              <a:rPr lang="en-US" sz="3500" b="1" kern="100" dirty="0">
                <a:solidFill>
                  <a:srgbClr val="C46662"/>
                </a:solidFill>
                <a:effectLst/>
                <a:latin typeface="Trebuchet MS" panose="020B0603020202020204" pitchFamily="34" charset="0"/>
                <a:ea typeface="Calibri" panose="020F0502020204030204" pitchFamily="34" charset="0"/>
                <a:cs typeface="Times New Roman" panose="02020603050405020304" pitchFamily="18" charset="0"/>
              </a:rPr>
              <a:t>A well-designed compensation philosophy should: </a:t>
            </a:r>
          </a:p>
          <a:p>
            <a:pPr>
              <a:lnSpc>
                <a:spcPct val="107000"/>
              </a:lnSpc>
              <a:spcBef>
                <a:spcPts val="0"/>
              </a:spcBef>
              <a:spcAft>
                <a:spcPts val="800"/>
              </a:spcAft>
            </a:pPr>
            <a:r>
              <a:rPr lang="en-US" sz="2900" kern="0" dirty="0">
                <a:effectLst/>
                <a:latin typeface="Trebuchet MS" panose="020B0603020202020204" pitchFamily="34" charset="0"/>
                <a:ea typeface="Times New Roman" panose="02020603050405020304" pitchFamily="18" charset="0"/>
                <a:cs typeface="Times New Roman" panose="02020603050405020304" pitchFamily="18" charset="0"/>
              </a:rPr>
              <a:t>Identify pay programs and total reward strategies</a:t>
            </a:r>
            <a:endParaRPr lang="en-US" sz="29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900" kern="0" dirty="0">
                <a:effectLst/>
                <a:latin typeface="Trebuchet MS" panose="020B0603020202020204" pitchFamily="34" charset="0"/>
                <a:ea typeface="Times New Roman" panose="02020603050405020304" pitchFamily="18" charset="0"/>
                <a:cs typeface="Times New Roman" panose="02020603050405020304" pitchFamily="18" charset="0"/>
              </a:rPr>
              <a:t>Identify how the pay programs and strategies support the organization's business strategy, competitive outlook, operating objectives, and staffing needs</a:t>
            </a:r>
            <a:endParaRPr lang="en-US" sz="29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900" kern="0" dirty="0">
                <a:effectLst/>
                <a:latin typeface="Trebuchet MS" panose="020B0603020202020204" pitchFamily="34" charset="0"/>
                <a:ea typeface="Times New Roman" panose="02020603050405020304" pitchFamily="18" charset="0"/>
                <a:cs typeface="Times New Roman" panose="02020603050405020304" pitchFamily="18" charset="0"/>
              </a:rPr>
              <a:t>Attract people to join the organization, retain key talent, motivate employees to perform, and reward high-performing employees</a:t>
            </a:r>
            <a:endParaRPr lang="en-US" sz="29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5000"/>
              </a:lnSpc>
              <a:spcBef>
                <a:spcPts val="0"/>
              </a:spcBef>
              <a:spcAft>
                <a:spcPts val="800"/>
              </a:spcAft>
            </a:pPr>
            <a:r>
              <a:rPr lang="en-US" sz="2900" kern="0" dirty="0">
                <a:effectLst/>
                <a:latin typeface="Trebuchet MS" panose="020B0603020202020204" pitchFamily="34" charset="0"/>
                <a:ea typeface="Times New Roman" panose="02020603050405020304" pitchFamily="18" charset="0"/>
                <a:cs typeface="Times New Roman" panose="02020603050405020304" pitchFamily="18" charset="0"/>
              </a:rPr>
              <a:t>Define how the organization plans to pay and reward competitively, based on business conditions, competition, and ability to pay</a:t>
            </a:r>
            <a:endParaRPr lang="en-US" sz="29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064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2D2C-EFA7-3F0D-4726-A596D9835815}"/>
              </a:ext>
            </a:extLst>
          </p:cNvPr>
          <p:cNvSpPr>
            <a:spLocks noGrp="1"/>
          </p:cNvSpPr>
          <p:nvPr>
            <p:ph type="title"/>
          </p:nvPr>
        </p:nvSpPr>
        <p:spPr/>
        <p:txBody>
          <a:bodyPr/>
          <a:lstStyle/>
          <a:p>
            <a:r>
              <a:rPr lang="en-US" dirty="0"/>
              <a:t>Examples of Compensation Philosophies</a:t>
            </a:r>
          </a:p>
        </p:txBody>
      </p:sp>
      <p:sp>
        <p:nvSpPr>
          <p:cNvPr id="3" name="Content Placeholder 2">
            <a:extLst>
              <a:ext uri="{FF2B5EF4-FFF2-40B4-BE49-F238E27FC236}">
                <a16:creationId xmlns:a16="http://schemas.microsoft.com/office/drawing/2014/main" id="{0D1BB0C2-2DC6-3078-4C7B-CBCD5B211F01}"/>
              </a:ext>
            </a:extLst>
          </p:cNvPr>
          <p:cNvSpPr>
            <a:spLocks noGrp="1"/>
          </p:cNvSpPr>
          <p:nvPr>
            <p:ph idx="1"/>
          </p:nvPr>
        </p:nvSpPr>
        <p:spPr/>
        <p:txBody>
          <a:bodyPr>
            <a:normAutofit/>
          </a:bodyPr>
          <a:lstStyle/>
          <a:p>
            <a:r>
              <a:rPr lang="en-US" b="1" dirty="0">
                <a:solidFill>
                  <a:srgbClr val="C46662"/>
                </a:solidFill>
              </a:rPr>
              <a:t>Fixed Number Compensation Philosophy</a:t>
            </a:r>
            <a:r>
              <a:rPr lang="en-US" dirty="0">
                <a:solidFill>
                  <a:srgbClr val="C46662"/>
                </a:solidFill>
              </a:rPr>
              <a:t>: </a:t>
            </a:r>
            <a:r>
              <a:rPr lang="en-US" dirty="0"/>
              <a:t>plainly states the base salary for each position or employment tier with a policy or schedule for increases</a:t>
            </a:r>
          </a:p>
          <a:p>
            <a:pPr marL="0" indent="0">
              <a:buNone/>
            </a:pPr>
            <a:endParaRPr lang="en-US" dirty="0"/>
          </a:p>
          <a:p>
            <a:r>
              <a:rPr lang="en-US" b="1" dirty="0">
                <a:solidFill>
                  <a:srgbClr val="C46662"/>
                </a:solidFill>
              </a:rPr>
              <a:t>Percentile-based Compensation Philosophy</a:t>
            </a:r>
            <a:r>
              <a:rPr lang="en-US" dirty="0">
                <a:solidFill>
                  <a:srgbClr val="C46662"/>
                </a:solidFill>
              </a:rPr>
              <a:t>: </a:t>
            </a:r>
            <a:r>
              <a:rPr lang="en-US" dirty="0"/>
              <a:t>employee wages fluctuate according to regional wage market</a:t>
            </a:r>
          </a:p>
          <a:p>
            <a:endParaRPr lang="en-US" dirty="0"/>
          </a:p>
        </p:txBody>
      </p:sp>
    </p:spTree>
    <p:extLst>
      <p:ext uri="{BB962C8B-B14F-4D97-AF65-F5344CB8AC3E}">
        <p14:creationId xmlns:p14="http://schemas.microsoft.com/office/powerpoint/2010/main" val="306845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A1601-2CDE-5F6C-AD26-124849038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B31BF-55DF-D955-4EB0-F1FB4D02440E}"/>
              </a:ext>
            </a:extLst>
          </p:cNvPr>
          <p:cNvSpPr>
            <a:spLocks noGrp="1"/>
          </p:cNvSpPr>
          <p:nvPr>
            <p:ph type="title"/>
          </p:nvPr>
        </p:nvSpPr>
        <p:spPr/>
        <p:txBody>
          <a:bodyPr/>
          <a:lstStyle/>
          <a:p>
            <a:r>
              <a:rPr lang="en-US" dirty="0"/>
              <a:t>Examples of Compensation Philosophies</a:t>
            </a:r>
          </a:p>
        </p:txBody>
      </p:sp>
      <p:sp>
        <p:nvSpPr>
          <p:cNvPr id="3" name="Content Placeholder 2">
            <a:extLst>
              <a:ext uri="{FF2B5EF4-FFF2-40B4-BE49-F238E27FC236}">
                <a16:creationId xmlns:a16="http://schemas.microsoft.com/office/drawing/2014/main" id="{3CF39B4F-4576-382B-707C-37B0A64ACF7D}"/>
              </a:ext>
            </a:extLst>
          </p:cNvPr>
          <p:cNvSpPr>
            <a:spLocks noGrp="1"/>
          </p:cNvSpPr>
          <p:nvPr>
            <p:ph idx="1"/>
          </p:nvPr>
        </p:nvSpPr>
        <p:spPr/>
        <p:txBody>
          <a:bodyPr>
            <a:normAutofit/>
          </a:bodyPr>
          <a:lstStyle/>
          <a:p>
            <a:r>
              <a:rPr lang="en-US" b="1" dirty="0">
                <a:solidFill>
                  <a:srgbClr val="C46662"/>
                </a:solidFill>
              </a:rPr>
              <a:t>Pay for Performance: </a:t>
            </a:r>
            <a:r>
              <a:rPr lang="en-US" dirty="0"/>
              <a:t>aims to motivate employees, improve skills, and align individual goals with company objectives by rewarding high-achieving individuals. </a:t>
            </a:r>
          </a:p>
          <a:p>
            <a:pPr marL="0" indent="0">
              <a:buNone/>
            </a:pPr>
            <a:endParaRPr lang="en-US" dirty="0"/>
          </a:p>
          <a:p>
            <a:r>
              <a:rPr lang="en-US" b="1" dirty="0">
                <a:solidFill>
                  <a:srgbClr val="C46662"/>
                </a:solidFill>
              </a:rPr>
              <a:t>Step Rate Structure: </a:t>
            </a:r>
            <a:r>
              <a:rPr lang="en-US" dirty="0"/>
              <a:t>Employees typically start at the lowest step and progress through subsequent steps based on factors like tenure, performance, or a combination.</a:t>
            </a:r>
          </a:p>
          <a:p>
            <a:endParaRPr lang="en-US" dirty="0"/>
          </a:p>
        </p:txBody>
      </p:sp>
    </p:spTree>
    <p:extLst>
      <p:ext uri="{BB962C8B-B14F-4D97-AF65-F5344CB8AC3E}">
        <p14:creationId xmlns:p14="http://schemas.microsoft.com/office/powerpoint/2010/main" val="20767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D1FC8-30DF-C230-D983-2449E231B2DD}"/>
              </a:ext>
            </a:extLst>
          </p:cNvPr>
          <p:cNvSpPr>
            <a:spLocks noGrp="1"/>
          </p:cNvSpPr>
          <p:nvPr>
            <p:ph idx="1"/>
          </p:nvPr>
        </p:nvSpPr>
        <p:spPr>
          <a:xfrm>
            <a:off x="609600" y="2566220"/>
            <a:ext cx="11425084" cy="3662282"/>
          </a:xfrm>
        </p:spPr>
        <p:txBody>
          <a:bodyPr>
            <a:normAutofit/>
          </a:bodyPr>
          <a:lstStyle/>
          <a:p>
            <a:pPr marL="0" indent="0">
              <a:buNone/>
            </a:pPr>
            <a:r>
              <a:rPr lang="en-US" sz="6000" dirty="0">
                <a:solidFill>
                  <a:srgbClr val="C46662"/>
                </a:solidFill>
              </a:rPr>
              <a:t>Audit</a:t>
            </a:r>
            <a:r>
              <a:rPr lang="en-US" sz="6000" dirty="0"/>
              <a:t> your data</a:t>
            </a:r>
            <a:endParaRPr lang="en-US" sz="6000" dirty="0">
              <a:solidFill>
                <a:srgbClr val="C46662"/>
              </a:solidFill>
            </a:endParaRPr>
          </a:p>
        </p:txBody>
      </p:sp>
    </p:spTree>
    <p:extLst>
      <p:ext uri="{BB962C8B-B14F-4D97-AF65-F5344CB8AC3E}">
        <p14:creationId xmlns:p14="http://schemas.microsoft.com/office/powerpoint/2010/main" val="194745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5B39-4BE7-3A7F-D0AF-6E38E8C9B161}"/>
              </a:ext>
            </a:extLst>
          </p:cNvPr>
          <p:cNvSpPr>
            <a:spLocks noGrp="1"/>
          </p:cNvSpPr>
          <p:nvPr>
            <p:ph type="title"/>
          </p:nvPr>
        </p:nvSpPr>
        <p:spPr/>
        <p:txBody>
          <a:bodyPr/>
          <a:lstStyle/>
          <a:p>
            <a:r>
              <a:rPr lang="en-US" dirty="0"/>
              <a:t>Auditing Internal Data</a:t>
            </a:r>
          </a:p>
        </p:txBody>
      </p:sp>
      <p:graphicFrame>
        <p:nvGraphicFramePr>
          <p:cNvPr id="4" name="Table 3">
            <a:extLst>
              <a:ext uri="{FF2B5EF4-FFF2-40B4-BE49-F238E27FC236}">
                <a16:creationId xmlns:a16="http://schemas.microsoft.com/office/drawing/2014/main" id="{E634E0F2-852F-061E-20BB-7683FD164A4A}"/>
              </a:ext>
            </a:extLst>
          </p:cNvPr>
          <p:cNvGraphicFramePr>
            <a:graphicFrameLocks noGrp="1"/>
          </p:cNvGraphicFramePr>
          <p:nvPr>
            <p:extLst>
              <p:ext uri="{D42A27DB-BD31-4B8C-83A1-F6EECF244321}">
                <p14:modId xmlns:p14="http://schemas.microsoft.com/office/powerpoint/2010/main" val="4072533930"/>
              </p:ext>
            </p:extLst>
          </p:nvPr>
        </p:nvGraphicFramePr>
        <p:xfrm>
          <a:off x="963167" y="1463040"/>
          <a:ext cx="11228833" cy="3108960"/>
        </p:xfrm>
        <a:graphic>
          <a:graphicData uri="http://schemas.openxmlformats.org/drawingml/2006/table">
            <a:tbl>
              <a:tblPr firstRow="1" bandRow="1">
                <a:tableStyleId>{5C22544A-7EE6-4342-B048-85BDC9FD1C3A}</a:tableStyleId>
              </a:tblPr>
              <a:tblGrid>
                <a:gridCol w="760216">
                  <a:extLst>
                    <a:ext uri="{9D8B030D-6E8A-4147-A177-3AD203B41FA5}">
                      <a16:colId xmlns:a16="http://schemas.microsoft.com/office/drawing/2014/main" val="88663665"/>
                    </a:ext>
                  </a:extLst>
                </a:gridCol>
                <a:gridCol w="10468617">
                  <a:extLst>
                    <a:ext uri="{9D8B030D-6E8A-4147-A177-3AD203B41FA5}">
                      <a16:colId xmlns:a16="http://schemas.microsoft.com/office/drawing/2014/main" val="3314699663"/>
                    </a:ext>
                  </a:extLst>
                </a:gridCol>
              </a:tblGrid>
              <a:tr h="1280160">
                <a:tc>
                  <a:txBody>
                    <a:bodyPr/>
                    <a:lstStyle/>
                    <a:p>
                      <a:r>
                        <a:rPr lang="en-US" sz="3600" b="0" dirty="0">
                          <a:solidFill>
                            <a:srgbClr val="C46662"/>
                          </a:solidFill>
                          <a:latin typeface="Calibri" panose="020F0502020204030204" pitchFamily="34" charset="0"/>
                          <a:ea typeface="Calibri" panose="020F0502020204030204" pitchFamily="34" charset="0"/>
                          <a:cs typeface="Calibri" panose="020F0502020204030204" pitchFamily="34" charset="0"/>
                        </a:rPr>
                        <a:t>❶</a:t>
                      </a:r>
                      <a:endParaRPr lang="en-US" sz="3600" b="0" dirty="0">
                        <a:solidFill>
                          <a:srgbClr val="C46662"/>
                        </a:solidFill>
                        <a:latin typeface="Trebuchet MS" panose="020B0603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3200" b="0" dirty="0">
                          <a:solidFill>
                            <a:srgbClr val="4B4C4D"/>
                          </a:solidFill>
                          <a:latin typeface="Trebuchet MS" panose="020B0603020202020204" pitchFamily="34" charset="0"/>
                        </a:rPr>
                        <a:t>Legal Compliance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119689"/>
                  </a:ext>
                </a:extLst>
              </a:tr>
              <a:tr h="914400">
                <a:tc>
                  <a:txBody>
                    <a:bodyPr/>
                    <a:lstStyle/>
                    <a:p>
                      <a:r>
                        <a:rPr lang="en-US" sz="3600" b="0" dirty="0">
                          <a:solidFill>
                            <a:srgbClr val="C46662"/>
                          </a:solidFill>
                          <a:latin typeface="Trebuchet MS" panose="020B0603020202020204" pitchFamily="34" charset="0"/>
                        </a:rPr>
                        <a:t>❷</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3200" b="0" dirty="0">
                          <a:solidFill>
                            <a:srgbClr val="4B4C4D"/>
                          </a:solidFill>
                          <a:latin typeface="Trebuchet MS" panose="020B0603020202020204" pitchFamily="34" charset="0"/>
                        </a:rPr>
                        <a:t>Job Descriptions and Job Titles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5861991"/>
                  </a:ext>
                </a:extLst>
              </a:tr>
              <a:tr h="914400">
                <a:tc>
                  <a:txBody>
                    <a:bodyPr/>
                    <a:lstStyle/>
                    <a:p>
                      <a:r>
                        <a:rPr lang="en-US" sz="3600" b="0" dirty="0">
                          <a:solidFill>
                            <a:srgbClr val="C46662"/>
                          </a:solidFill>
                          <a:latin typeface="Calibri" panose="020F0502020204030204" pitchFamily="34" charset="0"/>
                          <a:ea typeface="Calibri" panose="020F0502020204030204" pitchFamily="34" charset="0"/>
                          <a:cs typeface="Calibri" panose="020F0502020204030204" pitchFamily="34" charset="0"/>
                        </a:rPr>
                        <a:t>❸</a:t>
                      </a:r>
                      <a:endParaRPr lang="en-US" sz="3600" b="0" dirty="0">
                        <a:solidFill>
                          <a:srgbClr val="C46662"/>
                        </a:solidFill>
                        <a:latin typeface="Trebuchet MS" panose="020B0603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rgbClr val="4B4C4D"/>
                          </a:solidFill>
                          <a:latin typeface="Trebuchet MS" panose="020B0603020202020204" pitchFamily="34" charset="0"/>
                        </a:rPr>
                        <a:t>Compensation 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2481774"/>
                  </a:ext>
                </a:extLst>
              </a:tr>
            </a:tbl>
          </a:graphicData>
        </a:graphic>
      </p:graphicFrame>
    </p:spTree>
    <p:extLst>
      <p:ext uri="{BB962C8B-B14F-4D97-AF65-F5344CB8AC3E}">
        <p14:creationId xmlns:p14="http://schemas.microsoft.com/office/powerpoint/2010/main" val="163632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5D3D-3259-8DC5-B8B9-E0827DAFA15C}"/>
              </a:ext>
            </a:extLst>
          </p:cNvPr>
          <p:cNvSpPr>
            <a:spLocks noGrp="1"/>
          </p:cNvSpPr>
          <p:nvPr>
            <p:ph type="title"/>
          </p:nvPr>
        </p:nvSpPr>
        <p:spPr/>
        <p:txBody>
          <a:bodyPr/>
          <a:lstStyle/>
          <a:p>
            <a:r>
              <a:rPr lang="en-US" dirty="0"/>
              <a:t>Legal Compliance</a:t>
            </a:r>
          </a:p>
        </p:txBody>
      </p:sp>
      <p:sp>
        <p:nvSpPr>
          <p:cNvPr id="3" name="Content Placeholder 2">
            <a:extLst>
              <a:ext uri="{FF2B5EF4-FFF2-40B4-BE49-F238E27FC236}">
                <a16:creationId xmlns:a16="http://schemas.microsoft.com/office/drawing/2014/main" id="{FA8592E1-3EB1-20C2-7D20-F4DC3C7F0869}"/>
              </a:ext>
            </a:extLst>
          </p:cNvPr>
          <p:cNvSpPr>
            <a:spLocks noGrp="1"/>
          </p:cNvSpPr>
          <p:nvPr>
            <p:ph idx="1"/>
          </p:nvPr>
        </p:nvSpPr>
        <p:spPr/>
        <p:txBody>
          <a:bodyPr>
            <a:normAutofit/>
          </a:bodyPr>
          <a:lstStyle/>
          <a:p>
            <a:pPr marL="0" indent="0">
              <a:buNone/>
            </a:pPr>
            <a:r>
              <a:rPr lang="en-US" dirty="0"/>
              <a:t>Ensure that current and future changes to your organization’s compensation philosophy are compliant with: </a:t>
            </a:r>
          </a:p>
          <a:p>
            <a:r>
              <a:rPr lang="en-US" sz="2800" b="1" dirty="0">
                <a:solidFill>
                  <a:srgbClr val="C46662"/>
                </a:solidFill>
              </a:rPr>
              <a:t>Equal Pay Act- </a:t>
            </a:r>
            <a:r>
              <a:rPr lang="en-US" sz="2800" dirty="0"/>
              <a:t>prohibits wage discrimination based on sex, ensuring that men and women receive equal pay for equal work in the same establishment.</a:t>
            </a:r>
          </a:p>
          <a:p>
            <a:r>
              <a:rPr lang="en-US" sz="2800" b="1" dirty="0">
                <a:solidFill>
                  <a:srgbClr val="C46662"/>
                </a:solidFill>
              </a:rPr>
              <a:t>Age Discrimination in Employment Act (ADEA)- </a:t>
            </a:r>
            <a:r>
              <a:rPr lang="en-US" dirty="0"/>
              <a:t>protects individuals aged 40 and older from employment discrimination based on age.</a:t>
            </a:r>
            <a:endParaRPr lang="en-US" sz="2800" dirty="0"/>
          </a:p>
        </p:txBody>
      </p:sp>
    </p:spTree>
    <p:extLst>
      <p:ext uri="{BB962C8B-B14F-4D97-AF65-F5344CB8AC3E}">
        <p14:creationId xmlns:p14="http://schemas.microsoft.com/office/powerpoint/2010/main" val="256460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A9AB8-5BAF-936D-172C-5237B13AA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79D29-6F1A-3B93-4826-975CFF065976}"/>
              </a:ext>
            </a:extLst>
          </p:cNvPr>
          <p:cNvSpPr>
            <a:spLocks noGrp="1"/>
          </p:cNvSpPr>
          <p:nvPr>
            <p:ph type="title"/>
          </p:nvPr>
        </p:nvSpPr>
        <p:spPr/>
        <p:txBody>
          <a:bodyPr/>
          <a:lstStyle/>
          <a:p>
            <a:r>
              <a:rPr lang="en-US" dirty="0"/>
              <a:t>Legal Compliance</a:t>
            </a:r>
          </a:p>
        </p:txBody>
      </p:sp>
      <p:sp>
        <p:nvSpPr>
          <p:cNvPr id="3" name="Content Placeholder 2">
            <a:extLst>
              <a:ext uri="{FF2B5EF4-FFF2-40B4-BE49-F238E27FC236}">
                <a16:creationId xmlns:a16="http://schemas.microsoft.com/office/drawing/2014/main" id="{9923F319-FFFC-FA7B-D29B-9CD2DF485955}"/>
              </a:ext>
            </a:extLst>
          </p:cNvPr>
          <p:cNvSpPr>
            <a:spLocks noGrp="1"/>
          </p:cNvSpPr>
          <p:nvPr>
            <p:ph idx="1"/>
          </p:nvPr>
        </p:nvSpPr>
        <p:spPr/>
        <p:txBody>
          <a:bodyPr>
            <a:normAutofit lnSpcReduction="10000"/>
          </a:bodyPr>
          <a:lstStyle/>
          <a:p>
            <a:pPr marL="0" indent="0">
              <a:buNone/>
            </a:pPr>
            <a:r>
              <a:rPr lang="en-US" dirty="0"/>
              <a:t>Ensure that current and future changes to your organization’s compensation philosophy are compliant with: </a:t>
            </a:r>
          </a:p>
          <a:p>
            <a:r>
              <a:rPr lang="en-US" sz="2800" b="1" dirty="0">
                <a:solidFill>
                  <a:srgbClr val="C46662"/>
                </a:solidFill>
              </a:rPr>
              <a:t>Americans with Disabilities Act (ADA)-</a:t>
            </a:r>
            <a:r>
              <a:rPr lang="en-US" b="1" dirty="0"/>
              <a:t> </a:t>
            </a:r>
            <a:r>
              <a:rPr lang="en-US" dirty="0"/>
              <a:t>prohibits discrimination against individuals with disabilities in various areas of public life, ensuring equal opportunities and access.</a:t>
            </a:r>
            <a:endParaRPr lang="en-US" sz="2800" dirty="0">
              <a:solidFill>
                <a:srgbClr val="C46662"/>
              </a:solidFill>
            </a:endParaRPr>
          </a:p>
          <a:p>
            <a:r>
              <a:rPr lang="en-US" sz="2800" b="1" dirty="0">
                <a:solidFill>
                  <a:srgbClr val="C46662"/>
                </a:solidFill>
              </a:rPr>
              <a:t>Fair Labor Standard Act (FLSA)-</a:t>
            </a:r>
            <a:r>
              <a:rPr lang="en-US" b="1" dirty="0"/>
              <a:t> </a:t>
            </a:r>
            <a:r>
              <a:rPr lang="en-US" dirty="0"/>
              <a:t>establishes key labor regulations, including minimum wage, overtime pay, and child labor standards, affecting most workers in the U.S.</a:t>
            </a:r>
            <a:endParaRPr lang="en-US" dirty="0">
              <a:solidFill>
                <a:srgbClr val="C46662"/>
              </a:solidFill>
            </a:endParaRPr>
          </a:p>
        </p:txBody>
      </p:sp>
    </p:spTree>
    <p:extLst>
      <p:ext uri="{BB962C8B-B14F-4D97-AF65-F5344CB8AC3E}">
        <p14:creationId xmlns:p14="http://schemas.microsoft.com/office/powerpoint/2010/main" val="291723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B323-5437-0607-1167-2312E605482F}"/>
              </a:ext>
            </a:extLst>
          </p:cNvPr>
          <p:cNvSpPr>
            <a:spLocks noGrp="1"/>
          </p:cNvSpPr>
          <p:nvPr>
            <p:ph type="title"/>
          </p:nvPr>
        </p:nvSpPr>
        <p:spPr>
          <a:xfrm>
            <a:off x="462116" y="2056434"/>
            <a:ext cx="11582400" cy="2745131"/>
          </a:xfrm>
        </p:spPr>
        <p:txBody>
          <a:bodyPr>
            <a:normAutofit/>
          </a:bodyPr>
          <a:lstStyle/>
          <a:p>
            <a:r>
              <a:rPr lang="en-US" sz="6000" dirty="0"/>
              <a:t>When was the last time you reviewed and updated your </a:t>
            </a:r>
            <a:r>
              <a:rPr lang="en-US" sz="6000" dirty="0">
                <a:solidFill>
                  <a:srgbClr val="C46662"/>
                </a:solidFill>
              </a:rPr>
              <a:t>job description? </a:t>
            </a:r>
          </a:p>
        </p:txBody>
      </p:sp>
    </p:spTree>
    <p:extLst>
      <p:ext uri="{BB962C8B-B14F-4D97-AF65-F5344CB8AC3E}">
        <p14:creationId xmlns:p14="http://schemas.microsoft.com/office/powerpoint/2010/main" val="361766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A94A-1355-3529-2EC4-D91F34D05157}"/>
              </a:ext>
            </a:extLst>
          </p:cNvPr>
          <p:cNvSpPr>
            <a:spLocks noGrp="1"/>
          </p:cNvSpPr>
          <p:nvPr>
            <p:ph type="title"/>
          </p:nvPr>
        </p:nvSpPr>
        <p:spPr>
          <a:xfrm>
            <a:off x="609600" y="411480"/>
            <a:ext cx="11582400" cy="747849"/>
          </a:xfrm>
        </p:spPr>
        <p:txBody>
          <a:bodyPr/>
          <a:lstStyle/>
          <a:p>
            <a:r>
              <a:rPr lang="en-US" dirty="0"/>
              <a:t>Let’s Play</a:t>
            </a:r>
          </a:p>
        </p:txBody>
      </p:sp>
      <p:pic>
        <p:nvPicPr>
          <p:cNvPr id="3" name="Content Placeholder 5" descr="A television with a screen&#10;&#10;AI-generated content may be incorrect.">
            <a:extLst>
              <a:ext uri="{FF2B5EF4-FFF2-40B4-BE49-F238E27FC236}">
                <a16:creationId xmlns:a16="http://schemas.microsoft.com/office/drawing/2014/main" id="{0EB445D6-61B6-4F49-22A7-90CCD8540DBB}"/>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943204" y="1159329"/>
            <a:ext cx="10392679" cy="5523381"/>
          </a:xfrm>
          <a:prstGeom prst="rect">
            <a:avLst/>
          </a:prstGeom>
        </p:spPr>
      </p:pic>
    </p:spTree>
    <p:extLst>
      <p:ext uri="{BB962C8B-B14F-4D97-AF65-F5344CB8AC3E}">
        <p14:creationId xmlns:p14="http://schemas.microsoft.com/office/powerpoint/2010/main" val="366810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8CD5-96E5-FECF-77C5-AC44D9A91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CE631-00F0-F9B5-2E85-85B06F2F1A68}"/>
              </a:ext>
            </a:extLst>
          </p:cNvPr>
          <p:cNvSpPr>
            <a:spLocks noGrp="1"/>
          </p:cNvSpPr>
          <p:nvPr>
            <p:ph type="title"/>
          </p:nvPr>
        </p:nvSpPr>
        <p:spPr/>
        <p:txBody>
          <a:bodyPr/>
          <a:lstStyle/>
          <a:p>
            <a:r>
              <a:rPr lang="en-US" dirty="0"/>
              <a:t>Water Finance Assistance </a:t>
            </a:r>
          </a:p>
        </p:txBody>
      </p:sp>
      <p:sp>
        <p:nvSpPr>
          <p:cNvPr id="3" name="Content Placeholder 2">
            <a:extLst>
              <a:ext uri="{FF2B5EF4-FFF2-40B4-BE49-F238E27FC236}">
                <a16:creationId xmlns:a16="http://schemas.microsoft.com/office/drawing/2014/main" id="{B109BDB6-8EA2-1DCF-0357-F1643BA2A978}"/>
              </a:ext>
            </a:extLst>
          </p:cNvPr>
          <p:cNvSpPr>
            <a:spLocks noGrp="1"/>
          </p:cNvSpPr>
          <p:nvPr>
            <p:ph idx="1"/>
          </p:nvPr>
        </p:nvSpPr>
        <p:spPr>
          <a:xfrm>
            <a:off x="2255022" y="1527793"/>
            <a:ext cx="5327176" cy="2142744"/>
          </a:xfrm>
        </p:spPr>
        <p:txBody>
          <a:bodyPr/>
          <a:lstStyle/>
          <a:p>
            <a:pPr marL="0" indent="0" algn="r">
              <a:buNone/>
            </a:pPr>
            <a:r>
              <a:rPr lang="en-US" sz="4000" dirty="0"/>
              <a:t>Elora Arnette</a:t>
            </a:r>
          </a:p>
          <a:p>
            <a:pPr marL="0" indent="0" algn="r">
              <a:buNone/>
            </a:pPr>
            <a:r>
              <a:rPr lang="en-US" sz="2800" dirty="0"/>
              <a:t>Associate Director</a:t>
            </a:r>
          </a:p>
          <a:p>
            <a:pPr marL="0" indent="0" algn="r">
              <a:buNone/>
            </a:pPr>
            <a:r>
              <a:rPr lang="en-US" sz="2800" dirty="0"/>
              <a:t>Water Finance Assistance</a:t>
            </a:r>
          </a:p>
        </p:txBody>
      </p:sp>
      <p:pic>
        <p:nvPicPr>
          <p:cNvPr id="8" name="Picture 7" descr="Logo&#10;&#10;Description automatically generated">
            <a:extLst>
              <a:ext uri="{FF2B5EF4-FFF2-40B4-BE49-F238E27FC236}">
                <a16:creationId xmlns:a16="http://schemas.microsoft.com/office/drawing/2014/main" id="{A9BE7057-67E9-81A6-7BBA-5F1788522A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38848" y="4123273"/>
            <a:ext cx="3943350" cy="1690007"/>
          </a:xfrm>
          <a:prstGeom prst="rect">
            <a:avLst/>
          </a:prstGeom>
        </p:spPr>
      </p:pic>
      <p:pic>
        <p:nvPicPr>
          <p:cNvPr id="6" name="Picture 5">
            <a:extLst>
              <a:ext uri="{FF2B5EF4-FFF2-40B4-BE49-F238E27FC236}">
                <a16:creationId xmlns:a16="http://schemas.microsoft.com/office/drawing/2014/main" id="{23227D60-0716-CC8F-8ACE-D9DEDC66D681}"/>
              </a:ext>
            </a:extLst>
          </p:cNvPr>
          <p:cNvPicPr>
            <a:picLocks noChangeAspect="1"/>
          </p:cNvPicPr>
          <p:nvPr/>
        </p:nvPicPr>
        <p:blipFill rotWithShape="1">
          <a:blip r:embed="rId4">
            <a:extLst>
              <a:ext uri="{28A0092B-C50C-407E-A947-70E740481C1C}">
                <a14:useLocalDpi xmlns:a14="http://schemas.microsoft.com/office/drawing/2010/main" val="0"/>
              </a:ext>
            </a:extLst>
          </a:blip>
          <a:srcRect l="27787" t="9054" r="12671" b="31404"/>
          <a:stretch/>
        </p:blipFill>
        <p:spPr>
          <a:xfrm>
            <a:off x="7770259" y="1527793"/>
            <a:ext cx="3048000" cy="4572000"/>
          </a:xfrm>
          <a:prstGeom prst="rect">
            <a:avLst/>
          </a:prstGeom>
          <a:effectLst/>
        </p:spPr>
      </p:pic>
    </p:spTree>
    <p:extLst>
      <p:ext uri="{BB962C8B-B14F-4D97-AF65-F5344CB8AC3E}">
        <p14:creationId xmlns:p14="http://schemas.microsoft.com/office/powerpoint/2010/main" val="1129447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85D4-5CC4-82CC-6987-6A09D048C48B}"/>
              </a:ext>
            </a:extLst>
          </p:cNvPr>
          <p:cNvSpPr>
            <a:spLocks noGrp="1"/>
          </p:cNvSpPr>
          <p:nvPr>
            <p:ph type="title"/>
          </p:nvPr>
        </p:nvSpPr>
        <p:spPr>
          <a:xfrm>
            <a:off x="609600" y="411480"/>
            <a:ext cx="11582400" cy="840377"/>
          </a:xfrm>
        </p:spPr>
        <p:txBody>
          <a:bodyPr/>
          <a:lstStyle/>
          <a:p>
            <a:r>
              <a:rPr lang="en-US" dirty="0"/>
              <a:t>Round One</a:t>
            </a:r>
          </a:p>
        </p:txBody>
      </p:sp>
      <p:sp>
        <p:nvSpPr>
          <p:cNvPr id="3" name="Content Placeholder 1">
            <a:extLst>
              <a:ext uri="{FF2B5EF4-FFF2-40B4-BE49-F238E27FC236}">
                <a16:creationId xmlns:a16="http://schemas.microsoft.com/office/drawing/2014/main" id="{658D2719-B054-4099-45BE-57B967524A93}"/>
              </a:ext>
            </a:extLst>
          </p:cNvPr>
          <p:cNvSpPr>
            <a:spLocks noGrp="1"/>
          </p:cNvSpPr>
          <p:nvPr/>
        </p:nvSpPr>
        <p:spPr>
          <a:xfrm>
            <a:off x="899660" y="1099457"/>
            <a:ext cx="10392680"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876B0"/>
              </a:buClr>
              <a:buFont typeface="Arial" panose="020B0604020202020204" pitchFamily="34" charset="0"/>
              <a:buChar char="•"/>
              <a:defRPr sz="3200" kern="1200">
                <a:solidFill>
                  <a:schemeClr val="tx1">
                    <a:lumMod val="65000"/>
                    <a:lumOff val="35000"/>
                  </a:schemeClr>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3876B0"/>
              </a:buClr>
              <a:buFont typeface="Arial" panose="020B0604020202020204" pitchFamily="34" charset="0"/>
              <a:buChar char="•"/>
              <a:defRPr sz="2800" kern="1200">
                <a:solidFill>
                  <a:schemeClr val="tx1">
                    <a:lumMod val="65000"/>
                    <a:lumOff val="35000"/>
                  </a:schemeClr>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3876B0"/>
              </a:buClr>
              <a:buFont typeface="Arial" panose="020B0604020202020204" pitchFamily="34" charset="0"/>
              <a:buChar char="•"/>
              <a:defRPr sz="2400" kern="1200">
                <a:solidFill>
                  <a:schemeClr val="tx1">
                    <a:lumMod val="65000"/>
                    <a:lumOff val="35000"/>
                  </a:schemeClr>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3876B0"/>
              </a:buClr>
              <a:buFont typeface="Arial" panose="020B0604020202020204" pitchFamily="34" charset="0"/>
              <a:buChar char="•"/>
              <a:defRPr sz="2000" kern="1200">
                <a:solidFill>
                  <a:schemeClr val="tx1">
                    <a:lumMod val="65000"/>
                    <a:lumOff val="35000"/>
                  </a:schemeClr>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3876B0"/>
              </a:buClr>
              <a:buFont typeface="Arial" panose="020B0604020202020204" pitchFamily="34" charset="0"/>
              <a:buChar char="•"/>
              <a:defRPr sz="2000" kern="1200">
                <a:solidFill>
                  <a:schemeClr val="tx1">
                    <a:lumMod val="65000"/>
                    <a:lumOff val="35000"/>
                  </a:schemeClr>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b="1" dirty="0"/>
          </a:p>
          <a:p>
            <a:pPr marL="0" indent="0" algn="ctr">
              <a:buNone/>
            </a:pPr>
            <a:r>
              <a:rPr lang="en-US" b="1" dirty="0"/>
              <a:t>What do you think this position does?</a:t>
            </a:r>
          </a:p>
          <a:p>
            <a:pPr marL="0" indent="0" algn="ctr">
              <a:buNone/>
            </a:pPr>
            <a:r>
              <a:rPr lang="en-US" b="1" dirty="0"/>
              <a:t> </a:t>
            </a:r>
          </a:p>
          <a:p>
            <a:pPr marL="0" indent="0" algn="ctr">
              <a:buNone/>
            </a:pPr>
            <a:r>
              <a:rPr lang="en-US" dirty="0"/>
              <a:t>Community Services Operator </a:t>
            </a:r>
          </a:p>
          <a:p>
            <a:pPr marL="0" indent="0" algn="ctr">
              <a:buNone/>
            </a:pPr>
            <a:endParaRPr lang="en-US" dirty="0"/>
          </a:p>
          <a:p>
            <a:pPr marL="0" indent="0" algn="ctr">
              <a:buNone/>
            </a:pPr>
            <a:r>
              <a:rPr lang="en-US" dirty="0"/>
              <a:t>Water/ Wastewater Operator</a:t>
            </a:r>
          </a:p>
          <a:p>
            <a:pPr marL="0" indent="0" algn="ctr">
              <a:buNone/>
            </a:pPr>
            <a:endParaRPr lang="en-US" dirty="0"/>
          </a:p>
          <a:p>
            <a:pPr marL="0" indent="0" algn="ctr">
              <a:buNone/>
            </a:pPr>
            <a:endParaRPr lang="en-US" dirty="0"/>
          </a:p>
          <a:p>
            <a:endParaRPr lang="en-US" dirty="0"/>
          </a:p>
          <a:p>
            <a:pPr marL="0" indent="0">
              <a:buNone/>
            </a:pPr>
            <a:endParaRPr lang="en-US" dirty="0"/>
          </a:p>
        </p:txBody>
      </p:sp>
      <p:sp>
        <p:nvSpPr>
          <p:cNvPr id="4" name="Arrow: Down 3">
            <a:extLst>
              <a:ext uri="{FF2B5EF4-FFF2-40B4-BE49-F238E27FC236}">
                <a16:creationId xmlns:a16="http://schemas.microsoft.com/office/drawing/2014/main" id="{49845BD3-18D8-2BAD-E3FF-45122AFC225D}"/>
              </a:ext>
            </a:extLst>
          </p:cNvPr>
          <p:cNvSpPr/>
          <p:nvPr/>
        </p:nvSpPr>
        <p:spPr>
          <a:xfrm>
            <a:off x="5987142" y="3336471"/>
            <a:ext cx="560615" cy="631372"/>
          </a:xfrm>
          <a:prstGeom prst="downArrow">
            <a:avLst/>
          </a:prstGeom>
          <a:solidFill>
            <a:srgbClr val="C466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44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23F-9F88-B456-298B-7232141BFFA4}"/>
              </a:ext>
            </a:extLst>
          </p:cNvPr>
          <p:cNvSpPr>
            <a:spLocks noGrp="1"/>
          </p:cNvSpPr>
          <p:nvPr>
            <p:ph type="title"/>
          </p:nvPr>
        </p:nvSpPr>
        <p:spPr>
          <a:xfrm>
            <a:off x="609600" y="411481"/>
            <a:ext cx="11582400" cy="818606"/>
          </a:xfrm>
        </p:spPr>
        <p:txBody>
          <a:bodyPr/>
          <a:lstStyle/>
          <a:p>
            <a:r>
              <a:rPr lang="en-US" dirty="0"/>
              <a:t>Round Two</a:t>
            </a:r>
          </a:p>
        </p:txBody>
      </p:sp>
      <p:sp>
        <p:nvSpPr>
          <p:cNvPr id="3" name="Content Placeholder 1">
            <a:extLst>
              <a:ext uri="{FF2B5EF4-FFF2-40B4-BE49-F238E27FC236}">
                <a16:creationId xmlns:a16="http://schemas.microsoft.com/office/drawing/2014/main" id="{538A143C-740E-49C7-ACF3-2A6E2253B5EF}"/>
              </a:ext>
            </a:extLst>
          </p:cNvPr>
          <p:cNvSpPr>
            <a:spLocks noGrp="1"/>
          </p:cNvSpPr>
          <p:nvPr/>
        </p:nvSpPr>
        <p:spPr>
          <a:xfrm>
            <a:off x="823460" y="1230087"/>
            <a:ext cx="10392680" cy="5486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3876B0"/>
              </a:buClr>
              <a:buFont typeface="Arial" panose="020B0604020202020204" pitchFamily="34" charset="0"/>
              <a:buChar char="•"/>
              <a:defRPr sz="3200" kern="1200">
                <a:solidFill>
                  <a:schemeClr val="tx1">
                    <a:lumMod val="65000"/>
                    <a:lumOff val="35000"/>
                  </a:schemeClr>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3876B0"/>
              </a:buClr>
              <a:buFont typeface="Arial" panose="020B0604020202020204" pitchFamily="34" charset="0"/>
              <a:buChar char="•"/>
              <a:defRPr sz="2800" kern="1200">
                <a:solidFill>
                  <a:schemeClr val="tx1">
                    <a:lumMod val="65000"/>
                    <a:lumOff val="35000"/>
                  </a:schemeClr>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3876B0"/>
              </a:buClr>
              <a:buFont typeface="Arial" panose="020B0604020202020204" pitchFamily="34" charset="0"/>
              <a:buChar char="•"/>
              <a:defRPr sz="2400" kern="1200">
                <a:solidFill>
                  <a:schemeClr val="tx1">
                    <a:lumMod val="65000"/>
                    <a:lumOff val="35000"/>
                  </a:schemeClr>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3876B0"/>
              </a:buClr>
              <a:buFont typeface="Arial" panose="020B0604020202020204" pitchFamily="34" charset="0"/>
              <a:buChar char="•"/>
              <a:defRPr sz="2000" kern="1200">
                <a:solidFill>
                  <a:schemeClr val="tx1">
                    <a:lumMod val="65000"/>
                    <a:lumOff val="35000"/>
                  </a:schemeClr>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3876B0"/>
              </a:buClr>
              <a:buFont typeface="Arial" panose="020B0604020202020204" pitchFamily="34" charset="0"/>
              <a:buChar char="•"/>
              <a:defRPr sz="2000" kern="1200">
                <a:solidFill>
                  <a:schemeClr val="tx1">
                    <a:lumMod val="65000"/>
                    <a:lumOff val="35000"/>
                  </a:schemeClr>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Based on this job description, what is the title of this position? </a:t>
            </a:r>
          </a:p>
          <a:p>
            <a:r>
              <a:rPr lang="en-US" sz="2800" dirty="0"/>
              <a:t>Supervise operations personnel and oversee the execution of daily tasks and ongoing projects within the community</a:t>
            </a:r>
          </a:p>
          <a:p>
            <a:r>
              <a:rPr lang="en-US" sz="2800" dirty="0"/>
              <a:t>Prepare and submit EPA-mandated reports, including Discharge Monitoring Reports (DMRs) and Consumer Confidence Reports (CCR), and assist the Utility Director in managing correspondence with the EPA</a:t>
            </a:r>
          </a:p>
          <a:p>
            <a:r>
              <a:rPr lang="en-US" sz="2800" dirty="0"/>
              <a:t>Monitor the BIA and IHS account for current and delinquent payments, and serve as a liaison between these agencies and the utility department</a:t>
            </a:r>
          </a:p>
          <a:p>
            <a:pPr marL="0" indent="0" algn="ctr">
              <a:buNone/>
            </a:pPr>
            <a:r>
              <a:rPr lang="en-US" sz="4400" b="1" dirty="0"/>
              <a:t>Billing Clerk</a:t>
            </a:r>
          </a:p>
        </p:txBody>
      </p:sp>
    </p:spTree>
    <p:extLst>
      <p:ext uri="{BB962C8B-B14F-4D97-AF65-F5344CB8AC3E}">
        <p14:creationId xmlns:p14="http://schemas.microsoft.com/office/powerpoint/2010/main" val="388071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FF2F-C6A9-26D0-EF82-CEB863824771}"/>
              </a:ext>
            </a:extLst>
          </p:cNvPr>
          <p:cNvSpPr>
            <a:spLocks noGrp="1"/>
          </p:cNvSpPr>
          <p:nvPr>
            <p:ph type="title"/>
          </p:nvPr>
        </p:nvSpPr>
        <p:spPr>
          <a:xfrm>
            <a:off x="491613" y="362320"/>
            <a:ext cx="11582400" cy="748726"/>
          </a:xfrm>
        </p:spPr>
        <p:txBody>
          <a:bodyPr/>
          <a:lstStyle/>
          <a:p>
            <a:r>
              <a:rPr lang="en-US" dirty="0"/>
              <a:t>Update Your Job Descriptions</a:t>
            </a:r>
          </a:p>
        </p:txBody>
      </p:sp>
      <p:sp>
        <p:nvSpPr>
          <p:cNvPr id="3" name="Content Placeholder 2">
            <a:extLst>
              <a:ext uri="{FF2B5EF4-FFF2-40B4-BE49-F238E27FC236}">
                <a16:creationId xmlns:a16="http://schemas.microsoft.com/office/drawing/2014/main" id="{80ECA843-90D2-A7C5-DF05-6A320BEA932C}"/>
              </a:ext>
            </a:extLst>
          </p:cNvPr>
          <p:cNvSpPr txBox="1">
            <a:spLocks/>
          </p:cNvSpPr>
          <p:nvPr/>
        </p:nvSpPr>
        <p:spPr>
          <a:xfrm>
            <a:off x="615246" y="1111046"/>
            <a:ext cx="10961507" cy="52570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52F39A6A-4DAF-9229-AC33-47E136E0D226}"/>
              </a:ext>
            </a:extLst>
          </p:cNvPr>
          <p:cNvSpPr txBox="1"/>
          <p:nvPr/>
        </p:nvSpPr>
        <p:spPr>
          <a:xfrm>
            <a:off x="707923" y="1425677"/>
            <a:ext cx="10520516" cy="430887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Accurate Job Matching: </a:t>
            </a:r>
            <a:r>
              <a:rPr lang="en-US" sz="3200" dirty="0">
                <a:solidFill>
                  <a:srgbClr val="4B4C4D"/>
                </a:solidFill>
                <a:latin typeface="Trebuchet MS" panose="020B0603020202020204" pitchFamily="34" charset="0"/>
              </a:rPr>
              <a:t>Compensation studies often benchmark roles against market data. Outdated job descriptions may not reflect current duties, leading to mismatches with salary survey role.</a:t>
            </a:r>
          </a:p>
          <a:p>
            <a:endParaRPr lang="en-US" sz="3200" dirty="0">
              <a:solidFill>
                <a:srgbClr val="4B4C4D"/>
              </a:solidFill>
              <a:latin typeface="Trebuchet MS" panose="020B0603020202020204" pitchFamily="34" charset="0"/>
            </a:endParaRPr>
          </a:p>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Reflect Current Responsibilities: </a:t>
            </a:r>
            <a:r>
              <a:rPr lang="en-US" sz="3200" dirty="0">
                <a:solidFill>
                  <a:srgbClr val="4B4C4D"/>
                </a:solidFill>
                <a:latin typeface="Trebuchet MS" panose="020B0603020202020204" pitchFamily="34" charset="0"/>
              </a:rPr>
              <a:t>Roles evolve over time. Employees may take on new tasks, technologies, or responsibilities not listed in old descriptions. </a:t>
            </a:r>
          </a:p>
          <a:p>
            <a:endParaRPr lang="en-US" dirty="0"/>
          </a:p>
        </p:txBody>
      </p:sp>
    </p:spTree>
    <p:extLst>
      <p:ext uri="{BB962C8B-B14F-4D97-AF65-F5344CB8AC3E}">
        <p14:creationId xmlns:p14="http://schemas.microsoft.com/office/powerpoint/2010/main" val="1692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7156D-5015-1389-5E33-072C82F3E1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DD2B0-937F-2C80-FA0A-F4CD82A7C051}"/>
              </a:ext>
            </a:extLst>
          </p:cNvPr>
          <p:cNvSpPr>
            <a:spLocks noGrp="1"/>
          </p:cNvSpPr>
          <p:nvPr>
            <p:ph type="title"/>
          </p:nvPr>
        </p:nvSpPr>
        <p:spPr>
          <a:xfrm>
            <a:off x="491613" y="362320"/>
            <a:ext cx="11582400" cy="748726"/>
          </a:xfrm>
        </p:spPr>
        <p:txBody>
          <a:bodyPr/>
          <a:lstStyle/>
          <a:p>
            <a:r>
              <a:rPr lang="en-US" dirty="0"/>
              <a:t>Update Your Job Descriptions</a:t>
            </a:r>
          </a:p>
        </p:txBody>
      </p:sp>
      <p:sp>
        <p:nvSpPr>
          <p:cNvPr id="3" name="Content Placeholder 2">
            <a:extLst>
              <a:ext uri="{FF2B5EF4-FFF2-40B4-BE49-F238E27FC236}">
                <a16:creationId xmlns:a16="http://schemas.microsoft.com/office/drawing/2014/main" id="{A00C9EAB-1A33-1EE6-0481-CA3DD8230C2D}"/>
              </a:ext>
            </a:extLst>
          </p:cNvPr>
          <p:cNvSpPr txBox="1">
            <a:spLocks/>
          </p:cNvSpPr>
          <p:nvPr/>
        </p:nvSpPr>
        <p:spPr>
          <a:xfrm>
            <a:off x="615246" y="1111046"/>
            <a:ext cx="10961507" cy="52570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48B56BE1-925B-D6A9-6E0E-B3A8C538B96D}"/>
              </a:ext>
            </a:extLst>
          </p:cNvPr>
          <p:cNvSpPr txBox="1"/>
          <p:nvPr/>
        </p:nvSpPr>
        <p:spPr>
          <a:xfrm>
            <a:off x="707923" y="1425677"/>
            <a:ext cx="10520516" cy="430887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Compliance and Legal Protection: </a:t>
            </a:r>
            <a:r>
              <a:rPr lang="en-US" sz="3200" dirty="0">
                <a:solidFill>
                  <a:srgbClr val="4B4C4D"/>
                </a:solidFill>
                <a:latin typeface="Trebuchet MS" panose="020B0603020202020204" pitchFamily="34" charset="0"/>
              </a:rPr>
              <a:t>Accurate, up-to-date job descriptions help organizations comply with labor laws and defend compensation decisions in audits or disputes</a:t>
            </a:r>
          </a:p>
          <a:p>
            <a:endParaRPr lang="en-US" sz="3200" dirty="0">
              <a:solidFill>
                <a:srgbClr val="4B4C4D"/>
              </a:solidFill>
              <a:latin typeface="Trebuchet MS" panose="020B0603020202020204" pitchFamily="34" charset="0"/>
            </a:endParaRPr>
          </a:p>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Internal Equity: </a:t>
            </a:r>
            <a:r>
              <a:rPr lang="en-US" sz="3200" dirty="0">
                <a:solidFill>
                  <a:srgbClr val="4B4C4D"/>
                </a:solidFill>
                <a:latin typeface="Trebuchet MS" panose="020B0603020202020204" pitchFamily="34" charset="0"/>
              </a:rPr>
              <a:t>When job descriptions are inconsistent or outdated, internal comparisons become unreliable </a:t>
            </a:r>
          </a:p>
          <a:p>
            <a:endParaRPr lang="en-US" dirty="0"/>
          </a:p>
        </p:txBody>
      </p:sp>
    </p:spTree>
    <p:extLst>
      <p:ext uri="{BB962C8B-B14F-4D97-AF65-F5344CB8AC3E}">
        <p14:creationId xmlns:p14="http://schemas.microsoft.com/office/powerpoint/2010/main" val="25213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3952-BFE5-28D1-8AC0-33EB796B8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A2DB1-4373-6061-01D4-2134C53AEF5E}"/>
              </a:ext>
            </a:extLst>
          </p:cNvPr>
          <p:cNvSpPr>
            <a:spLocks noGrp="1"/>
          </p:cNvSpPr>
          <p:nvPr>
            <p:ph type="title"/>
          </p:nvPr>
        </p:nvSpPr>
        <p:spPr>
          <a:xfrm>
            <a:off x="491613" y="362320"/>
            <a:ext cx="11582400" cy="748726"/>
          </a:xfrm>
        </p:spPr>
        <p:txBody>
          <a:bodyPr/>
          <a:lstStyle/>
          <a:p>
            <a:r>
              <a:rPr lang="en-US" dirty="0"/>
              <a:t>Update Your Job Titles</a:t>
            </a:r>
          </a:p>
        </p:txBody>
      </p:sp>
      <p:sp>
        <p:nvSpPr>
          <p:cNvPr id="3" name="Content Placeholder 2">
            <a:extLst>
              <a:ext uri="{FF2B5EF4-FFF2-40B4-BE49-F238E27FC236}">
                <a16:creationId xmlns:a16="http://schemas.microsoft.com/office/drawing/2014/main" id="{D79AD7A4-FDF4-6483-38CE-82C7F32700B6}"/>
              </a:ext>
            </a:extLst>
          </p:cNvPr>
          <p:cNvSpPr txBox="1">
            <a:spLocks/>
          </p:cNvSpPr>
          <p:nvPr/>
        </p:nvSpPr>
        <p:spPr>
          <a:xfrm>
            <a:off x="615246" y="1111046"/>
            <a:ext cx="10961507" cy="52570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1A4A286-3D57-48F9-4793-018EE9B1402F}"/>
              </a:ext>
            </a:extLst>
          </p:cNvPr>
          <p:cNvSpPr txBox="1"/>
          <p:nvPr/>
        </p:nvSpPr>
        <p:spPr>
          <a:xfrm>
            <a:off x="615246" y="1205304"/>
            <a:ext cx="10520516" cy="606319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Ensure accurate bench marking: </a:t>
            </a:r>
            <a:r>
              <a:rPr lang="en-US" sz="3200" dirty="0">
                <a:solidFill>
                  <a:srgbClr val="4B4C4D"/>
                </a:solidFill>
                <a:latin typeface="Trebuchet MS" panose="020B0603020202020204" pitchFamily="34" charset="0"/>
              </a:rPr>
              <a:t>Compensation studies rely on matching internal roles to external market data. If job titles don’t clearly or accurately reflect the nature of the work, the organization may match jobs to incorrect benchmarks </a:t>
            </a:r>
          </a:p>
          <a:p>
            <a:pPr marL="285750" indent="-285750">
              <a:buFont typeface="Arial" panose="020B0604020202020204" pitchFamily="34" charset="0"/>
              <a:buChar char="•"/>
            </a:pPr>
            <a:endParaRPr lang="en-US" sz="3200" dirty="0">
              <a:solidFill>
                <a:srgbClr val="C46662"/>
              </a:solidFill>
              <a:latin typeface="Trebuchet MS" panose="020B0603020202020204" pitchFamily="34" charset="0"/>
            </a:endParaRPr>
          </a:p>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Eliminate Title Inflation or Deflation: </a:t>
            </a:r>
            <a:r>
              <a:rPr lang="en-US" sz="3200" dirty="0">
                <a:solidFill>
                  <a:srgbClr val="4B4C4D"/>
                </a:solidFill>
                <a:latin typeface="Trebuchet MS" panose="020B0603020202020204" pitchFamily="34" charset="0"/>
              </a:rPr>
              <a:t>Some organizations use inflated or inconsistent titles that don’t reflect the actual level of responsibility or scope of work. This can lead to misclassification violations (FLSA).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771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CC27-686C-0087-165A-F590D0D2BB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A5DBA-321A-8B3C-57FF-678135EAAEF4}"/>
              </a:ext>
            </a:extLst>
          </p:cNvPr>
          <p:cNvSpPr>
            <a:spLocks noGrp="1"/>
          </p:cNvSpPr>
          <p:nvPr>
            <p:ph type="title"/>
          </p:nvPr>
        </p:nvSpPr>
        <p:spPr>
          <a:xfrm>
            <a:off x="491613" y="362320"/>
            <a:ext cx="11582400" cy="748726"/>
          </a:xfrm>
        </p:spPr>
        <p:txBody>
          <a:bodyPr/>
          <a:lstStyle/>
          <a:p>
            <a:r>
              <a:rPr lang="en-US" dirty="0"/>
              <a:t>Update Your Job Titles</a:t>
            </a:r>
          </a:p>
        </p:txBody>
      </p:sp>
      <p:sp>
        <p:nvSpPr>
          <p:cNvPr id="3" name="Content Placeholder 2">
            <a:extLst>
              <a:ext uri="{FF2B5EF4-FFF2-40B4-BE49-F238E27FC236}">
                <a16:creationId xmlns:a16="http://schemas.microsoft.com/office/drawing/2014/main" id="{80FED86E-5AA2-3CF3-CD92-57DADB9DCA77}"/>
              </a:ext>
            </a:extLst>
          </p:cNvPr>
          <p:cNvSpPr txBox="1">
            <a:spLocks/>
          </p:cNvSpPr>
          <p:nvPr/>
        </p:nvSpPr>
        <p:spPr>
          <a:xfrm>
            <a:off x="615246" y="1111046"/>
            <a:ext cx="10961507" cy="52570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2E9D0D1A-2FD0-EB4B-5391-8C094769F3E3}"/>
              </a:ext>
            </a:extLst>
          </p:cNvPr>
          <p:cNvSpPr txBox="1"/>
          <p:nvPr/>
        </p:nvSpPr>
        <p:spPr>
          <a:xfrm>
            <a:off x="615246" y="1490440"/>
            <a:ext cx="10520516" cy="584775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Support Clear Job Architecture: </a:t>
            </a:r>
            <a:r>
              <a:rPr lang="en-US" sz="3200" dirty="0">
                <a:solidFill>
                  <a:srgbClr val="4B4C4D"/>
                </a:solidFill>
                <a:latin typeface="Trebuchet MS" panose="020B0603020202020204" pitchFamily="34" charset="0"/>
              </a:rPr>
              <a:t>A job title audit contributes to a clean and logical job hierarchy or framework, which is essential for grouping similar roles during a compensation study and designing salary bands and career paths.</a:t>
            </a:r>
          </a:p>
          <a:p>
            <a:endParaRPr lang="en-US" sz="3200" dirty="0">
              <a:solidFill>
                <a:srgbClr val="4B4C4D"/>
              </a:solidFill>
              <a:latin typeface="Trebuchet MS" panose="020B0603020202020204" pitchFamily="34" charset="0"/>
            </a:endParaRPr>
          </a:p>
          <a:p>
            <a:pPr marL="285750" indent="-285750">
              <a:buFont typeface="Arial" panose="020B0604020202020204" pitchFamily="34" charset="0"/>
              <a:buChar char="•"/>
            </a:pPr>
            <a:r>
              <a:rPr lang="en-US" sz="3200" dirty="0">
                <a:solidFill>
                  <a:srgbClr val="C46662"/>
                </a:solidFill>
                <a:latin typeface="Trebuchet MS" panose="020B0603020202020204" pitchFamily="34" charset="0"/>
              </a:rPr>
              <a:t>Improve External Competitiveness: </a:t>
            </a:r>
            <a:r>
              <a:rPr lang="en-US" sz="3200" dirty="0">
                <a:solidFill>
                  <a:srgbClr val="4B4C4D"/>
                </a:solidFill>
                <a:latin typeface="Trebuchet MS" panose="020B0603020202020204" pitchFamily="34" charset="0"/>
              </a:rPr>
              <a:t>Clear titles ensure candidates understand the role when recruiting and creates apples to apples comparisons with competitors.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7707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D92C-D4D1-B049-DE9D-185053EB391D}"/>
              </a:ext>
            </a:extLst>
          </p:cNvPr>
          <p:cNvSpPr>
            <a:spLocks noGrp="1"/>
          </p:cNvSpPr>
          <p:nvPr>
            <p:ph type="title"/>
          </p:nvPr>
        </p:nvSpPr>
        <p:spPr/>
        <p:txBody>
          <a:bodyPr>
            <a:normAutofit/>
          </a:bodyPr>
          <a:lstStyle/>
          <a:p>
            <a:r>
              <a:rPr lang="en-US" dirty="0">
                <a:effectLst/>
                <a:ea typeface="Calibri" panose="020F0502020204030204" pitchFamily="34" charset="0"/>
              </a:rPr>
              <a:t>Audit Your Compensation Data</a:t>
            </a:r>
            <a:endParaRPr lang="en-US" sz="19900" dirty="0"/>
          </a:p>
        </p:txBody>
      </p:sp>
      <p:sp>
        <p:nvSpPr>
          <p:cNvPr id="3" name="Content Placeholder 2">
            <a:extLst>
              <a:ext uri="{FF2B5EF4-FFF2-40B4-BE49-F238E27FC236}">
                <a16:creationId xmlns:a16="http://schemas.microsoft.com/office/drawing/2014/main" id="{67D3629C-21B2-96C9-8E7F-499E35830866}"/>
              </a:ext>
            </a:extLst>
          </p:cNvPr>
          <p:cNvSpPr>
            <a:spLocks noGrp="1"/>
          </p:cNvSpPr>
          <p:nvPr>
            <p:ph idx="1"/>
          </p:nvPr>
        </p:nvSpPr>
        <p:spPr/>
        <p:txBody>
          <a:bodyPr/>
          <a:lstStyle/>
          <a:p>
            <a:pPr marL="0" indent="0">
              <a:buNone/>
            </a:pPr>
            <a:r>
              <a:rPr lang="en-US" b="1" dirty="0">
                <a:solidFill>
                  <a:srgbClr val="C46662"/>
                </a:solidFill>
              </a:rPr>
              <a:t>An effective compensation philosophy can determine the overall equity of a pay structure by:</a:t>
            </a:r>
          </a:p>
          <a:p>
            <a:pPr>
              <a:spcAft>
                <a:spcPts val="600"/>
              </a:spcAft>
            </a:pPr>
            <a:r>
              <a:rPr lang="en-US" sz="2700" dirty="0"/>
              <a:t>Analyzing the overall equity of the program</a:t>
            </a:r>
          </a:p>
          <a:p>
            <a:pPr>
              <a:spcAft>
                <a:spcPts val="600"/>
              </a:spcAft>
            </a:pPr>
            <a:r>
              <a:rPr lang="en-US" sz="2700" dirty="0"/>
              <a:t>Determining if the program is defensible and legally compliant</a:t>
            </a:r>
          </a:p>
          <a:p>
            <a:pPr>
              <a:spcAft>
                <a:spcPts val="600"/>
              </a:spcAft>
            </a:pPr>
            <a:r>
              <a:rPr lang="en-US" sz="2700" dirty="0"/>
              <a:t>Ensuring the program offers fair, competitive pay in line with the compensation philosophy and policies and is perceived as fair to staff members</a:t>
            </a:r>
          </a:p>
          <a:p>
            <a:endParaRPr lang="en-US" dirty="0"/>
          </a:p>
        </p:txBody>
      </p:sp>
    </p:spTree>
    <p:extLst>
      <p:ext uri="{BB962C8B-B14F-4D97-AF65-F5344CB8AC3E}">
        <p14:creationId xmlns:p14="http://schemas.microsoft.com/office/powerpoint/2010/main" val="427501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BB391-BA96-76F5-0187-902AAD254600}"/>
              </a:ext>
            </a:extLst>
          </p:cNvPr>
          <p:cNvSpPr>
            <a:spLocks noGrp="1"/>
          </p:cNvSpPr>
          <p:nvPr>
            <p:ph type="title"/>
          </p:nvPr>
        </p:nvSpPr>
        <p:spPr/>
        <p:txBody>
          <a:bodyPr/>
          <a:lstStyle/>
          <a:p>
            <a:r>
              <a:rPr lang="en-US" dirty="0">
                <a:effectLst/>
                <a:ea typeface="Calibri" panose="020F0502020204030204" pitchFamily="34" charset="0"/>
              </a:rPr>
              <a:t>Audit Your Compensation Data</a:t>
            </a:r>
            <a:endParaRPr lang="en-US" dirty="0"/>
          </a:p>
        </p:txBody>
      </p:sp>
      <p:sp>
        <p:nvSpPr>
          <p:cNvPr id="3" name="Content Placeholder 2">
            <a:extLst>
              <a:ext uri="{FF2B5EF4-FFF2-40B4-BE49-F238E27FC236}">
                <a16:creationId xmlns:a16="http://schemas.microsoft.com/office/drawing/2014/main" id="{73651285-ED40-36C6-4D4B-EFB078ABA934}"/>
              </a:ext>
            </a:extLst>
          </p:cNvPr>
          <p:cNvSpPr>
            <a:spLocks noGrp="1"/>
          </p:cNvSpPr>
          <p:nvPr>
            <p:ph idx="1"/>
          </p:nvPr>
        </p:nvSpPr>
        <p:spPr/>
        <p:txBody>
          <a:bodyPr>
            <a:normAutofit lnSpcReduction="10000"/>
          </a:bodyPr>
          <a:lstStyle/>
          <a:p>
            <a:pPr marL="0" marR="0" indent="0">
              <a:lnSpc>
                <a:spcPct val="85000"/>
              </a:lnSpc>
              <a:spcBef>
                <a:spcPts val="0"/>
              </a:spcBef>
              <a:spcAft>
                <a:spcPts val="800"/>
              </a:spcAft>
              <a:buNone/>
            </a:pPr>
            <a:r>
              <a:rPr lang="en-US" b="1" kern="100" dirty="0">
                <a:solidFill>
                  <a:srgbClr val="C46662"/>
                </a:solidFill>
                <a:effectLst/>
                <a:latin typeface="Trebuchet MS" panose="020B0603020202020204" pitchFamily="34" charset="0"/>
                <a:ea typeface="Calibri" panose="020F0502020204030204" pitchFamily="34" charset="0"/>
                <a:cs typeface="Times New Roman" panose="02020603050405020304" pitchFamily="18" charset="0"/>
              </a:rPr>
              <a:t>Internal Equity</a:t>
            </a:r>
          </a:p>
          <a:p>
            <a:pPr marL="342900" marR="0" indent="-342900">
              <a:lnSpc>
                <a:spcPct val="85000"/>
              </a:lnSpc>
              <a:spcBef>
                <a:spcPts val="0"/>
              </a:spcBef>
              <a:spcAft>
                <a:spcPts val="800"/>
              </a:spcAft>
              <a:buFont typeface="Arial" panose="020B0604020202020204" pitchFamily="34" charset="0"/>
              <a:buChar char="•"/>
            </a:pPr>
            <a:r>
              <a:rPr lang="en-US" sz="2700" kern="100" dirty="0">
                <a:latin typeface="Trebuchet MS" panose="020B0603020202020204" pitchFamily="34" charset="0"/>
                <a:ea typeface="Calibri" panose="020F0502020204030204" pitchFamily="34" charset="0"/>
                <a:cs typeface="Times New Roman" panose="02020603050405020304" pitchFamily="18" charset="0"/>
              </a:rPr>
              <a:t>F</a:t>
            </a:r>
            <a:r>
              <a:rPr lang="en-US" sz="2700" kern="100" dirty="0">
                <a:effectLst/>
                <a:latin typeface="Trebuchet MS" panose="020B0603020202020204" pitchFamily="34" charset="0"/>
                <a:ea typeface="Calibri" panose="020F0502020204030204" pitchFamily="34" charset="0"/>
                <a:cs typeface="Times New Roman" panose="02020603050405020304" pitchFamily="18" charset="0"/>
              </a:rPr>
              <a:t>ocuses on the company and compares employees to one another. An internal equity audit </a:t>
            </a:r>
          </a:p>
          <a:p>
            <a:pPr marL="342900" marR="0" indent="-342900">
              <a:lnSpc>
                <a:spcPct val="85000"/>
              </a:lnSpc>
              <a:spcBef>
                <a:spcPts val="0"/>
              </a:spcBef>
              <a:spcAft>
                <a:spcPts val="600"/>
              </a:spcAft>
              <a:buFont typeface="Arial" panose="020B0604020202020204" pitchFamily="34" charset="0"/>
              <a:buChar char="•"/>
            </a:pPr>
            <a:r>
              <a:rPr lang="en-US" sz="2700" kern="100" dirty="0">
                <a:effectLst/>
                <a:latin typeface="Trebuchet MS" panose="020B0603020202020204" pitchFamily="34" charset="0"/>
                <a:ea typeface="Calibri" panose="020F0502020204030204" pitchFamily="34" charset="0"/>
                <a:cs typeface="Times New Roman" panose="02020603050405020304" pitchFamily="18" charset="0"/>
              </a:rPr>
              <a:t>Provides a way to compare what the organization is currently paying each employee</a:t>
            </a:r>
          </a:p>
          <a:p>
            <a:pPr marL="0" indent="0">
              <a:lnSpc>
                <a:spcPct val="85000"/>
              </a:lnSpc>
              <a:buNone/>
            </a:pPr>
            <a:r>
              <a:rPr lang="en-US" b="1" kern="100" dirty="0">
                <a:solidFill>
                  <a:srgbClr val="C46662"/>
                </a:solidFill>
                <a:ea typeface="Calibri" panose="020F0502020204030204" pitchFamily="34" charset="0"/>
                <a:cs typeface="Times New Roman" panose="02020603050405020304" pitchFamily="18" charset="0"/>
              </a:rPr>
              <a:t>Internal Audits </a:t>
            </a:r>
          </a:p>
          <a:p>
            <a:pPr>
              <a:lnSpc>
                <a:spcPct val="85000"/>
              </a:lnSpc>
            </a:pPr>
            <a:r>
              <a:rPr lang="en-US" sz="2700" dirty="0"/>
              <a:t>Look at the role such as job title and description, the employee’s experience, and all compensation including wages, benefits, bonuses</a:t>
            </a:r>
          </a:p>
          <a:p>
            <a:pPr>
              <a:lnSpc>
                <a:spcPct val="85000"/>
              </a:lnSpc>
            </a:pPr>
            <a:r>
              <a:rPr lang="en-US" sz="2700" dirty="0"/>
              <a:t>Note any discrepancies in pay between similar positions</a:t>
            </a:r>
          </a:p>
          <a:p>
            <a:pPr>
              <a:lnSpc>
                <a:spcPct val="85000"/>
              </a:lnSpc>
            </a:pPr>
            <a:r>
              <a:rPr lang="en-US" sz="2700" dirty="0"/>
              <a:t>Factors should be analyzed before any discrepancies are legitimized which may include education level, seniority, and location</a:t>
            </a:r>
          </a:p>
          <a:p>
            <a:pPr>
              <a:lnSpc>
                <a:spcPct val="85000"/>
              </a:lnSpc>
            </a:pPr>
            <a:endParaRPr lang="en-US" sz="2700" dirty="0"/>
          </a:p>
          <a:p>
            <a:pPr>
              <a:lnSpc>
                <a:spcPct val="85000"/>
              </a:lnSpc>
            </a:pPr>
            <a:endParaRPr lang="en-US" sz="2700" dirty="0"/>
          </a:p>
        </p:txBody>
      </p:sp>
    </p:spTree>
    <p:extLst>
      <p:ext uri="{BB962C8B-B14F-4D97-AF65-F5344CB8AC3E}">
        <p14:creationId xmlns:p14="http://schemas.microsoft.com/office/powerpoint/2010/main" val="42535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A8C0-5F90-800D-2A5A-985B88AAA2AA}"/>
              </a:ext>
            </a:extLst>
          </p:cNvPr>
          <p:cNvSpPr>
            <a:spLocks noGrp="1"/>
          </p:cNvSpPr>
          <p:nvPr>
            <p:ph type="title"/>
          </p:nvPr>
        </p:nvSpPr>
        <p:spPr/>
        <p:txBody>
          <a:bodyPr/>
          <a:lstStyle/>
          <a:p>
            <a:r>
              <a:rPr lang="en-US" dirty="0"/>
              <a:t>Internal Audit</a:t>
            </a:r>
          </a:p>
        </p:txBody>
      </p:sp>
      <p:graphicFrame>
        <p:nvGraphicFramePr>
          <p:cNvPr id="10" name="Chart 9">
            <a:extLst>
              <a:ext uri="{FF2B5EF4-FFF2-40B4-BE49-F238E27FC236}">
                <a16:creationId xmlns:a16="http://schemas.microsoft.com/office/drawing/2014/main" id="{C14EAD4D-E1DE-409B-B687-D70B634F0EE5}"/>
              </a:ext>
            </a:extLst>
          </p:cNvPr>
          <p:cNvGraphicFramePr>
            <a:graphicFrameLocks/>
          </p:cNvGraphicFramePr>
          <p:nvPr>
            <p:extLst>
              <p:ext uri="{D42A27DB-BD31-4B8C-83A1-F6EECF244321}">
                <p14:modId xmlns:p14="http://schemas.microsoft.com/office/powerpoint/2010/main" val="1751801499"/>
              </p:ext>
            </p:extLst>
          </p:nvPr>
        </p:nvGraphicFramePr>
        <p:xfrm>
          <a:off x="610507" y="1193534"/>
          <a:ext cx="10970986" cy="54845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199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chart seriesIdx="14" categoryIdx="-4" bldStep="series"/>
                                            </p:graphicEl>
                                          </p:spTgt>
                                        </p:tgtEl>
                                        <p:attrNameLst>
                                          <p:attrName>style.visibility</p:attrName>
                                        </p:attrNameLst>
                                      </p:cBhvr>
                                      <p:to>
                                        <p:strVal val="visible"/>
                                      </p:to>
                                    </p:set>
                                    <p:animEffect transition="in" filter="wipe(left)">
                                      <p:cBhvr>
                                        <p:cTn id="7" dur="500"/>
                                        <p:tgtEl>
                                          <p:spTgt spid="10">
                                            <p:graphicEl>
                                              <a:chart seriesIdx="1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29FD6-20DC-0DBA-6D0F-EB1D5F171F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DFC58-540E-A25E-7EC9-7EDD10274F64}"/>
              </a:ext>
            </a:extLst>
          </p:cNvPr>
          <p:cNvSpPr>
            <a:spLocks noGrp="1"/>
          </p:cNvSpPr>
          <p:nvPr>
            <p:ph idx="1"/>
          </p:nvPr>
        </p:nvSpPr>
        <p:spPr>
          <a:xfrm>
            <a:off x="609600" y="2566220"/>
            <a:ext cx="11425084" cy="3662282"/>
          </a:xfrm>
        </p:spPr>
        <p:txBody>
          <a:bodyPr>
            <a:normAutofit/>
          </a:bodyPr>
          <a:lstStyle/>
          <a:p>
            <a:pPr marL="0" indent="0">
              <a:buNone/>
            </a:pPr>
            <a:r>
              <a:rPr lang="en-US" sz="6000" dirty="0">
                <a:solidFill>
                  <a:srgbClr val="C46662"/>
                </a:solidFill>
              </a:rPr>
              <a:t>Know</a:t>
            </a:r>
            <a:r>
              <a:rPr lang="en-US" sz="6000" dirty="0"/>
              <a:t> your resources</a:t>
            </a:r>
            <a:endParaRPr lang="en-US" sz="6000" dirty="0">
              <a:solidFill>
                <a:srgbClr val="C46662"/>
              </a:solidFill>
            </a:endParaRPr>
          </a:p>
        </p:txBody>
      </p:sp>
    </p:spTree>
    <p:extLst>
      <p:ext uri="{BB962C8B-B14F-4D97-AF65-F5344CB8AC3E}">
        <p14:creationId xmlns:p14="http://schemas.microsoft.com/office/powerpoint/2010/main" val="13563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E059-35DA-4EE1-B58F-461762FE1494}"/>
              </a:ext>
            </a:extLst>
          </p:cNvPr>
          <p:cNvSpPr>
            <a:spLocks noGrp="1"/>
          </p:cNvSpPr>
          <p:nvPr>
            <p:ph type="title"/>
          </p:nvPr>
        </p:nvSpPr>
        <p:spPr/>
        <p:txBody>
          <a:bodyPr/>
          <a:lstStyle/>
          <a:p>
            <a:r>
              <a:rPr lang="en-US" dirty="0"/>
              <a:t>Retention Motivators</a:t>
            </a:r>
          </a:p>
        </p:txBody>
      </p:sp>
      <p:grpSp>
        <p:nvGrpSpPr>
          <p:cNvPr id="12" name="Group 11">
            <a:extLst>
              <a:ext uri="{FF2B5EF4-FFF2-40B4-BE49-F238E27FC236}">
                <a16:creationId xmlns:a16="http://schemas.microsoft.com/office/drawing/2014/main" id="{0E4A9414-4B9A-5561-658C-63C9C9114BD3}"/>
              </a:ext>
            </a:extLst>
          </p:cNvPr>
          <p:cNvGrpSpPr/>
          <p:nvPr/>
        </p:nvGrpSpPr>
        <p:grpSpPr>
          <a:xfrm>
            <a:off x="543232" y="1661650"/>
            <a:ext cx="3411793" cy="4237705"/>
            <a:chOff x="609600" y="1661650"/>
            <a:chExt cx="3411793" cy="4237705"/>
          </a:xfrm>
        </p:grpSpPr>
        <p:sp>
          <p:nvSpPr>
            <p:cNvPr id="3" name="Rectangle: Rounded Corners 2">
              <a:extLst>
                <a:ext uri="{FF2B5EF4-FFF2-40B4-BE49-F238E27FC236}">
                  <a16:creationId xmlns:a16="http://schemas.microsoft.com/office/drawing/2014/main" id="{AE668D7D-33EA-F759-9F2E-2E410E0C9A62}"/>
                </a:ext>
              </a:extLst>
            </p:cNvPr>
            <p:cNvSpPr/>
            <p:nvPr/>
          </p:nvSpPr>
          <p:spPr>
            <a:xfrm>
              <a:off x="609600" y="1661650"/>
              <a:ext cx="3303639" cy="4237705"/>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1" name="TextBox 10">
              <a:extLst>
                <a:ext uri="{FF2B5EF4-FFF2-40B4-BE49-F238E27FC236}">
                  <a16:creationId xmlns:a16="http://schemas.microsoft.com/office/drawing/2014/main" id="{29D5D90A-973B-DD04-A0E1-5CD74B735B88}"/>
                </a:ext>
              </a:extLst>
            </p:cNvPr>
            <p:cNvSpPr txBox="1"/>
            <p:nvPr/>
          </p:nvSpPr>
          <p:spPr>
            <a:xfrm>
              <a:off x="717754" y="3364354"/>
              <a:ext cx="3303639" cy="1015663"/>
            </a:xfrm>
            <a:prstGeom prst="rect">
              <a:avLst/>
            </a:prstGeom>
            <a:noFill/>
          </p:spPr>
          <p:txBody>
            <a:bodyPr wrap="square" rtlCol="0">
              <a:spAutoFit/>
            </a:bodyPr>
            <a:lstStyle/>
            <a:p>
              <a:r>
                <a:rPr lang="en-US" sz="2000" b="1" dirty="0">
                  <a:solidFill>
                    <a:srgbClr val="4B4C4D"/>
                  </a:solidFill>
                  <a:highlight>
                    <a:srgbClr val="FFFF00"/>
                  </a:highlight>
                  <a:latin typeface="Trebuchet MS" panose="020B0603020202020204" pitchFamily="34" charset="0"/>
                </a:rPr>
                <a:t>Benefits &amp; Compensation</a:t>
              </a:r>
            </a:p>
            <a:p>
              <a:r>
                <a:rPr lang="en-US" sz="2000" dirty="0">
                  <a:solidFill>
                    <a:srgbClr val="4B4C4D"/>
                  </a:solidFill>
                  <a:latin typeface="Trebuchet MS" panose="020B0603020202020204" pitchFamily="34" charset="0"/>
                </a:rPr>
                <a:t>Work-Life Balance</a:t>
              </a:r>
            </a:p>
            <a:p>
              <a:r>
                <a:rPr lang="en-US" sz="2000" dirty="0">
                  <a:solidFill>
                    <a:srgbClr val="4B4C4D"/>
                  </a:solidFill>
                  <a:latin typeface="Trebuchet MS" panose="020B0603020202020204" pitchFamily="34" charset="0"/>
                </a:rPr>
                <a:t>Flexibility</a:t>
              </a:r>
            </a:p>
          </p:txBody>
        </p:sp>
        <p:sp>
          <p:nvSpPr>
            <p:cNvPr id="4" name="TextBox 3">
              <a:extLst>
                <a:ext uri="{FF2B5EF4-FFF2-40B4-BE49-F238E27FC236}">
                  <a16:creationId xmlns:a16="http://schemas.microsoft.com/office/drawing/2014/main" id="{B9205028-269B-9116-0030-5699B3C367D1}"/>
                </a:ext>
              </a:extLst>
            </p:cNvPr>
            <p:cNvSpPr txBox="1"/>
            <p:nvPr/>
          </p:nvSpPr>
          <p:spPr>
            <a:xfrm>
              <a:off x="717754" y="1839971"/>
              <a:ext cx="2436886" cy="646331"/>
            </a:xfrm>
            <a:prstGeom prst="rect">
              <a:avLst/>
            </a:prstGeom>
            <a:noFill/>
          </p:spPr>
          <p:txBody>
            <a:bodyPr wrap="none" rtlCol="0">
              <a:spAutoFit/>
            </a:bodyPr>
            <a:lstStyle/>
            <a:p>
              <a:r>
                <a:rPr lang="en-US" sz="3600" b="1" dirty="0">
                  <a:solidFill>
                    <a:srgbClr val="C46662"/>
                  </a:solidFill>
                  <a:latin typeface="Trebuchet MS" panose="020B0603020202020204" pitchFamily="34" charset="0"/>
                </a:rPr>
                <a:t>The Basics</a:t>
              </a:r>
            </a:p>
          </p:txBody>
        </p:sp>
      </p:grpSp>
      <p:grpSp>
        <p:nvGrpSpPr>
          <p:cNvPr id="16" name="Group 15">
            <a:extLst>
              <a:ext uri="{FF2B5EF4-FFF2-40B4-BE49-F238E27FC236}">
                <a16:creationId xmlns:a16="http://schemas.microsoft.com/office/drawing/2014/main" id="{CE90FC8B-65B2-A33A-933C-C5144368BE1A}"/>
              </a:ext>
            </a:extLst>
          </p:cNvPr>
          <p:cNvGrpSpPr/>
          <p:nvPr/>
        </p:nvGrpSpPr>
        <p:grpSpPr>
          <a:xfrm>
            <a:off x="8345128" y="1661650"/>
            <a:ext cx="3303639" cy="4237705"/>
            <a:chOff x="7855974" y="1661649"/>
            <a:chExt cx="3303639" cy="4237705"/>
          </a:xfrm>
        </p:grpSpPr>
        <p:sp>
          <p:nvSpPr>
            <p:cNvPr id="7" name="Rectangle: Rounded Corners 6">
              <a:extLst>
                <a:ext uri="{FF2B5EF4-FFF2-40B4-BE49-F238E27FC236}">
                  <a16:creationId xmlns:a16="http://schemas.microsoft.com/office/drawing/2014/main" id="{0AABD413-55CA-0AAD-D2DD-C771508D32E3}"/>
                </a:ext>
              </a:extLst>
            </p:cNvPr>
            <p:cNvSpPr/>
            <p:nvPr/>
          </p:nvSpPr>
          <p:spPr>
            <a:xfrm>
              <a:off x="7855974" y="1661649"/>
              <a:ext cx="3303639" cy="4237705"/>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4B4C4D"/>
                </a:solidFill>
                <a:latin typeface="Trebuchet MS" panose="020B0603020202020204" pitchFamily="34" charset="0"/>
              </a:endParaRPr>
            </a:p>
            <a:p>
              <a:endParaRPr lang="en-US" sz="2000" dirty="0">
                <a:solidFill>
                  <a:srgbClr val="4B4C4D"/>
                </a:solidFill>
                <a:latin typeface="Trebuchet MS" panose="020B0603020202020204" pitchFamily="34" charset="0"/>
              </a:endParaRPr>
            </a:p>
          </p:txBody>
        </p:sp>
        <p:sp>
          <p:nvSpPr>
            <p:cNvPr id="10" name="TextBox 9">
              <a:extLst>
                <a:ext uri="{FF2B5EF4-FFF2-40B4-BE49-F238E27FC236}">
                  <a16:creationId xmlns:a16="http://schemas.microsoft.com/office/drawing/2014/main" id="{31AD8553-CB96-3F80-6DF5-50956761EC9B}"/>
                </a:ext>
              </a:extLst>
            </p:cNvPr>
            <p:cNvSpPr txBox="1"/>
            <p:nvPr/>
          </p:nvSpPr>
          <p:spPr>
            <a:xfrm>
              <a:off x="7964128" y="3364354"/>
              <a:ext cx="3077828" cy="1015663"/>
            </a:xfrm>
            <a:prstGeom prst="rect">
              <a:avLst/>
            </a:prstGeom>
            <a:noFill/>
          </p:spPr>
          <p:txBody>
            <a:bodyPr wrap="square">
              <a:spAutoFit/>
            </a:bodyPr>
            <a:lstStyle/>
            <a:p>
              <a:r>
                <a:rPr lang="en-US" sz="2000" dirty="0">
                  <a:solidFill>
                    <a:srgbClr val="4B4C4D"/>
                  </a:solidFill>
                  <a:latin typeface="Trebuchet MS" panose="020B0603020202020204" pitchFamily="34" charset="0"/>
                </a:rPr>
                <a:t>Opportunity</a:t>
              </a:r>
            </a:p>
            <a:p>
              <a:r>
                <a:rPr lang="en-US" sz="2000" dirty="0">
                  <a:solidFill>
                    <a:srgbClr val="4B4C4D"/>
                  </a:solidFill>
                  <a:latin typeface="Trebuchet MS" panose="020B0603020202020204" pitchFamily="34" charset="0"/>
                </a:rPr>
                <a:t>Training &amp; Development</a:t>
              </a:r>
            </a:p>
            <a:p>
              <a:r>
                <a:rPr lang="en-US" sz="2000" dirty="0">
                  <a:solidFill>
                    <a:srgbClr val="4B4C4D"/>
                  </a:solidFill>
                  <a:latin typeface="Trebuchet MS" panose="020B0603020202020204" pitchFamily="34" charset="0"/>
                </a:rPr>
                <a:t>Age &amp; Tenure</a:t>
              </a:r>
            </a:p>
          </p:txBody>
        </p:sp>
        <p:sp>
          <p:nvSpPr>
            <p:cNvPr id="8" name="TextBox 7">
              <a:extLst>
                <a:ext uri="{FF2B5EF4-FFF2-40B4-BE49-F238E27FC236}">
                  <a16:creationId xmlns:a16="http://schemas.microsoft.com/office/drawing/2014/main" id="{A7089350-7E15-EB51-472F-D69D979141CD}"/>
                </a:ext>
              </a:extLst>
            </p:cNvPr>
            <p:cNvSpPr txBox="1"/>
            <p:nvPr/>
          </p:nvSpPr>
          <p:spPr>
            <a:xfrm>
              <a:off x="7964128" y="1839972"/>
              <a:ext cx="2729401" cy="646331"/>
            </a:xfrm>
            <a:prstGeom prst="rect">
              <a:avLst/>
            </a:prstGeom>
            <a:noFill/>
          </p:spPr>
          <p:txBody>
            <a:bodyPr wrap="none" rtlCol="0">
              <a:spAutoFit/>
            </a:bodyPr>
            <a:lstStyle/>
            <a:p>
              <a:r>
                <a:rPr lang="en-US" sz="3600" b="1" dirty="0">
                  <a:solidFill>
                    <a:srgbClr val="C46662"/>
                  </a:solidFill>
                  <a:latin typeface="Trebuchet MS" panose="020B0603020202020204" pitchFamily="34" charset="0"/>
                </a:rPr>
                <a:t>Career Path</a:t>
              </a:r>
            </a:p>
          </p:txBody>
        </p:sp>
      </p:grpSp>
      <p:grpSp>
        <p:nvGrpSpPr>
          <p:cNvPr id="18" name="Group 17">
            <a:extLst>
              <a:ext uri="{FF2B5EF4-FFF2-40B4-BE49-F238E27FC236}">
                <a16:creationId xmlns:a16="http://schemas.microsoft.com/office/drawing/2014/main" id="{B510CD74-8EAF-44F0-0B71-0D23DC29C819}"/>
              </a:ext>
            </a:extLst>
          </p:cNvPr>
          <p:cNvGrpSpPr/>
          <p:nvPr/>
        </p:nvGrpSpPr>
        <p:grpSpPr>
          <a:xfrm>
            <a:off x="4498257" y="1661650"/>
            <a:ext cx="3303639" cy="4237705"/>
            <a:chOff x="4275855" y="1661650"/>
            <a:chExt cx="3303639" cy="4237705"/>
          </a:xfrm>
        </p:grpSpPr>
        <p:sp>
          <p:nvSpPr>
            <p:cNvPr id="6" name="Rectangle: Rounded Corners 5">
              <a:extLst>
                <a:ext uri="{FF2B5EF4-FFF2-40B4-BE49-F238E27FC236}">
                  <a16:creationId xmlns:a16="http://schemas.microsoft.com/office/drawing/2014/main" id="{EE283A64-F56D-2AEA-CF40-9213B798A6CE}"/>
                </a:ext>
              </a:extLst>
            </p:cNvPr>
            <p:cNvSpPr/>
            <p:nvPr/>
          </p:nvSpPr>
          <p:spPr>
            <a:xfrm>
              <a:off x="4275855" y="1661650"/>
              <a:ext cx="3303639" cy="4237705"/>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4B4C4D"/>
                </a:solidFill>
                <a:latin typeface="Trebuchet MS" panose="020B0603020202020204" pitchFamily="34" charset="0"/>
              </a:endParaRPr>
            </a:p>
          </p:txBody>
        </p:sp>
        <p:sp>
          <p:nvSpPr>
            <p:cNvPr id="5" name="TextBox 4">
              <a:extLst>
                <a:ext uri="{FF2B5EF4-FFF2-40B4-BE49-F238E27FC236}">
                  <a16:creationId xmlns:a16="http://schemas.microsoft.com/office/drawing/2014/main" id="{2244C2D9-8CD4-2110-E0EC-BD68C209322E}"/>
                </a:ext>
              </a:extLst>
            </p:cNvPr>
            <p:cNvSpPr txBox="1"/>
            <p:nvPr/>
          </p:nvSpPr>
          <p:spPr>
            <a:xfrm>
              <a:off x="4405183" y="1839970"/>
              <a:ext cx="3092861" cy="646331"/>
            </a:xfrm>
            <a:prstGeom prst="rect">
              <a:avLst/>
            </a:prstGeom>
            <a:noFill/>
          </p:spPr>
          <p:txBody>
            <a:bodyPr wrap="square" rtlCol="0">
              <a:spAutoFit/>
            </a:bodyPr>
            <a:lstStyle/>
            <a:p>
              <a:r>
                <a:rPr lang="en-US" sz="3600" b="1" dirty="0">
                  <a:solidFill>
                    <a:srgbClr val="C46662"/>
                  </a:solidFill>
                  <a:latin typeface="Trebuchet MS" panose="020B0603020202020204" pitchFamily="34" charset="0"/>
                </a:rPr>
                <a:t>Relationships</a:t>
              </a:r>
            </a:p>
          </p:txBody>
        </p:sp>
        <p:sp>
          <p:nvSpPr>
            <p:cNvPr id="9" name="TextBox 8">
              <a:extLst>
                <a:ext uri="{FF2B5EF4-FFF2-40B4-BE49-F238E27FC236}">
                  <a16:creationId xmlns:a16="http://schemas.microsoft.com/office/drawing/2014/main" id="{0FD2E4D3-AAE9-13B1-2D1F-8343D633D1FA}"/>
                </a:ext>
              </a:extLst>
            </p:cNvPr>
            <p:cNvSpPr txBox="1"/>
            <p:nvPr/>
          </p:nvSpPr>
          <p:spPr>
            <a:xfrm>
              <a:off x="4405183" y="3364354"/>
              <a:ext cx="1653786" cy="1015663"/>
            </a:xfrm>
            <a:prstGeom prst="rect">
              <a:avLst/>
            </a:prstGeom>
            <a:noFill/>
          </p:spPr>
          <p:txBody>
            <a:bodyPr wrap="none" rtlCol="0">
              <a:spAutoFit/>
            </a:bodyPr>
            <a:lstStyle/>
            <a:p>
              <a:r>
                <a:rPr lang="en-US" sz="2000" dirty="0">
                  <a:solidFill>
                    <a:srgbClr val="4B4C4D"/>
                  </a:solidFill>
                  <a:latin typeface="Trebuchet MS" panose="020B0603020202020204" pitchFamily="34" charset="0"/>
                </a:rPr>
                <a:t>Leadership</a:t>
              </a:r>
            </a:p>
            <a:p>
              <a:r>
                <a:rPr lang="en-US" sz="2000" dirty="0">
                  <a:solidFill>
                    <a:srgbClr val="4B4C4D"/>
                  </a:solidFill>
                  <a:latin typeface="Trebuchet MS" panose="020B0603020202020204" pitchFamily="34" charset="0"/>
                </a:rPr>
                <a:t>Community</a:t>
              </a:r>
            </a:p>
            <a:p>
              <a:r>
                <a:rPr lang="en-US" sz="2000" dirty="0">
                  <a:solidFill>
                    <a:srgbClr val="4B4C4D"/>
                  </a:solidFill>
                  <a:latin typeface="Trebuchet MS" panose="020B0603020202020204" pitchFamily="34" charset="0"/>
                </a:rPr>
                <a:t>Participation</a:t>
              </a:r>
            </a:p>
          </p:txBody>
        </p:sp>
      </p:grpSp>
    </p:spTree>
    <p:extLst>
      <p:ext uri="{BB962C8B-B14F-4D97-AF65-F5344CB8AC3E}">
        <p14:creationId xmlns:p14="http://schemas.microsoft.com/office/powerpoint/2010/main" val="36367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DA45-6801-7FC7-801E-D618890FE656}"/>
              </a:ext>
            </a:extLst>
          </p:cNvPr>
          <p:cNvSpPr>
            <a:spLocks noGrp="1"/>
          </p:cNvSpPr>
          <p:nvPr>
            <p:ph type="title"/>
          </p:nvPr>
        </p:nvSpPr>
        <p:spPr/>
        <p:txBody>
          <a:bodyPr/>
          <a:lstStyle/>
          <a:p>
            <a:r>
              <a:rPr lang="en-US" dirty="0"/>
              <a:t>Know Your Resources</a:t>
            </a:r>
          </a:p>
        </p:txBody>
      </p:sp>
      <p:sp>
        <p:nvSpPr>
          <p:cNvPr id="3" name="Content Placeholder 2">
            <a:extLst>
              <a:ext uri="{FF2B5EF4-FFF2-40B4-BE49-F238E27FC236}">
                <a16:creationId xmlns:a16="http://schemas.microsoft.com/office/drawing/2014/main" id="{7E8754FF-8F71-5432-348C-D0F9369B1626}"/>
              </a:ext>
            </a:extLst>
          </p:cNvPr>
          <p:cNvSpPr>
            <a:spLocks noGrp="1"/>
          </p:cNvSpPr>
          <p:nvPr>
            <p:ph idx="1"/>
          </p:nvPr>
        </p:nvSpPr>
        <p:spPr>
          <a:xfrm>
            <a:off x="963167" y="1464130"/>
            <a:ext cx="10961507" cy="5255984"/>
          </a:xfrm>
        </p:spPr>
        <p:txBody>
          <a:bodyPr>
            <a:normAutofit/>
          </a:bodyPr>
          <a:lstStyle/>
          <a:p>
            <a:pPr marL="0" marR="0" indent="0">
              <a:lnSpc>
                <a:spcPct val="105000"/>
              </a:lnSpc>
              <a:spcBef>
                <a:spcPts val="0"/>
              </a:spcBef>
              <a:spcAft>
                <a:spcPts val="1800"/>
              </a:spcAft>
              <a:buNone/>
            </a:pPr>
            <a:r>
              <a:rPr lang="en-US" sz="3200" kern="100" dirty="0">
                <a:latin typeface="Trebuchet MS" panose="020B0603020202020204" pitchFamily="34" charset="0"/>
                <a:ea typeface="Calibri" panose="020F0502020204030204" pitchFamily="34" charset="0"/>
                <a:cs typeface="Times New Roman" panose="02020603050405020304" pitchFamily="18" charset="0"/>
              </a:rPr>
              <a:t>There are many compensation </a:t>
            </a:r>
            <a:r>
              <a:rPr lang="en-US" sz="3200" kern="100" dirty="0">
                <a:effectLst/>
                <a:latin typeface="Trebuchet MS" panose="020B0603020202020204" pitchFamily="34" charset="0"/>
                <a:ea typeface="Calibri" panose="020F0502020204030204" pitchFamily="34" charset="0"/>
                <a:cs typeface="Times New Roman" panose="02020603050405020304" pitchFamily="18" charset="0"/>
              </a:rPr>
              <a:t>resources that are free or relatively inexpensive to purchase. These data resources can allow a utility a quick check of whether their salaries are in line with other utilities in their area. </a:t>
            </a:r>
          </a:p>
          <a:p>
            <a:endParaRPr lang="en-US" dirty="0"/>
          </a:p>
        </p:txBody>
      </p:sp>
    </p:spTree>
    <p:extLst>
      <p:ext uri="{BB962C8B-B14F-4D97-AF65-F5344CB8AC3E}">
        <p14:creationId xmlns:p14="http://schemas.microsoft.com/office/powerpoint/2010/main" val="36673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166A-CEE0-54F2-C078-E2EA32A0CD9E}"/>
              </a:ext>
            </a:extLst>
          </p:cNvPr>
          <p:cNvSpPr>
            <a:spLocks noGrp="1"/>
          </p:cNvSpPr>
          <p:nvPr>
            <p:ph type="title"/>
          </p:nvPr>
        </p:nvSpPr>
        <p:spPr/>
        <p:txBody>
          <a:bodyPr>
            <a:normAutofit/>
          </a:bodyPr>
          <a:lstStyle/>
          <a:p>
            <a:r>
              <a:rPr lang="en-US" dirty="0"/>
              <a:t>Bureau of Labor Statistics</a:t>
            </a:r>
          </a:p>
        </p:txBody>
      </p:sp>
      <p:pic>
        <p:nvPicPr>
          <p:cNvPr id="5" name="Picture Placeholder 4">
            <a:extLst>
              <a:ext uri="{FF2B5EF4-FFF2-40B4-BE49-F238E27FC236}">
                <a16:creationId xmlns:a16="http://schemas.microsoft.com/office/drawing/2014/main" id="{2802F64D-F0D9-850A-A3A5-459DA0FCB65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864" t="3589" r="10158" b="31638"/>
          <a:stretch>
            <a:fillRect/>
          </a:stretch>
        </p:blipFill>
        <p:spPr>
          <a:xfrm>
            <a:off x="609600" y="1413401"/>
            <a:ext cx="11218333" cy="5241925"/>
          </a:xfrm>
        </p:spPr>
      </p:pic>
    </p:spTree>
    <p:extLst>
      <p:ext uri="{BB962C8B-B14F-4D97-AF65-F5344CB8AC3E}">
        <p14:creationId xmlns:p14="http://schemas.microsoft.com/office/powerpoint/2010/main" val="237652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0235-19A5-F6E1-A2E6-351336230760}"/>
              </a:ext>
            </a:extLst>
          </p:cNvPr>
          <p:cNvSpPr>
            <a:spLocks noGrp="1"/>
          </p:cNvSpPr>
          <p:nvPr>
            <p:ph type="title"/>
          </p:nvPr>
        </p:nvSpPr>
        <p:spPr/>
        <p:txBody>
          <a:bodyPr>
            <a:normAutofit/>
          </a:bodyPr>
          <a:lstStyle/>
          <a:p>
            <a:r>
              <a:rPr lang="en-US" kern="100" dirty="0">
                <a:ea typeface="Calibri" panose="020F0502020204030204" pitchFamily="34" charset="0"/>
                <a:cs typeface="Times New Roman" panose="02020603050405020304" pitchFamily="18" charset="0"/>
              </a:rPr>
              <a:t>Annual AWWA Salary Report</a:t>
            </a:r>
            <a:endParaRPr lang="en-US" dirty="0"/>
          </a:p>
        </p:txBody>
      </p:sp>
      <p:pic>
        <p:nvPicPr>
          <p:cNvPr id="5" name="Picture Placeholder 4">
            <a:extLst>
              <a:ext uri="{FF2B5EF4-FFF2-40B4-BE49-F238E27FC236}">
                <a16:creationId xmlns:a16="http://schemas.microsoft.com/office/drawing/2014/main" id="{DEB3A78C-15FD-1D00-3FAD-3D806CDA172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34" t="12421" r="5962" b="9992"/>
          <a:stretch>
            <a:fillRect/>
          </a:stretch>
        </p:blipFill>
        <p:spPr>
          <a:xfrm>
            <a:off x="609600" y="1413401"/>
            <a:ext cx="11218333" cy="5241925"/>
          </a:xfrm>
        </p:spPr>
      </p:pic>
    </p:spTree>
    <p:extLst>
      <p:ext uri="{BB962C8B-B14F-4D97-AF65-F5344CB8AC3E}">
        <p14:creationId xmlns:p14="http://schemas.microsoft.com/office/powerpoint/2010/main" val="16057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7555-19C0-5B26-EE04-F26374FCD1BB}"/>
              </a:ext>
            </a:extLst>
          </p:cNvPr>
          <p:cNvSpPr>
            <a:spLocks noGrp="1"/>
          </p:cNvSpPr>
          <p:nvPr>
            <p:ph type="title"/>
          </p:nvPr>
        </p:nvSpPr>
        <p:spPr/>
        <p:txBody>
          <a:bodyPr>
            <a:normAutofit/>
          </a:bodyPr>
          <a:lstStyle/>
          <a:p>
            <a:r>
              <a:rPr lang="en-US" dirty="0"/>
              <a:t>Society of Human Resources Management</a:t>
            </a:r>
          </a:p>
        </p:txBody>
      </p:sp>
      <p:pic>
        <p:nvPicPr>
          <p:cNvPr id="5" name="Picture Placeholder 4">
            <a:extLst>
              <a:ext uri="{FF2B5EF4-FFF2-40B4-BE49-F238E27FC236}">
                <a16:creationId xmlns:a16="http://schemas.microsoft.com/office/drawing/2014/main" id="{8F9F0509-AC98-B3DE-85C3-0FE760067B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549" t="4149" r="7777" b="24684"/>
          <a:stretch>
            <a:fillRect/>
          </a:stretch>
        </p:blipFill>
        <p:spPr>
          <a:xfrm>
            <a:off x="609600" y="1413401"/>
            <a:ext cx="11218333" cy="5241925"/>
          </a:xfrm>
        </p:spPr>
      </p:pic>
    </p:spTree>
    <p:extLst>
      <p:ext uri="{BB962C8B-B14F-4D97-AF65-F5344CB8AC3E}">
        <p14:creationId xmlns:p14="http://schemas.microsoft.com/office/powerpoint/2010/main" val="387844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2237-4C12-1B9A-842B-39993A8E5536}"/>
              </a:ext>
            </a:extLst>
          </p:cNvPr>
          <p:cNvSpPr>
            <a:spLocks noGrp="1"/>
          </p:cNvSpPr>
          <p:nvPr>
            <p:ph type="title"/>
          </p:nvPr>
        </p:nvSpPr>
        <p:spPr/>
        <p:txBody>
          <a:bodyPr/>
          <a:lstStyle/>
          <a:p>
            <a:r>
              <a:rPr lang="en-US" kern="100" dirty="0">
                <a:ea typeface="Calibri" panose="020F0502020204030204" pitchFamily="34" charset="0"/>
                <a:cs typeface="Times New Roman" panose="02020603050405020304" pitchFamily="18" charset="0"/>
              </a:rPr>
              <a:t>Salary.com</a:t>
            </a:r>
            <a:endParaRPr lang="en-US" dirty="0"/>
          </a:p>
        </p:txBody>
      </p:sp>
      <p:pic>
        <p:nvPicPr>
          <p:cNvPr id="7" name="Picture Placeholder 6">
            <a:extLst>
              <a:ext uri="{FF2B5EF4-FFF2-40B4-BE49-F238E27FC236}">
                <a16:creationId xmlns:a16="http://schemas.microsoft.com/office/drawing/2014/main" id="{C3842B2A-D517-EACA-4C8F-3E9A1FC67C8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9" b="289"/>
          <a:stretch>
            <a:fillRect/>
          </a:stretch>
        </p:blipFill>
        <p:spPr/>
      </p:pic>
    </p:spTree>
    <p:extLst>
      <p:ext uri="{BB962C8B-B14F-4D97-AF65-F5344CB8AC3E}">
        <p14:creationId xmlns:p14="http://schemas.microsoft.com/office/powerpoint/2010/main" val="82465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4D40-DBB6-A7AA-C8B3-E884251F87B6}"/>
              </a:ext>
            </a:extLst>
          </p:cNvPr>
          <p:cNvSpPr>
            <a:spLocks noGrp="1"/>
          </p:cNvSpPr>
          <p:nvPr>
            <p:ph type="title"/>
          </p:nvPr>
        </p:nvSpPr>
        <p:spPr/>
        <p:txBody>
          <a:bodyPr/>
          <a:lstStyle/>
          <a:p>
            <a:r>
              <a:rPr lang="en-US" dirty="0" err="1"/>
              <a:t>Payscale</a:t>
            </a:r>
            <a:endParaRPr lang="en-US" dirty="0"/>
          </a:p>
        </p:txBody>
      </p:sp>
      <p:pic>
        <p:nvPicPr>
          <p:cNvPr id="5" name="Picture Placeholder 4">
            <a:extLst>
              <a:ext uri="{FF2B5EF4-FFF2-40B4-BE49-F238E27FC236}">
                <a16:creationId xmlns:a16="http://schemas.microsoft.com/office/drawing/2014/main" id="{E946DA43-0EB7-4AE4-B271-2272C64AB4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58" r="12145" b="24463"/>
          <a:stretch>
            <a:fillRect/>
          </a:stretch>
        </p:blipFill>
        <p:spPr>
          <a:xfrm>
            <a:off x="609600" y="1413401"/>
            <a:ext cx="11218333" cy="5241925"/>
          </a:xfrm>
        </p:spPr>
      </p:pic>
    </p:spTree>
    <p:extLst>
      <p:ext uri="{BB962C8B-B14F-4D97-AF65-F5344CB8AC3E}">
        <p14:creationId xmlns:p14="http://schemas.microsoft.com/office/powerpoint/2010/main" val="13054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D92C-D4D1-B049-DE9D-185053EB391D}"/>
              </a:ext>
            </a:extLst>
          </p:cNvPr>
          <p:cNvSpPr>
            <a:spLocks noGrp="1"/>
          </p:cNvSpPr>
          <p:nvPr>
            <p:ph type="title"/>
          </p:nvPr>
        </p:nvSpPr>
        <p:spPr/>
        <p:txBody>
          <a:bodyPr>
            <a:normAutofit/>
          </a:bodyPr>
          <a:lstStyle/>
          <a:p>
            <a:r>
              <a:rPr lang="en-US" dirty="0">
                <a:effectLst/>
                <a:ea typeface="Calibri" panose="020F0502020204030204" pitchFamily="34" charset="0"/>
              </a:rPr>
              <a:t>Don’t Forget To Ask Your Consultant</a:t>
            </a:r>
            <a:endParaRPr lang="en-US" sz="19900" dirty="0"/>
          </a:p>
        </p:txBody>
      </p:sp>
      <p:sp>
        <p:nvSpPr>
          <p:cNvPr id="4" name="Content Placeholder 3">
            <a:extLst>
              <a:ext uri="{FF2B5EF4-FFF2-40B4-BE49-F238E27FC236}">
                <a16:creationId xmlns:a16="http://schemas.microsoft.com/office/drawing/2014/main" id="{87FA4683-ABE3-32EA-9E99-577E4E2F3B14}"/>
              </a:ext>
            </a:extLst>
          </p:cNvPr>
          <p:cNvSpPr>
            <a:spLocks noGrp="1"/>
          </p:cNvSpPr>
          <p:nvPr>
            <p:ph idx="1"/>
          </p:nvPr>
        </p:nvSpPr>
        <p:spPr/>
        <p:txBody>
          <a:bodyPr/>
          <a:lstStyle/>
          <a:p>
            <a:pPr marL="0" indent="0">
              <a:spcAft>
                <a:spcPts val="1800"/>
              </a:spcAft>
              <a:buNone/>
            </a:pPr>
            <a:r>
              <a:rPr lang="en-US" b="1" dirty="0">
                <a:solidFill>
                  <a:srgbClr val="C46662"/>
                </a:solidFill>
              </a:rPr>
              <a:t>In Your Contract Include:</a:t>
            </a:r>
          </a:p>
          <a:p>
            <a:pPr>
              <a:spcAft>
                <a:spcPts val="1800"/>
              </a:spcAft>
            </a:pPr>
            <a:r>
              <a:rPr lang="en-US" dirty="0"/>
              <a:t>Total Compensation Review- Including Salary &amp; Benefits</a:t>
            </a:r>
          </a:p>
          <a:p>
            <a:pPr>
              <a:spcAft>
                <a:spcPts val="1800"/>
              </a:spcAft>
            </a:pPr>
            <a:r>
              <a:rPr lang="en-US" dirty="0"/>
              <a:t>Comparisons of Minimum, Mid-Point, and Maximum Pay</a:t>
            </a:r>
          </a:p>
          <a:p>
            <a:endParaRPr lang="en-US" dirty="0"/>
          </a:p>
        </p:txBody>
      </p:sp>
    </p:spTree>
    <p:extLst>
      <p:ext uri="{BB962C8B-B14F-4D97-AF65-F5344CB8AC3E}">
        <p14:creationId xmlns:p14="http://schemas.microsoft.com/office/powerpoint/2010/main" val="25787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A8C0-5F90-800D-2A5A-985B88AAA2AA}"/>
              </a:ext>
            </a:extLst>
          </p:cNvPr>
          <p:cNvSpPr>
            <a:spLocks noGrp="1"/>
          </p:cNvSpPr>
          <p:nvPr>
            <p:ph type="title"/>
          </p:nvPr>
        </p:nvSpPr>
        <p:spPr/>
        <p:txBody>
          <a:bodyPr/>
          <a:lstStyle/>
          <a:p>
            <a:r>
              <a:rPr lang="en-US" dirty="0"/>
              <a:t>Total Compensation Review</a:t>
            </a:r>
          </a:p>
        </p:txBody>
      </p:sp>
      <p:pic>
        <p:nvPicPr>
          <p:cNvPr id="8" name="Picture 7">
            <a:extLst>
              <a:ext uri="{FF2B5EF4-FFF2-40B4-BE49-F238E27FC236}">
                <a16:creationId xmlns:a16="http://schemas.microsoft.com/office/drawing/2014/main" id="{3F9BCFBB-6CF1-DA08-3AD4-AC7CFB665656}"/>
              </a:ext>
            </a:extLst>
          </p:cNvPr>
          <p:cNvPicPr>
            <a:picLocks noChangeAspect="1"/>
          </p:cNvPicPr>
          <p:nvPr/>
        </p:nvPicPr>
        <p:blipFill>
          <a:blip r:embed="rId2"/>
          <a:stretch>
            <a:fillRect/>
          </a:stretch>
        </p:blipFill>
        <p:spPr>
          <a:xfrm>
            <a:off x="249835" y="1292532"/>
            <a:ext cx="11887200" cy="4542757"/>
          </a:xfrm>
          <a:prstGeom prst="rect">
            <a:avLst/>
          </a:prstGeom>
        </p:spPr>
      </p:pic>
    </p:spTree>
    <p:extLst>
      <p:ext uri="{BB962C8B-B14F-4D97-AF65-F5344CB8AC3E}">
        <p14:creationId xmlns:p14="http://schemas.microsoft.com/office/powerpoint/2010/main" val="221446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C062-542B-B8D2-5473-9C2BA609629D}"/>
              </a:ext>
            </a:extLst>
          </p:cNvPr>
          <p:cNvSpPr>
            <a:spLocks noGrp="1"/>
          </p:cNvSpPr>
          <p:nvPr>
            <p:ph type="title"/>
          </p:nvPr>
        </p:nvSpPr>
        <p:spPr/>
        <p:txBody>
          <a:bodyPr/>
          <a:lstStyle/>
          <a:p>
            <a:r>
              <a:rPr lang="en-US" dirty="0"/>
              <a:t>Compare Minimum, Mid-Point, and Maximum</a:t>
            </a:r>
          </a:p>
        </p:txBody>
      </p:sp>
      <p:graphicFrame>
        <p:nvGraphicFramePr>
          <p:cNvPr id="3" name="Chart 2">
            <a:extLst>
              <a:ext uri="{FF2B5EF4-FFF2-40B4-BE49-F238E27FC236}">
                <a16:creationId xmlns:a16="http://schemas.microsoft.com/office/drawing/2014/main" id="{37D29AFC-4C92-41CA-B9BB-190123052A2A}"/>
              </a:ext>
            </a:extLst>
          </p:cNvPr>
          <p:cNvGraphicFramePr>
            <a:graphicFrameLocks/>
          </p:cNvGraphicFramePr>
          <p:nvPr/>
        </p:nvGraphicFramePr>
        <p:xfrm>
          <a:off x="304800" y="2606040"/>
          <a:ext cx="11582400" cy="164592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BB0A892C-F70A-D37F-4050-0470D35CDCFA}"/>
              </a:ext>
            </a:extLst>
          </p:cNvPr>
          <p:cNvSpPr>
            <a:spLocks/>
          </p:cNvSpPr>
          <p:nvPr/>
        </p:nvSpPr>
        <p:spPr>
          <a:xfrm>
            <a:off x="8030817" y="3269973"/>
            <a:ext cx="834887" cy="616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1" dur="500"/>
                                        <p:tgtEl>
                                          <p:spTgt spid="3">
                                            <p:graphicEl>
                                              <a:chart seriesIdx="2" categoryIdx="-4" bldStep="series"/>
                                            </p:graphicEl>
                                          </p:spTgt>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graphicEl>
                                              <a:chart seriesIdx="3"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chart seriesIdx="4"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chart seriesIdx="5" categoryIdx="-4" bldStep="series"/>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chart seriesIdx="8" categoryIdx="-4" bldStep="series"/>
                                            </p:graphicEl>
                                          </p:spTgt>
                                        </p:tgtEl>
                                        <p:attrNameLst>
                                          <p:attrName>style.visibility</p:attrName>
                                        </p:attrNameLst>
                                      </p:cBhvr>
                                      <p:to>
                                        <p:strVal val="visible"/>
                                      </p:to>
                                    </p:set>
                                  </p:childTnLst>
                                </p:cTn>
                              </p:par>
                              <p:par>
                                <p:cTn id="25" presetID="22" presetClass="entr" presetSubtype="2" fill="hold" grpId="0" nodeType="withEffect">
                                  <p:stCondLst>
                                    <p:cond delay="0"/>
                                  </p:stCondLst>
                                  <p:childTnLst>
                                    <p:set>
                                      <p:cBhvr>
                                        <p:cTn id="26" dur="1" fill="hold">
                                          <p:stCondLst>
                                            <p:cond delay="0"/>
                                          </p:stCondLst>
                                        </p:cTn>
                                        <p:tgtEl>
                                          <p:spTgt spid="3">
                                            <p:graphicEl>
                                              <a:chart seriesIdx="9" categoryIdx="-4" bldStep="series"/>
                                            </p:graphicEl>
                                          </p:spTgt>
                                        </p:tgtEl>
                                        <p:attrNameLst>
                                          <p:attrName>style.visibility</p:attrName>
                                        </p:attrNameLst>
                                      </p:cBhvr>
                                      <p:to>
                                        <p:strVal val="visible"/>
                                      </p:to>
                                    </p:set>
                                    <p:animEffect transition="in" filter="wipe(right)">
                                      <p:cBhvr>
                                        <p:cTn id="27" dur="500"/>
                                        <p:tgtEl>
                                          <p:spTgt spid="3">
                                            <p:graphicEl>
                                              <a:chart seriesIdx="9" categoryIdx="-4" bldStep="series"/>
                                            </p:graphicEl>
                                          </p:spTgt>
                                        </p:tgtEl>
                                      </p:cBhvr>
                                    </p:animEffect>
                                  </p:child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E059-35DA-4EE1-B58F-461762FE1494}"/>
              </a:ext>
            </a:extLst>
          </p:cNvPr>
          <p:cNvSpPr>
            <a:spLocks noGrp="1"/>
          </p:cNvSpPr>
          <p:nvPr>
            <p:ph type="title"/>
          </p:nvPr>
        </p:nvSpPr>
        <p:spPr/>
        <p:txBody>
          <a:bodyPr/>
          <a:lstStyle/>
          <a:p>
            <a:r>
              <a:rPr lang="en-US" dirty="0"/>
              <a:t>Thinking Beyond Compensation</a:t>
            </a:r>
          </a:p>
        </p:txBody>
      </p:sp>
      <p:grpSp>
        <p:nvGrpSpPr>
          <p:cNvPr id="12" name="Group 11">
            <a:extLst>
              <a:ext uri="{FF2B5EF4-FFF2-40B4-BE49-F238E27FC236}">
                <a16:creationId xmlns:a16="http://schemas.microsoft.com/office/drawing/2014/main" id="{0E4A9414-4B9A-5561-658C-63C9C9114BD3}"/>
              </a:ext>
            </a:extLst>
          </p:cNvPr>
          <p:cNvGrpSpPr/>
          <p:nvPr/>
        </p:nvGrpSpPr>
        <p:grpSpPr>
          <a:xfrm>
            <a:off x="543232" y="1661650"/>
            <a:ext cx="3411793" cy="4237705"/>
            <a:chOff x="609600" y="1661650"/>
            <a:chExt cx="3411793" cy="4237705"/>
          </a:xfrm>
        </p:grpSpPr>
        <p:sp>
          <p:nvSpPr>
            <p:cNvPr id="3" name="Rectangle: Rounded Corners 2">
              <a:extLst>
                <a:ext uri="{FF2B5EF4-FFF2-40B4-BE49-F238E27FC236}">
                  <a16:creationId xmlns:a16="http://schemas.microsoft.com/office/drawing/2014/main" id="{AE668D7D-33EA-F759-9F2E-2E410E0C9A62}"/>
                </a:ext>
              </a:extLst>
            </p:cNvPr>
            <p:cNvSpPr/>
            <p:nvPr/>
          </p:nvSpPr>
          <p:spPr>
            <a:xfrm>
              <a:off x="609600" y="1661650"/>
              <a:ext cx="3303639" cy="4237705"/>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1" name="TextBox 10">
              <a:extLst>
                <a:ext uri="{FF2B5EF4-FFF2-40B4-BE49-F238E27FC236}">
                  <a16:creationId xmlns:a16="http://schemas.microsoft.com/office/drawing/2014/main" id="{29D5D90A-973B-DD04-A0E1-5CD74B735B88}"/>
                </a:ext>
              </a:extLst>
            </p:cNvPr>
            <p:cNvSpPr txBox="1"/>
            <p:nvPr/>
          </p:nvSpPr>
          <p:spPr>
            <a:xfrm>
              <a:off x="717754" y="3364354"/>
              <a:ext cx="3303639" cy="1015663"/>
            </a:xfrm>
            <a:prstGeom prst="rect">
              <a:avLst/>
            </a:prstGeom>
            <a:noFill/>
          </p:spPr>
          <p:txBody>
            <a:bodyPr wrap="square" rtlCol="0">
              <a:spAutoFit/>
            </a:bodyPr>
            <a:lstStyle/>
            <a:p>
              <a:r>
                <a:rPr lang="en-US" sz="2000" dirty="0">
                  <a:solidFill>
                    <a:srgbClr val="4B4C4D"/>
                  </a:solidFill>
                  <a:latin typeface="Trebuchet MS" panose="020B0603020202020204" pitchFamily="34" charset="0"/>
                </a:rPr>
                <a:t>Benefits &amp; Compensation</a:t>
              </a:r>
            </a:p>
            <a:p>
              <a:r>
                <a:rPr lang="en-US" sz="2000" dirty="0">
                  <a:solidFill>
                    <a:srgbClr val="4B4C4D"/>
                  </a:solidFill>
                  <a:latin typeface="Trebuchet MS" panose="020B0603020202020204" pitchFamily="34" charset="0"/>
                </a:rPr>
                <a:t>Work-Life Balance</a:t>
              </a:r>
            </a:p>
            <a:p>
              <a:r>
                <a:rPr lang="en-US" sz="2000" dirty="0">
                  <a:solidFill>
                    <a:srgbClr val="4B4C4D"/>
                  </a:solidFill>
                  <a:latin typeface="Trebuchet MS" panose="020B0603020202020204" pitchFamily="34" charset="0"/>
                </a:rPr>
                <a:t>Flexibility</a:t>
              </a:r>
            </a:p>
          </p:txBody>
        </p:sp>
        <p:sp>
          <p:nvSpPr>
            <p:cNvPr id="4" name="TextBox 3">
              <a:extLst>
                <a:ext uri="{FF2B5EF4-FFF2-40B4-BE49-F238E27FC236}">
                  <a16:creationId xmlns:a16="http://schemas.microsoft.com/office/drawing/2014/main" id="{B9205028-269B-9116-0030-5699B3C367D1}"/>
                </a:ext>
              </a:extLst>
            </p:cNvPr>
            <p:cNvSpPr txBox="1"/>
            <p:nvPr/>
          </p:nvSpPr>
          <p:spPr>
            <a:xfrm>
              <a:off x="717754" y="1839971"/>
              <a:ext cx="2436886" cy="646331"/>
            </a:xfrm>
            <a:prstGeom prst="rect">
              <a:avLst/>
            </a:prstGeom>
            <a:noFill/>
          </p:spPr>
          <p:txBody>
            <a:bodyPr wrap="none" rtlCol="0">
              <a:spAutoFit/>
            </a:bodyPr>
            <a:lstStyle/>
            <a:p>
              <a:r>
                <a:rPr lang="en-US" sz="3600" b="1" dirty="0">
                  <a:solidFill>
                    <a:srgbClr val="C46662"/>
                  </a:solidFill>
                  <a:latin typeface="Trebuchet MS" panose="020B0603020202020204" pitchFamily="34" charset="0"/>
                </a:rPr>
                <a:t>The Basics</a:t>
              </a:r>
            </a:p>
          </p:txBody>
        </p:sp>
      </p:grpSp>
      <p:grpSp>
        <p:nvGrpSpPr>
          <p:cNvPr id="16" name="Group 15">
            <a:extLst>
              <a:ext uri="{FF2B5EF4-FFF2-40B4-BE49-F238E27FC236}">
                <a16:creationId xmlns:a16="http://schemas.microsoft.com/office/drawing/2014/main" id="{CE90FC8B-65B2-A33A-933C-C5144368BE1A}"/>
              </a:ext>
            </a:extLst>
          </p:cNvPr>
          <p:cNvGrpSpPr/>
          <p:nvPr/>
        </p:nvGrpSpPr>
        <p:grpSpPr>
          <a:xfrm>
            <a:off x="8345128" y="1661650"/>
            <a:ext cx="3303639" cy="4237705"/>
            <a:chOff x="7855974" y="1661649"/>
            <a:chExt cx="3303639" cy="4237705"/>
          </a:xfrm>
        </p:grpSpPr>
        <p:sp>
          <p:nvSpPr>
            <p:cNvPr id="7" name="Rectangle: Rounded Corners 6">
              <a:extLst>
                <a:ext uri="{FF2B5EF4-FFF2-40B4-BE49-F238E27FC236}">
                  <a16:creationId xmlns:a16="http://schemas.microsoft.com/office/drawing/2014/main" id="{0AABD413-55CA-0AAD-D2DD-C771508D32E3}"/>
                </a:ext>
              </a:extLst>
            </p:cNvPr>
            <p:cNvSpPr/>
            <p:nvPr/>
          </p:nvSpPr>
          <p:spPr>
            <a:xfrm>
              <a:off x="7855974" y="1661649"/>
              <a:ext cx="3303639" cy="4237705"/>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4B4C4D"/>
                </a:solidFill>
                <a:latin typeface="Trebuchet MS" panose="020B0603020202020204" pitchFamily="34" charset="0"/>
              </a:endParaRPr>
            </a:p>
            <a:p>
              <a:endParaRPr lang="en-US" sz="2000" dirty="0">
                <a:solidFill>
                  <a:srgbClr val="4B4C4D"/>
                </a:solidFill>
                <a:latin typeface="Trebuchet MS" panose="020B0603020202020204" pitchFamily="34" charset="0"/>
              </a:endParaRPr>
            </a:p>
          </p:txBody>
        </p:sp>
        <p:sp>
          <p:nvSpPr>
            <p:cNvPr id="10" name="TextBox 9">
              <a:extLst>
                <a:ext uri="{FF2B5EF4-FFF2-40B4-BE49-F238E27FC236}">
                  <a16:creationId xmlns:a16="http://schemas.microsoft.com/office/drawing/2014/main" id="{31AD8553-CB96-3F80-6DF5-50956761EC9B}"/>
                </a:ext>
              </a:extLst>
            </p:cNvPr>
            <p:cNvSpPr txBox="1"/>
            <p:nvPr/>
          </p:nvSpPr>
          <p:spPr>
            <a:xfrm>
              <a:off x="7964128" y="3364354"/>
              <a:ext cx="3077828" cy="1015663"/>
            </a:xfrm>
            <a:prstGeom prst="rect">
              <a:avLst/>
            </a:prstGeom>
            <a:noFill/>
          </p:spPr>
          <p:txBody>
            <a:bodyPr wrap="square">
              <a:spAutoFit/>
            </a:bodyPr>
            <a:lstStyle/>
            <a:p>
              <a:r>
                <a:rPr lang="en-US" sz="2000" dirty="0">
                  <a:solidFill>
                    <a:srgbClr val="4B4C4D"/>
                  </a:solidFill>
                  <a:latin typeface="Trebuchet MS" panose="020B0603020202020204" pitchFamily="34" charset="0"/>
                </a:rPr>
                <a:t>Opportunity</a:t>
              </a:r>
            </a:p>
            <a:p>
              <a:r>
                <a:rPr lang="en-US" sz="2000" dirty="0">
                  <a:solidFill>
                    <a:srgbClr val="4B4C4D"/>
                  </a:solidFill>
                  <a:latin typeface="Trebuchet MS" panose="020B0603020202020204" pitchFamily="34" charset="0"/>
                </a:rPr>
                <a:t>Training &amp; Development</a:t>
              </a:r>
            </a:p>
            <a:p>
              <a:r>
                <a:rPr lang="en-US" sz="2000" dirty="0">
                  <a:solidFill>
                    <a:srgbClr val="4B4C4D"/>
                  </a:solidFill>
                  <a:latin typeface="Trebuchet MS" panose="020B0603020202020204" pitchFamily="34" charset="0"/>
                </a:rPr>
                <a:t>Age &amp; Tenure</a:t>
              </a:r>
            </a:p>
          </p:txBody>
        </p:sp>
        <p:sp>
          <p:nvSpPr>
            <p:cNvPr id="8" name="TextBox 7">
              <a:extLst>
                <a:ext uri="{FF2B5EF4-FFF2-40B4-BE49-F238E27FC236}">
                  <a16:creationId xmlns:a16="http://schemas.microsoft.com/office/drawing/2014/main" id="{A7089350-7E15-EB51-472F-D69D979141CD}"/>
                </a:ext>
              </a:extLst>
            </p:cNvPr>
            <p:cNvSpPr txBox="1"/>
            <p:nvPr/>
          </p:nvSpPr>
          <p:spPr>
            <a:xfrm>
              <a:off x="7964128" y="1839972"/>
              <a:ext cx="2729401" cy="646331"/>
            </a:xfrm>
            <a:prstGeom prst="rect">
              <a:avLst/>
            </a:prstGeom>
            <a:noFill/>
          </p:spPr>
          <p:txBody>
            <a:bodyPr wrap="none" rtlCol="0">
              <a:spAutoFit/>
            </a:bodyPr>
            <a:lstStyle/>
            <a:p>
              <a:r>
                <a:rPr lang="en-US" sz="3600" b="1" dirty="0">
                  <a:solidFill>
                    <a:srgbClr val="C46662"/>
                  </a:solidFill>
                  <a:latin typeface="Trebuchet MS" panose="020B0603020202020204" pitchFamily="34" charset="0"/>
                </a:rPr>
                <a:t>Career Path</a:t>
              </a:r>
            </a:p>
          </p:txBody>
        </p:sp>
      </p:grpSp>
      <p:grpSp>
        <p:nvGrpSpPr>
          <p:cNvPr id="18" name="Group 17">
            <a:extLst>
              <a:ext uri="{FF2B5EF4-FFF2-40B4-BE49-F238E27FC236}">
                <a16:creationId xmlns:a16="http://schemas.microsoft.com/office/drawing/2014/main" id="{B510CD74-8EAF-44F0-0B71-0D23DC29C819}"/>
              </a:ext>
            </a:extLst>
          </p:cNvPr>
          <p:cNvGrpSpPr/>
          <p:nvPr/>
        </p:nvGrpSpPr>
        <p:grpSpPr>
          <a:xfrm>
            <a:off x="4498257" y="1661650"/>
            <a:ext cx="3303639" cy="4237705"/>
            <a:chOff x="4275855" y="1661650"/>
            <a:chExt cx="3303639" cy="4237705"/>
          </a:xfrm>
        </p:grpSpPr>
        <p:sp>
          <p:nvSpPr>
            <p:cNvPr id="6" name="Rectangle: Rounded Corners 5">
              <a:extLst>
                <a:ext uri="{FF2B5EF4-FFF2-40B4-BE49-F238E27FC236}">
                  <a16:creationId xmlns:a16="http://schemas.microsoft.com/office/drawing/2014/main" id="{EE283A64-F56D-2AEA-CF40-9213B798A6CE}"/>
                </a:ext>
              </a:extLst>
            </p:cNvPr>
            <p:cNvSpPr/>
            <p:nvPr/>
          </p:nvSpPr>
          <p:spPr>
            <a:xfrm>
              <a:off x="4275855" y="1661650"/>
              <a:ext cx="3303639" cy="4237705"/>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4B4C4D"/>
                </a:solidFill>
                <a:latin typeface="Trebuchet MS" panose="020B0603020202020204" pitchFamily="34" charset="0"/>
              </a:endParaRPr>
            </a:p>
          </p:txBody>
        </p:sp>
        <p:sp>
          <p:nvSpPr>
            <p:cNvPr id="5" name="TextBox 4">
              <a:extLst>
                <a:ext uri="{FF2B5EF4-FFF2-40B4-BE49-F238E27FC236}">
                  <a16:creationId xmlns:a16="http://schemas.microsoft.com/office/drawing/2014/main" id="{2244C2D9-8CD4-2110-E0EC-BD68C209322E}"/>
                </a:ext>
              </a:extLst>
            </p:cNvPr>
            <p:cNvSpPr txBox="1"/>
            <p:nvPr/>
          </p:nvSpPr>
          <p:spPr>
            <a:xfrm>
              <a:off x="4405183" y="1839970"/>
              <a:ext cx="3092861" cy="646331"/>
            </a:xfrm>
            <a:prstGeom prst="rect">
              <a:avLst/>
            </a:prstGeom>
            <a:noFill/>
          </p:spPr>
          <p:txBody>
            <a:bodyPr wrap="square" rtlCol="0">
              <a:spAutoFit/>
            </a:bodyPr>
            <a:lstStyle/>
            <a:p>
              <a:r>
                <a:rPr lang="en-US" sz="3600" b="1" dirty="0">
                  <a:solidFill>
                    <a:srgbClr val="C46662"/>
                  </a:solidFill>
                  <a:latin typeface="Trebuchet MS" panose="020B0603020202020204" pitchFamily="34" charset="0"/>
                </a:rPr>
                <a:t>Relationships</a:t>
              </a:r>
            </a:p>
          </p:txBody>
        </p:sp>
        <p:sp>
          <p:nvSpPr>
            <p:cNvPr id="9" name="TextBox 8">
              <a:extLst>
                <a:ext uri="{FF2B5EF4-FFF2-40B4-BE49-F238E27FC236}">
                  <a16:creationId xmlns:a16="http://schemas.microsoft.com/office/drawing/2014/main" id="{0FD2E4D3-AAE9-13B1-2D1F-8343D633D1FA}"/>
                </a:ext>
              </a:extLst>
            </p:cNvPr>
            <p:cNvSpPr txBox="1"/>
            <p:nvPr/>
          </p:nvSpPr>
          <p:spPr>
            <a:xfrm>
              <a:off x="4405183" y="3364354"/>
              <a:ext cx="1653786" cy="1015663"/>
            </a:xfrm>
            <a:prstGeom prst="rect">
              <a:avLst/>
            </a:prstGeom>
            <a:noFill/>
          </p:spPr>
          <p:txBody>
            <a:bodyPr wrap="none" rtlCol="0">
              <a:spAutoFit/>
            </a:bodyPr>
            <a:lstStyle/>
            <a:p>
              <a:r>
                <a:rPr lang="en-US" sz="2000" dirty="0">
                  <a:solidFill>
                    <a:srgbClr val="4B4C4D"/>
                  </a:solidFill>
                  <a:latin typeface="Trebuchet MS" panose="020B0603020202020204" pitchFamily="34" charset="0"/>
                </a:rPr>
                <a:t>Leadership</a:t>
              </a:r>
            </a:p>
            <a:p>
              <a:r>
                <a:rPr lang="en-US" sz="2000" dirty="0">
                  <a:solidFill>
                    <a:srgbClr val="4B4C4D"/>
                  </a:solidFill>
                  <a:latin typeface="Trebuchet MS" panose="020B0603020202020204" pitchFamily="34" charset="0"/>
                </a:rPr>
                <a:t>Community</a:t>
              </a:r>
            </a:p>
            <a:p>
              <a:r>
                <a:rPr lang="en-US" sz="2000" dirty="0">
                  <a:solidFill>
                    <a:srgbClr val="4B4C4D"/>
                  </a:solidFill>
                  <a:latin typeface="Trebuchet MS" panose="020B0603020202020204" pitchFamily="34" charset="0"/>
                </a:rPr>
                <a:t>Participation</a:t>
              </a:r>
            </a:p>
          </p:txBody>
        </p:sp>
      </p:grpSp>
    </p:spTree>
    <p:extLst>
      <p:ext uri="{BB962C8B-B14F-4D97-AF65-F5344CB8AC3E}">
        <p14:creationId xmlns:p14="http://schemas.microsoft.com/office/powerpoint/2010/main" val="13043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3B7B-1496-687F-205A-2C802F5A61DE}"/>
              </a:ext>
            </a:extLst>
          </p:cNvPr>
          <p:cNvSpPr>
            <a:spLocks noGrp="1"/>
          </p:cNvSpPr>
          <p:nvPr>
            <p:ph type="title"/>
          </p:nvPr>
        </p:nvSpPr>
        <p:spPr/>
        <p:txBody>
          <a:bodyPr/>
          <a:lstStyle/>
          <a:p>
            <a:r>
              <a:rPr lang="en-US" dirty="0"/>
              <a:t>Inflation has been volatile since COVID</a:t>
            </a:r>
          </a:p>
        </p:txBody>
      </p:sp>
      <p:pic>
        <p:nvPicPr>
          <p:cNvPr id="5" name="Picture Placeholder 4">
            <a:extLst>
              <a:ext uri="{FF2B5EF4-FFF2-40B4-BE49-F238E27FC236}">
                <a16:creationId xmlns:a16="http://schemas.microsoft.com/office/drawing/2014/main" id="{C6426C04-29F6-DC0A-824F-D350CFE7E3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92" b="1792"/>
          <a:stretch>
            <a:fillRect/>
          </a:stretch>
        </p:blipFill>
        <p:spPr/>
      </p:pic>
    </p:spTree>
    <p:extLst>
      <p:ext uri="{BB962C8B-B14F-4D97-AF65-F5344CB8AC3E}">
        <p14:creationId xmlns:p14="http://schemas.microsoft.com/office/powerpoint/2010/main" val="285650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341293-1188-45BA-98FC-76FA2C2B06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359" y="1404175"/>
            <a:ext cx="3048000" cy="4519042"/>
          </a:xfrm>
          <a:prstGeom prst="rect">
            <a:avLst/>
          </a:prstGeom>
          <a:effectLst/>
        </p:spPr>
      </p:pic>
      <p:sp>
        <p:nvSpPr>
          <p:cNvPr id="2" name="Title 1">
            <a:extLst>
              <a:ext uri="{FF2B5EF4-FFF2-40B4-BE49-F238E27FC236}">
                <a16:creationId xmlns:a16="http://schemas.microsoft.com/office/drawing/2014/main" id="{935FE059-35DA-4EE1-B58F-461762FE1494}"/>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3948303-98E6-4738-9CB9-EFD3CEAD29F7}"/>
              </a:ext>
            </a:extLst>
          </p:cNvPr>
          <p:cNvSpPr>
            <a:spLocks noGrp="1"/>
          </p:cNvSpPr>
          <p:nvPr>
            <p:ph idx="1"/>
          </p:nvPr>
        </p:nvSpPr>
        <p:spPr>
          <a:xfrm>
            <a:off x="6095999" y="1286256"/>
            <a:ext cx="5968621" cy="3176561"/>
          </a:xfrm>
        </p:spPr>
        <p:txBody>
          <a:bodyPr>
            <a:normAutofit/>
          </a:bodyPr>
          <a:lstStyle/>
          <a:p>
            <a:pPr marL="0" indent="0">
              <a:buNone/>
            </a:pPr>
            <a:r>
              <a:rPr lang="en-US" sz="4000" dirty="0"/>
              <a:t>Elora Arnette</a:t>
            </a:r>
          </a:p>
          <a:p>
            <a:pPr marL="0" indent="0">
              <a:buNone/>
            </a:pPr>
            <a:r>
              <a:rPr lang="en-US" sz="2800" dirty="0"/>
              <a:t>Associate Director</a:t>
            </a:r>
          </a:p>
          <a:p>
            <a:pPr marL="0" indent="0">
              <a:buNone/>
            </a:pPr>
            <a:r>
              <a:rPr lang="en-US" sz="2800" dirty="0"/>
              <a:t>Water Finance Assistance</a:t>
            </a:r>
          </a:p>
          <a:p>
            <a:pPr marL="0" indent="0">
              <a:buNone/>
            </a:pPr>
            <a:r>
              <a:rPr lang="en-US" sz="2800" dirty="0">
                <a:hlinkClick r:id="rId4"/>
              </a:rPr>
              <a:t>elora@waterfinanceassistance.com</a:t>
            </a:r>
            <a:endParaRPr lang="en-US" sz="2800" dirty="0"/>
          </a:p>
          <a:p>
            <a:pPr marL="0" indent="0">
              <a:buNone/>
            </a:pPr>
            <a:r>
              <a:rPr lang="en-US" sz="2800" dirty="0"/>
              <a:t>770-910-0372</a:t>
            </a:r>
          </a:p>
        </p:txBody>
      </p:sp>
      <p:pic>
        <p:nvPicPr>
          <p:cNvPr id="8" name="Picture 7" descr="Logo&#10;&#10;Description automatically generated">
            <a:extLst>
              <a:ext uri="{FF2B5EF4-FFF2-40B4-BE49-F238E27FC236}">
                <a16:creationId xmlns:a16="http://schemas.microsoft.com/office/drawing/2014/main" id="{68A37F85-7DCD-4ABD-8081-92BD9D4E803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10275" y="4259689"/>
            <a:ext cx="3943350" cy="1690007"/>
          </a:xfrm>
          <a:prstGeom prst="rect">
            <a:avLst/>
          </a:prstGeom>
        </p:spPr>
      </p:pic>
    </p:spTree>
    <p:extLst>
      <p:ext uri="{BB962C8B-B14F-4D97-AF65-F5344CB8AC3E}">
        <p14:creationId xmlns:p14="http://schemas.microsoft.com/office/powerpoint/2010/main" val="301006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E059-35DA-4EE1-B58F-461762FE1494}"/>
              </a:ext>
            </a:extLst>
          </p:cNvPr>
          <p:cNvSpPr>
            <a:spLocks noGrp="1"/>
          </p:cNvSpPr>
          <p:nvPr>
            <p:ph type="title"/>
          </p:nvPr>
        </p:nvSpPr>
        <p:spPr/>
        <p:txBody>
          <a:bodyPr/>
          <a:lstStyle/>
          <a:p>
            <a:r>
              <a:rPr lang="en-US" dirty="0"/>
              <a:t>Consumer Price Index</a:t>
            </a:r>
          </a:p>
        </p:txBody>
      </p:sp>
      <p:pic>
        <p:nvPicPr>
          <p:cNvPr id="4" name="Picture 3">
            <a:extLst>
              <a:ext uri="{FF2B5EF4-FFF2-40B4-BE49-F238E27FC236}">
                <a16:creationId xmlns:a16="http://schemas.microsoft.com/office/drawing/2014/main" id="{CD605920-0784-1ED8-0D06-96E0E8E7FF52}"/>
              </a:ext>
            </a:extLst>
          </p:cNvPr>
          <p:cNvPicPr>
            <a:picLocks noChangeAspect="1"/>
          </p:cNvPicPr>
          <p:nvPr/>
        </p:nvPicPr>
        <p:blipFill>
          <a:blip r:embed="rId3"/>
          <a:stretch>
            <a:fillRect/>
          </a:stretch>
        </p:blipFill>
        <p:spPr>
          <a:xfrm>
            <a:off x="2094271" y="1169462"/>
            <a:ext cx="8003458" cy="5459462"/>
          </a:xfrm>
          <a:prstGeom prst="rect">
            <a:avLst/>
          </a:prstGeom>
        </p:spPr>
      </p:pic>
    </p:spTree>
    <p:extLst>
      <p:ext uri="{BB962C8B-B14F-4D97-AF65-F5344CB8AC3E}">
        <p14:creationId xmlns:p14="http://schemas.microsoft.com/office/powerpoint/2010/main" val="408028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D92C-D4D1-B049-DE9D-185053EB391D}"/>
              </a:ext>
            </a:extLst>
          </p:cNvPr>
          <p:cNvSpPr>
            <a:spLocks noGrp="1"/>
          </p:cNvSpPr>
          <p:nvPr>
            <p:ph type="title"/>
          </p:nvPr>
        </p:nvSpPr>
        <p:spPr/>
        <p:txBody>
          <a:bodyPr>
            <a:normAutofit/>
          </a:bodyPr>
          <a:lstStyle/>
          <a:p>
            <a:r>
              <a:rPr lang="en-US" dirty="0"/>
              <a:t>Hiring A Consultant</a:t>
            </a:r>
          </a:p>
        </p:txBody>
      </p:sp>
      <p:sp>
        <p:nvSpPr>
          <p:cNvPr id="4" name="Content Placeholder 3">
            <a:extLst>
              <a:ext uri="{FF2B5EF4-FFF2-40B4-BE49-F238E27FC236}">
                <a16:creationId xmlns:a16="http://schemas.microsoft.com/office/drawing/2014/main" id="{022EDF94-21FD-4219-A4C4-F11D8B664D10}"/>
              </a:ext>
            </a:extLst>
          </p:cNvPr>
          <p:cNvSpPr>
            <a:spLocks noGrp="1"/>
          </p:cNvSpPr>
          <p:nvPr>
            <p:ph idx="1"/>
          </p:nvPr>
        </p:nvSpPr>
        <p:spPr/>
        <p:txBody>
          <a:bodyPr/>
          <a:lstStyle/>
          <a:p>
            <a:pPr>
              <a:spcAft>
                <a:spcPts val="600"/>
              </a:spcAft>
            </a:pPr>
            <a:r>
              <a:rPr lang="en-US" dirty="0"/>
              <a:t>Compensation Studies should be conducted every 1-2 years</a:t>
            </a:r>
          </a:p>
          <a:p>
            <a:pPr>
              <a:spcAft>
                <a:spcPts val="600"/>
              </a:spcAft>
            </a:pPr>
            <a:r>
              <a:rPr lang="en-US" dirty="0"/>
              <a:t>Can cost tens of thousands of dollars (i.e. Average cost for a medium sized utility in Georgia is $40,000)</a:t>
            </a:r>
          </a:p>
          <a:p>
            <a:pPr>
              <a:spcAft>
                <a:spcPts val="600"/>
              </a:spcAft>
            </a:pPr>
            <a:r>
              <a:rPr lang="en-US" dirty="0"/>
              <a:t>Depending on the organization size and complexity, may take several months up to a year to complete</a:t>
            </a:r>
          </a:p>
          <a:p>
            <a:pPr>
              <a:spcAft>
                <a:spcPts val="600"/>
              </a:spcAft>
            </a:pPr>
            <a:r>
              <a:rPr lang="en-US" dirty="0"/>
              <a:t>Neutral 3rd party perspective </a:t>
            </a:r>
          </a:p>
          <a:p>
            <a:endParaRPr lang="en-US" dirty="0"/>
          </a:p>
        </p:txBody>
      </p:sp>
    </p:spTree>
    <p:extLst>
      <p:ext uri="{BB962C8B-B14F-4D97-AF65-F5344CB8AC3E}">
        <p14:creationId xmlns:p14="http://schemas.microsoft.com/office/powerpoint/2010/main" val="347497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D92C-D4D1-B049-DE9D-185053EB391D}"/>
              </a:ext>
            </a:extLst>
          </p:cNvPr>
          <p:cNvSpPr>
            <a:spLocks noGrp="1"/>
          </p:cNvSpPr>
          <p:nvPr>
            <p:ph type="title"/>
          </p:nvPr>
        </p:nvSpPr>
        <p:spPr/>
        <p:txBody>
          <a:bodyPr>
            <a:normAutofit/>
          </a:bodyPr>
          <a:lstStyle/>
          <a:p>
            <a:r>
              <a:rPr lang="en-US" dirty="0"/>
              <a:t>How to Get The Biggest Bang For Your Buck</a:t>
            </a:r>
          </a:p>
        </p:txBody>
      </p:sp>
      <p:graphicFrame>
        <p:nvGraphicFramePr>
          <p:cNvPr id="4" name="Table 3">
            <a:extLst>
              <a:ext uri="{FF2B5EF4-FFF2-40B4-BE49-F238E27FC236}">
                <a16:creationId xmlns:a16="http://schemas.microsoft.com/office/drawing/2014/main" id="{94008B1B-B0CE-533D-86AF-A0B749BEA396}"/>
              </a:ext>
            </a:extLst>
          </p:cNvPr>
          <p:cNvGraphicFramePr>
            <a:graphicFrameLocks noGrp="1"/>
          </p:cNvGraphicFramePr>
          <p:nvPr>
            <p:extLst>
              <p:ext uri="{D42A27DB-BD31-4B8C-83A1-F6EECF244321}">
                <p14:modId xmlns:p14="http://schemas.microsoft.com/office/powerpoint/2010/main" val="2894813931"/>
              </p:ext>
            </p:extLst>
          </p:nvPr>
        </p:nvGraphicFramePr>
        <p:xfrm>
          <a:off x="963167" y="1463040"/>
          <a:ext cx="11228833" cy="3108960"/>
        </p:xfrm>
        <a:graphic>
          <a:graphicData uri="http://schemas.openxmlformats.org/drawingml/2006/table">
            <a:tbl>
              <a:tblPr firstRow="1" bandRow="1">
                <a:tableStyleId>{5C22544A-7EE6-4342-B048-85BDC9FD1C3A}</a:tableStyleId>
              </a:tblPr>
              <a:tblGrid>
                <a:gridCol w="760216">
                  <a:extLst>
                    <a:ext uri="{9D8B030D-6E8A-4147-A177-3AD203B41FA5}">
                      <a16:colId xmlns:a16="http://schemas.microsoft.com/office/drawing/2014/main" val="88663665"/>
                    </a:ext>
                  </a:extLst>
                </a:gridCol>
                <a:gridCol w="10468617">
                  <a:extLst>
                    <a:ext uri="{9D8B030D-6E8A-4147-A177-3AD203B41FA5}">
                      <a16:colId xmlns:a16="http://schemas.microsoft.com/office/drawing/2014/main" val="3314699663"/>
                    </a:ext>
                  </a:extLst>
                </a:gridCol>
              </a:tblGrid>
              <a:tr h="1280160">
                <a:tc>
                  <a:txBody>
                    <a:bodyPr/>
                    <a:lstStyle/>
                    <a:p>
                      <a:r>
                        <a:rPr lang="en-US" sz="3600" b="0" dirty="0">
                          <a:solidFill>
                            <a:srgbClr val="C46662"/>
                          </a:solidFill>
                          <a:latin typeface="Calibri" panose="020F0502020204030204" pitchFamily="34" charset="0"/>
                          <a:ea typeface="Calibri" panose="020F0502020204030204" pitchFamily="34" charset="0"/>
                          <a:cs typeface="Calibri" panose="020F0502020204030204" pitchFamily="34" charset="0"/>
                        </a:rPr>
                        <a:t>❶</a:t>
                      </a:r>
                      <a:endParaRPr lang="en-US" sz="3600" b="0" dirty="0">
                        <a:solidFill>
                          <a:srgbClr val="C46662"/>
                        </a:solidFill>
                        <a:latin typeface="Trebuchet MS" panose="020B0603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3200" b="0" dirty="0">
                          <a:solidFill>
                            <a:srgbClr val="4B4C4D"/>
                          </a:solidFill>
                          <a:latin typeface="Trebuchet MS" panose="020B0603020202020204" pitchFamily="34" charset="0"/>
                        </a:rPr>
                        <a:t>Understand your organization’s compensation philosophy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119689"/>
                  </a:ext>
                </a:extLst>
              </a:tr>
              <a:tr h="914400">
                <a:tc>
                  <a:txBody>
                    <a:bodyPr/>
                    <a:lstStyle/>
                    <a:p>
                      <a:r>
                        <a:rPr lang="en-US" sz="3600" b="0" dirty="0">
                          <a:solidFill>
                            <a:srgbClr val="C46662"/>
                          </a:solidFill>
                          <a:latin typeface="Trebuchet MS" panose="020B0603020202020204" pitchFamily="34" charset="0"/>
                        </a:rPr>
                        <a:t>❷</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3200" b="0" dirty="0">
                          <a:solidFill>
                            <a:srgbClr val="4B4C4D"/>
                          </a:solidFill>
                          <a:latin typeface="Trebuchet MS" panose="020B0603020202020204" pitchFamily="34" charset="0"/>
                        </a:rPr>
                        <a:t>Audit your data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5861991"/>
                  </a:ext>
                </a:extLst>
              </a:tr>
              <a:tr h="914400">
                <a:tc>
                  <a:txBody>
                    <a:bodyPr/>
                    <a:lstStyle/>
                    <a:p>
                      <a:r>
                        <a:rPr lang="en-US" sz="3600" b="0" dirty="0">
                          <a:solidFill>
                            <a:srgbClr val="C46662"/>
                          </a:solidFill>
                          <a:latin typeface="Calibri" panose="020F0502020204030204" pitchFamily="34" charset="0"/>
                          <a:ea typeface="Calibri" panose="020F0502020204030204" pitchFamily="34" charset="0"/>
                          <a:cs typeface="Calibri" panose="020F0502020204030204" pitchFamily="34" charset="0"/>
                        </a:rPr>
                        <a:t>❸</a:t>
                      </a:r>
                      <a:endParaRPr lang="en-US" sz="3600" b="0" dirty="0">
                        <a:solidFill>
                          <a:srgbClr val="C46662"/>
                        </a:solidFill>
                        <a:latin typeface="Trebuchet MS" panose="020B0603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0" dirty="0">
                          <a:solidFill>
                            <a:srgbClr val="4B4C4D"/>
                          </a:solidFill>
                          <a:latin typeface="Trebuchet MS" panose="020B0603020202020204" pitchFamily="34" charset="0"/>
                        </a:rPr>
                        <a:t>Know your resources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2481774"/>
                  </a:ext>
                </a:extLst>
              </a:tr>
            </a:tbl>
          </a:graphicData>
        </a:graphic>
      </p:graphicFrame>
    </p:spTree>
    <p:extLst>
      <p:ext uri="{BB962C8B-B14F-4D97-AF65-F5344CB8AC3E}">
        <p14:creationId xmlns:p14="http://schemas.microsoft.com/office/powerpoint/2010/main" val="88941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EB53F-98E8-7A95-DF2A-5B2753037CED}"/>
              </a:ext>
            </a:extLst>
          </p:cNvPr>
          <p:cNvSpPr>
            <a:spLocks noGrp="1"/>
          </p:cNvSpPr>
          <p:nvPr>
            <p:ph type="title"/>
          </p:nvPr>
        </p:nvSpPr>
        <p:spPr>
          <a:xfrm>
            <a:off x="609600" y="430593"/>
            <a:ext cx="11582400" cy="5996815"/>
          </a:xfrm>
        </p:spPr>
        <p:txBody>
          <a:bodyPr anchor="ctr">
            <a:normAutofit/>
          </a:bodyPr>
          <a:lstStyle/>
          <a:p>
            <a:r>
              <a:rPr lang="en-US" sz="6000" kern="100" dirty="0">
                <a:effectLst/>
                <a:latin typeface="Trebuchet MS" panose="020B0603020202020204" pitchFamily="34" charset="0"/>
                <a:ea typeface="Calibri" panose="020F0502020204030204" pitchFamily="34" charset="0"/>
                <a:cs typeface="Times New Roman" panose="02020603050405020304" pitchFamily="18" charset="0"/>
              </a:rPr>
              <a:t>All organizations have a compensation philosophy, though sometimes it is </a:t>
            </a:r>
            <a:r>
              <a:rPr lang="en-US" sz="6000" b="1" kern="100" dirty="0">
                <a:solidFill>
                  <a:srgbClr val="C46662"/>
                </a:solidFill>
                <a:effectLst/>
                <a:latin typeface="Trebuchet MS" panose="020B0603020202020204" pitchFamily="34" charset="0"/>
                <a:ea typeface="Calibri" panose="020F0502020204030204" pitchFamily="34" charset="0"/>
                <a:cs typeface="Times New Roman" panose="02020603050405020304" pitchFamily="18" charset="0"/>
              </a:rPr>
              <a:t>unintentional.</a:t>
            </a:r>
            <a:endParaRPr lang="en-US" sz="6000" b="1" dirty="0">
              <a:solidFill>
                <a:srgbClr val="C46662"/>
              </a:solidFill>
            </a:endParaRPr>
          </a:p>
        </p:txBody>
      </p:sp>
    </p:spTree>
    <p:extLst>
      <p:ext uri="{BB962C8B-B14F-4D97-AF65-F5344CB8AC3E}">
        <p14:creationId xmlns:p14="http://schemas.microsoft.com/office/powerpoint/2010/main" val="4246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D1FC8-30DF-C230-D983-2449E231B2DD}"/>
              </a:ext>
            </a:extLst>
          </p:cNvPr>
          <p:cNvSpPr>
            <a:spLocks noGrp="1"/>
          </p:cNvSpPr>
          <p:nvPr>
            <p:ph idx="1"/>
          </p:nvPr>
        </p:nvSpPr>
        <p:spPr>
          <a:xfrm>
            <a:off x="609600" y="2566220"/>
            <a:ext cx="11425084" cy="3662282"/>
          </a:xfrm>
        </p:spPr>
        <p:txBody>
          <a:bodyPr>
            <a:normAutofit/>
          </a:bodyPr>
          <a:lstStyle/>
          <a:p>
            <a:pPr marL="0" indent="0">
              <a:buNone/>
            </a:pPr>
            <a:r>
              <a:rPr lang="en-US" sz="6000" dirty="0"/>
              <a:t>What is your organization’s </a:t>
            </a:r>
            <a:r>
              <a:rPr lang="en-US" sz="6000" dirty="0">
                <a:solidFill>
                  <a:srgbClr val="C46662"/>
                </a:solidFill>
              </a:rPr>
              <a:t>compensation philosophy? </a:t>
            </a:r>
          </a:p>
        </p:txBody>
      </p:sp>
    </p:spTree>
    <p:extLst>
      <p:ext uri="{BB962C8B-B14F-4D97-AF65-F5344CB8AC3E}">
        <p14:creationId xmlns:p14="http://schemas.microsoft.com/office/powerpoint/2010/main" val="22730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4.1.3212"/>
  <p:tag name="SLIDO_PRESENTATION_ID" val="00000000-0000-0000-0000-000000000000"/>
  <p:tag name="SLIDO_EVENT_UUID" val="96dddb72-949e-47f4-9f39-84bcbf681f5b"/>
  <p:tag name="SLIDO_EVENT_SECTION_UUID" val="5116b6cc-ead0-411d-8ed4-7544a986ebf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terFinanceAssistan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FinanceAssistance" id="{CD6F24EB-53EC-4BD4-A063-5F454070CD54}" vid="{EBE79E57-C28C-4BE7-979F-DB6E58EAE4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21156</TotalTime>
  <Words>1245</Words>
  <Application>Microsoft Office PowerPoint</Application>
  <PresentationFormat>Widescreen</PresentationFormat>
  <Paragraphs>169</Paragraphs>
  <Slides>40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Daytona Condensed</vt:lpstr>
      <vt:lpstr>Trebuchet MS</vt:lpstr>
      <vt:lpstr>WaterFinanceAssistance</vt:lpstr>
      <vt:lpstr>Internal Strategies to Strengthen Utility Compensation Plans</vt:lpstr>
      <vt:lpstr>Water Finance Assistance </vt:lpstr>
      <vt:lpstr>Retention Motivators</vt:lpstr>
      <vt:lpstr>Inflation has been volatile since COVID</vt:lpstr>
      <vt:lpstr>Consumer Price Index</vt:lpstr>
      <vt:lpstr>Hiring A Consultant</vt:lpstr>
      <vt:lpstr>How to Get The Biggest Bang For Your Buck</vt:lpstr>
      <vt:lpstr>All organizations have a compensation philosophy, though sometimes it is unintentional.</vt:lpstr>
      <vt:lpstr>PowerPoint Presentation</vt:lpstr>
      <vt:lpstr>Understanding Your Organization’s Compensation Philosophy</vt:lpstr>
      <vt:lpstr>Understanding Your Organization’s Compensation Philosophy</vt:lpstr>
      <vt:lpstr>Examples of Compensation Philosophies</vt:lpstr>
      <vt:lpstr>Examples of Compensation Philosophies</vt:lpstr>
      <vt:lpstr>PowerPoint Presentation</vt:lpstr>
      <vt:lpstr>Auditing Internal Data</vt:lpstr>
      <vt:lpstr>Legal Compliance</vt:lpstr>
      <vt:lpstr>Legal Compliance</vt:lpstr>
      <vt:lpstr>When was the last time you reviewed and updated your job description? </vt:lpstr>
      <vt:lpstr>Let’s Play</vt:lpstr>
      <vt:lpstr>Round One</vt:lpstr>
      <vt:lpstr>Round Two</vt:lpstr>
      <vt:lpstr>Update Your Job Descriptions</vt:lpstr>
      <vt:lpstr>Update Your Job Descriptions</vt:lpstr>
      <vt:lpstr>Update Your Job Titles</vt:lpstr>
      <vt:lpstr>Update Your Job Titles</vt:lpstr>
      <vt:lpstr>Audit Your Compensation Data</vt:lpstr>
      <vt:lpstr>Audit Your Compensation Data</vt:lpstr>
      <vt:lpstr>Internal Audit</vt:lpstr>
      <vt:lpstr>PowerPoint Presentation</vt:lpstr>
      <vt:lpstr>Know Your Resources</vt:lpstr>
      <vt:lpstr>Bureau of Labor Statistics</vt:lpstr>
      <vt:lpstr>Annual AWWA Salary Report</vt:lpstr>
      <vt:lpstr>Society of Human Resources Management</vt:lpstr>
      <vt:lpstr>Salary.com</vt:lpstr>
      <vt:lpstr>Payscale</vt:lpstr>
      <vt:lpstr>Don’t Forget To Ask Your Consultant</vt:lpstr>
      <vt:lpstr>Total Compensation Review</vt:lpstr>
      <vt:lpstr>Compare Minimum, Mid-Point, and Maximum</vt:lpstr>
      <vt:lpstr>Thinking Beyond Compensation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Measuring Financial Health</dc:title>
  <dc:creator>Glenn Barnes</dc:creator>
  <cp:lastModifiedBy>Elora Arnette</cp:lastModifiedBy>
  <cp:revision>20</cp:revision>
  <dcterms:created xsi:type="dcterms:W3CDTF">2019-09-17T20:27:36Z</dcterms:created>
  <dcterms:modified xsi:type="dcterms:W3CDTF">2025-06-16T16:21:21Z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1.4.1.3212</vt:lpwstr>
  </property>
</Properties>
</file>