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4"/>
  </p:notesMasterIdLst>
  <p:sldIdLst>
    <p:sldId id="256" r:id="rId5"/>
    <p:sldId id="1624" r:id="rId6"/>
    <p:sldId id="1640" r:id="rId7"/>
    <p:sldId id="1622" r:id="rId8"/>
    <p:sldId id="1641" r:id="rId9"/>
    <p:sldId id="1643" r:id="rId10"/>
    <p:sldId id="1644" r:id="rId11"/>
    <p:sldId id="1645" r:id="rId12"/>
    <p:sldId id="1646" r:id="rId13"/>
    <p:sldId id="1647" r:id="rId14"/>
    <p:sldId id="1648" r:id="rId15"/>
    <p:sldId id="1649" r:id="rId16"/>
    <p:sldId id="1650" r:id="rId17"/>
    <p:sldId id="1651" r:id="rId18"/>
    <p:sldId id="1652" r:id="rId19"/>
    <p:sldId id="1653" r:id="rId20"/>
    <p:sldId id="1654" r:id="rId21"/>
    <p:sldId id="1657" r:id="rId22"/>
    <p:sldId id="1656" r:id="rId23"/>
    <p:sldId id="1658" r:id="rId24"/>
    <p:sldId id="1659" r:id="rId25"/>
    <p:sldId id="1660" r:id="rId26"/>
    <p:sldId id="1661" r:id="rId27"/>
    <p:sldId id="1662" r:id="rId28"/>
    <p:sldId id="1663" r:id="rId29"/>
    <p:sldId id="1639" r:id="rId30"/>
    <p:sldId id="261" r:id="rId31"/>
    <p:sldId id="257" r:id="rId32"/>
    <p:sldId id="1664"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E2A5D"/>
    <a:srgbClr val="294B99"/>
    <a:srgbClr val="35A5D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B030315-EABE-75F0-A451-C046B856F7C3}" v="8" dt="2021-01-27T14:39:18.176"/>
    <p1510:client id="{962EB36C-D5F0-51C1-4924-7A4CBD47A3DE}" v="285" dt="2021-01-28T18:59:02.12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than Gardner-Andrews" userId="0d879650-005d-4fdc-b0a8-4e224ce83b9d" providerId="ADAL" clId="{06EFDDBB-5C15-4292-B2E8-21F12B3275DE}"/>
    <pc:docChg chg="modSld">
      <pc:chgData name="Nathan Gardner-Andrews" userId="0d879650-005d-4fdc-b0a8-4e224ce83b9d" providerId="ADAL" clId="{06EFDDBB-5C15-4292-B2E8-21F12B3275DE}" dt="2021-01-28T01:12:57.717" v="20" actId="20577"/>
      <pc:docMkLst>
        <pc:docMk/>
      </pc:docMkLst>
      <pc:sldChg chg="modSp mod">
        <pc:chgData name="Nathan Gardner-Andrews" userId="0d879650-005d-4fdc-b0a8-4e224ce83b9d" providerId="ADAL" clId="{06EFDDBB-5C15-4292-B2E8-21F12B3275DE}" dt="2021-01-28T01:07:01.251" v="1" actId="20577"/>
        <pc:sldMkLst>
          <pc:docMk/>
          <pc:sldMk cId="1060075356" sldId="1647"/>
        </pc:sldMkLst>
        <pc:spChg chg="mod">
          <ac:chgData name="Nathan Gardner-Andrews" userId="0d879650-005d-4fdc-b0a8-4e224ce83b9d" providerId="ADAL" clId="{06EFDDBB-5C15-4292-B2E8-21F12B3275DE}" dt="2021-01-28T01:07:01.251" v="1" actId="20577"/>
          <ac:spMkLst>
            <pc:docMk/>
            <pc:sldMk cId="1060075356" sldId="1647"/>
            <ac:spMk id="25" creationId="{EA97B8CA-6C3F-DE4F-801C-D066C5C2CD66}"/>
          </ac:spMkLst>
        </pc:spChg>
      </pc:sldChg>
      <pc:sldChg chg="modSp mod">
        <pc:chgData name="Nathan Gardner-Andrews" userId="0d879650-005d-4fdc-b0a8-4e224ce83b9d" providerId="ADAL" clId="{06EFDDBB-5C15-4292-B2E8-21F12B3275DE}" dt="2021-01-28T01:10:26.749" v="2" actId="20577"/>
        <pc:sldMkLst>
          <pc:docMk/>
          <pc:sldMk cId="2844608135" sldId="1651"/>
        </pc:sldMkLst>
        <pc:spChg chg="mod">
          <ac:chgData name="Nathan Gardner-Andrews" userId="0d879650-005d-4fdc-b0a8-4e224ce83b9d" providerId="ADAL" clId="{06EFDDBB-5C15-4292-B2E8-21F12B3275DE}" dt="2021-01-28T01:10:26.749" v="2" actId="20577"/>
          <ac:spMkLst>
            <pc:docMk/>
            <pc:sldMk cId="2844608135" sldId="1651"/>
            <ac:spMk id="25" creationId="{EA97B8CA-6C3F-DE4F-801C-D066C5C2CD66}"/>
          </ac:spMkLst>
        </pc:spChg>
      </pc:sldChg>
      <pc:sldChg chg="modSp mod">
        <pc:chgData name="Nathan Gardner-Andrews" userId="0d879650-005d-4fdc-b0a8-4e224ce83b9d" providerId="ADAL" clId="{06EFDDBB-5C15-4292-B2E8-21F12B3275DE}" dt="2021-01-28T01:12:57.717" v="20" actId="20577"/>
        <pc:sldMkLst>
          <pc:docMk/>
          <pc:sldMk cId="1719882926" sldId="1653"/>
        </pc:sldMkLst>
        <pc:spChg chg="mod">
          <ac:chgData name="Nathan Gardner-Andrews" userId="0d879650-005d-4fdc-b0a8-4e224ce83b9d" providerId="ADAL" clId="{06EFDDBB-5C15-4292-B2E8-21F12B3275DE}" dt="2021-01-28T01:12:57.717" v="20" actId="20577"/>
          <ac:spMkLst>
            <pc:docMk/>
            <pc:sldMk cId="1719882926" sldId="1653"/>
            <ac:spMk id="9" creationId="{4517C4A9-4610-B74E-9211-82BF315DD003}"/>
          </ac:spMkLst>
        </pc:spChg>
      </pc:sldChg>
    </pc:docChg>
  </pc:docChgLst>
  <pc:docChgLst>
    <pc:chgData name="Kristina Surfus" userId="ca15e124-650e-4478-b6f0-1acd2741e2eb" providerId="ADAL" clId="{A8E17CE5-EA4B-499A-845D-CADECE58B447}"/>
    <pc:docChg chg="undo custSel modSld">
      <pc:chgData name="Kristina Surfus" userId="ca15e124-650e-4478-b6f0-1acd2741e2eb" providerId="ADAL" clId="{A8E17CE5-EA4B-499A-845D-CADECE58B447}" dt="2021-01-27T23:55:28.453" v="131" actId="20577"/>
      <pc:docMkLst>
        <pc:docMk/>
      </pc:docMkLst>
      <pc:sldChg chg="modSp mod">
        <pc:chgData name="Kristina Surfus" userId="ca15e124-650e-4478-b6f0-1acd2741e2eb" providerId="ADAL" clId="{A8E17CE5-EA4B-499A-845D-CADECE58B447}" dt="2021-01-27T23:51:50.997" v="85" actId="20577"/>
        <pc:sldMkLst>
          <pc:docMk/>
          <pc:sldMk cId="1060075356" sldId="1647"/>
        </pc:sldMkLst>
        <pc:spChg chg="mod">
          <ac:chgData name="Kristina Surfus" userId="ca15e124-650e-4478-b6f0-1acd2741e2eb" providerId="ADAL" clId="{A8E17CE5-EA4B-499A-845D-CADECE58B447}" dt="2021-01-27T23:51:50.997" v="85" actId="20577"/>
          <ac:spMkLst>
            <pc:docMk/>
            <pc:sldMk cId="1060075356" sldId="1647"/>
            <ac:spMk id="25" creationId="{EA97B8CA-6C3F-DE4F-801C-D066C5C2CD66}"/>
          </ac:spMkLst>
        </pc:spChg>
      </pc:sldChg>
      <pc:sldChg chg="modSp mod">
        <pc:chgData name="Kristina Surfus" userId="ca15e124-650e-4478-b6f0-1acd2741e2eb" providerId="ADAL" clId="{A8E17CE5-EA4B-499A-845D-CADECE58B447}" dt="2021-01-27T23:53:28.173" v="89" actId="20577"/>
        <pc:sldMkLst>
          <pc:docMk/>
          <pc:sldMk cId="2844608135" sldId="1651"/>
        </pc:sldMkLst>
        <pc:spChg chg="mod">
          <ac:chgData name="Kristina Surfus" userId="ca15e124-650e-4478-b6f0-1acd2741e2eb" providerId="ADAL" clId="{A8E17CE5-EA4B-499A-845D-CADECE58B447}" dt="2021-01-27T23:53:28.173" v="89" actId="20577"/>
          <ac:spMkLst>
            <pc:docMk/>
            <pc:sldMk cId="2844608135" sldId="1651"/>
            <ac:spMk id="25" creationId="{EA97B8CA-6C3F-DE4F-801C-D066C5C2CD66}"/>
          </ac:spMkLst>
        </pc:spChg>
      </pc:sldChg>
      <pc:sldChg chg="modSp mod">
        <pc:chgData name="Kristina Surfus" userId="ca15e124-650e-4478-b6f0-1acd2741e2eb" providerId="ADAL" clId="{A8E17CE5-EA4B-499A-845D-CADECE58B447}" dt="2021-01-27T23:54:38.397" v="90" actId="20577"/>
        <pc:sldMkLst>
          <pc:docMk/>
          <pc:sldMk cId="3419355237" sldId="1654"/>
        </pc:sldMkLst>
        <pc:spChg chg="mod">
          <ac:chgData name="Kristina Surfus" userId="ca15e124-650e-4478-b6f0-1acd2741e2eb" providerId="ADAL" clId="{A8E17CE5-EA4B-499A-845D-CADECE58B447}" dt="2021-01-27T23:54:38.397" v="90" actId="20577"/>
          <ac:spMkLst>
            <pc:docMk/>
            <pc:sldMk cId="3419355237" sldId="1654"/>
            <ac:spMk id="25" creationId="{EA97B8CA-6C3F-DE4F-801C-D066C5C2CD66}"/>
          </ac:spMkLst>
        </pc:spChg>
      </pc:sldChg>
      <pc:sldChg chg="modSp mod">
        <pc:chgData name="Kristina Surfus" userId="ca15e124-650e-4478-b6f0-1acd2741e2eb" providerId="ADAL" clId="{A8E17CE5-EA4B-499A-845D-CADECE58B447}" dt="2021-01-27T23:55:28.453" v="131" actId="20577"/>
        <pc:sldMkLst>
          <pc:docMk/>
          <pc:sldMk cId="79010405" sldId="1657"/>
        </pc:sldMkLst>
        <pc:spChg chg="mod">
          <ac:chgData name="Kristina Surfus" userId="ca15e124-650e-4478-b6f0-1acd2741e2eb" providerId="ADAL" clId="{A8E17CE5-EA4B-499A-845D-CADECE58B447}" dt="2021-01-27T23:55:28.453" v="131" actId="20577"/>
          <ac:spMkLst>
            <pc:docMk/>
            <pc:sldMk cId="79010405" sldId="1657"/>
            <ac:spMk id="9" creationId="{4517C4A9-4610-B74E-9211-82BF315DD003}"/>
          </ac:spMkLst>
        </pc:spChg>
      </pc:sldChg>
    </pc:docChg>
  </pc:docChgLst>
  <pc:docChgLst>
    <pc:chgData name="Kristina Surfus" userId="S::ksurfus@nacwa.org::ca15e124-650e-4478-b6f0-1acd2741e2eb" providerId="AD" clId="Web-{962EB36C-D5F0-51C1-4924-7A4CBD47A3DE}"/>
    <pc:docChg chg="modSld">
      <pc:chgData name="Kristina Surfus" userId="S::ksurfus@nacwa.org::ca15e124-650e-4478-b6f0-1acd2741e2eb" providerId="AD" clId="Web-{962EB36C-D5F0-51C1-4924-7A4CBD47A3DE}" dt="2021-01-28T18:59:02.122" v="195" actId="20577"/>
      <pc:docMkLst>
        <pc:docMk/>
      </pc:docMkLst>
      <pc:sldChg chg="modSp">
        <pc:chgData name="Kristina Surfus" userId="S::ksurfus@nacwa.org::ca15e124-650e-4478-b6f0-1acd2741e2eb" providerId="AD" clId="Web-{962EB36C-D5F0-51C1-4924-7A4CBD47A3DE}" dt="2021-01-28T18:59:02.122" v="195" actId="20577"/>
        <pc:sldMkLst>
          <pc:docMk/>
          <pc:sldMk cId="1060075356" sldId="1647"/>
        </pc:sldMkLst>
        <pc:spChg chg="mod">
          <ac:chgData name="Kristina Surfus" userId="S::ksurfus@nacwa.org::ca15e124-650e-4478-b6f0-1acd2741e2eb" providerId="AD" clId="Web-{962EB36C-D5F0-51C1-4924-7A4CBD47A3DE}" dt="2021-01-28T18:59:02.122" v="195" actId="20577"/>
          <ac:spMkLst>
            <pc:docMk/>
            <pc:sldMk cId="1060075356" sldId="1647"/>
            <ac:spMk id="25" creationId="{EA97B8CA-6C3F-DE4F-801C-D066C5C2CD6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55D461-DB7A-0445-AEDF-AF7E8E97367C}" type="datetimeFigureOut">
              <a:rPr lang="en-US" smtClean="0"/>
              <a:t>1/28/2021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C8E883-AA12-0648-A8FC-994BC661B319}" type="slidenum">
              <a:rPr lang="en-US" smtClean="0"/>
              <a:t>‹#›</a:t>
            </a:fld>
            <a:endParaRPr lang="en-US"/>
          </a:p>
        </p:txBody>
      </p:sp>
    </p:spTree>
    <p:extLst>
      <p:ext uri="{BB962C8B-B14F-4D97-AF65-F5344CB8AC3E}">
        <p14:creationId xmlns:p14="http://schemas.microsoft.com/office/powerpoint/2010/main" val="15781335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DC8E883-AA12-0648-A8FC-994BC661B319}" type="slidenum">
              <a:rPr lang="en-US" smtClean="0"/>
              <a:t>1</a:t>
            </a:fld>
            <a:endParaRPr lang="en-US"/>
          </a:p>
        </p:txBody>
      </p:sp>
    </p:spTree>
    <p:extLst>
      <p:ext uri="{BB962C8B-B14F-4D97-AF65-F5344CB8AC3E}">
        <p14:creationId xmlns:p14="http://schemas.microsoft.com/office/powerpoint/2010/main" val="21883051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DC8E883-AA12-0648-A8FC-994BC661B319}" type="slidenum">
              <a:rPr lang="en-US" smtClean="0"/>
              <a:t>23</a:t>
            </a:fld>
            <a:endParaRPr lang="en-US"/>
          </a:p>
        </p:txBody>
      </p:sp>
    </p:spTree>
    <p:extLst>
      <p:ext uri="{BB962C8B-B14F-4D97-AF65-F5344CB8AC3E}">
        <p14:creationId xmlns:p14="http://schemas.microsoft.com/office/powerpoint/2010/main" val="32655219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DC8E883-AA12-0648-A8FC-994BC661B319}" type="slidenum">
              <a:rPr lang="en-US" smtClean="0"/>
              <a:t>24</a:t>
            </a:fld>
            <a:endParaRPr lang="en-US"/>
          </a:p>
        </p:txBody>
      </p:sp>
    </p:spTree>
    <p:extLst>
      <p:ext uri="{BB962C8B-B14F-4D97-AF65-F5344CB8AC3E}">
        <p14:creationId xmlns:p14="http://schemas.microsoft.com/office/powerpoint/2010/main" val="24284256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DC8E883-AA12-0648-A8FC-994BC661B319}" type="slidenum">
              <a:rPr lang="en-US" smtClean="0"/>
              <a:t>25</a:t>
            </a:fld>
            <a:endParaRPr lang="en-US"/>
          </a:p>
        </p:txBody>
      </p:sp>
    </p:spTree>
    <p:extLst>
      <p:ext uri="{BB962C8B-B14F-4D97-AF65-F5344CB8AC3E}">
        <p14:creationId xmlns:p14="http://schemas.microsoft.com/office/powerpoint/2010/main" val="3465759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DC8E883-AA12-0648-A8FC-994BC661B319}" type="slidenum">
              <a:rPr lang="en-US" smtClean="0"/>
              <a:t>28</a:t>
            </a:fld>
            <a:endParaRPr lang="en-US"/>
          </a:p>
        </p:txBody>
      </p:sp>
    </p:spTree>
    <p:extLst>
      <p:ext uri="{BB962C8B-B14F-4D97-AF65-F5344CB8AC3E}">
        <p14:creationId xmlns:p14="http://schemas.microsoft.com/office/powerpoint/2010/main" val="2025186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DC8E883-AA12-0648-A8FC-994BC661B319}" type="slidenum">
              <a:rPr lang="en-US" smtClean="0"/>
              <a:t>29</a:t>
            </a:fld>
            <a:endParaRPr lang="en-US"/>
          </a:p>
        </p:txBody>
      </p:sp>
    </p:spTree>
    <p:extLst>
      <p:ext uri="{BB962C8B-B14F-4D97-AF65-F5344CB8AC3E}">
        <p14:creationId xmlns:p14="http://schemas.microsoft.com/office/powerpoint/2010/main" val="30520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DC8E883-AA12-0648-A8FC-994BC661B319}" type="slidenum">
              <a:rPr lang="en-US" smtClean="0"/>
              <a:t>15</a:t>
            </a:fld>
            <a:endParaRPr lang="en-US"/>
          </a:p>
        </p:txBody>
      </p:sp>
    </p:spTree>
    <p:extLst>
      <p:ext uri="{BB962C8B-B14F-4D97-AF65-F5344CB8AC3E}">
        <p14:creationId xmlns:p14="http://schemas.microsoft.com/office/powerpoint/2010/main" val="24957876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DC8E883-AA12-0648-A8FC-994BC661B319}" type="slidenum">
              <a:rPr lang="en-US" smtClean="0"/>
              <a:t>16</a:t>
            </a:fld>
            <a:endParaRPr lang="en-US"/>
          </a:p>
        </p:txBody>
      </p:sp>
    </p:spTree>
    <p:extLst>
      <p:ext uri="{BB962C8B-B14F-4D97-AF65-F5344CB8AC3E}">
        <p14:creationId xmlns:p14="http://schemas.microsoft.com/office/powerpoint/2010/main" val="19869943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DC8E883-AA12-0648-A8FC-994BC661B319}" type="slidenum">
              <a:rPr lang="en-US" smtClean="0"/>
              <a:t>17</a:t>
            </a:fld>
            <a:endParaRPr lang="en-US"/>
          </a:p>
        </p:txBody>
      </p:sp>
    </p:spTree>
    <p:extLst>
      <p:ext uri="{BB962C8B-B14F-4D97-AF65-F5344CB8AC3E}">
        <p14:creationId xmlns:p14="http://schemas.microsoft.com/office/powerpoint/2010/main" val="2103453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DC8E883-AA12-0648-A8FC-994BC661B319}" type="slidenum">
              <a:rPr lang="en-US" smtClean="0"/>
              <a:t>18</a:t>
            </a:fld>
            <a:endParaRPr lang="en-US"/>
          </a:p>
        </p:txBody>
      </p:sp>
    </p:spTree>
    <p:extLst>
      <p:ext uri="{BB962C8B-B14F-4D97-AF65-F5344CB8AC3E}">
        <p14:creationId xmlns:p14="http://schemas.microsoft.com/office/powerpoint/2010/main" val="29743757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DC8E883-AA12-0648-A8FC-994BC661B319}" type="slidenum">
              <a:rPr lang="en-US" smtClean="0"/>
              <a:t>19</a:t>
            </a:fld>
            <a:endParaRPr lang="en-US"/>
          </a:p>
        </p:txBody>
      </p:sp>
    </p:spTree>
    <p:extLst>
      <p:ext uri="{BB962C8B-B14F-4D97-AF65-F5344CB8AC3E}">
        <p14:creationId xmlns:p14="http://schemas.microsoft.com/office/powerpoint/2010/main" val="11864350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DC8E883-AA12-0648-A8FC-994BC661B319}" type="slidenum">
              <a:rPr lang="en-US" smtClean="0"/>
              <a:t>20</a:t>
            </a:fld>
            <a:endParaRPr lang="en-US"/>
          </a:p>
        </p:txBody>
      </p:sp>
    </p:spTree>
    <p:extLst>
      <p:ext uri="{BB962C8B-B14F-4D97-AF65-F5344CB8AC3E}">
        <p14:creationId xmlns:p14="http://schemas.microsoft.com/office/powerpoint/2010/main" val="1301835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DC8E883-AA12-0648-A8FC-994BC661B319}" type="slidenum">
              <a:rPr lang="en-US" smtClean="0"/>
              <a:t>21</a:t>
            </a:fld>
            <a:endParaRPr lang="en-US"/>
          </a:p>
        </p:txBody>
      </p:sp>
    </p:spTree>
    <p:extLst>
      <p:ext uri="{BB962C8B-B14F-4D97-AF65-F5344CB8AC3E}">
        <p14:creationId xmlns:p14="http://schemas.microsoft.com/office/powerpoint/2010/main" val="88839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DC8E883-AA12-0648-A8FC-994BC661B319}" type="slidenum">
              <a:rPr lang="en-US" smtClean="0"/>
              <a:t>22</a:t>
            </a:fld>
            <a:endParaRPr lang="en-US"/>
          </a:p>
        </p:txBody>
      </p:sp>
    </p:spTree>
    <p:extLst>
      <p:ext uri="{BB962C8B-B14F-4D97-AF65-F5344CB8AC3E}">
        <p14:creationId xmlns:p14="http://schemas.microsoft.com/office/powerpoint/2010/main" val="35648908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D0EB9-240E-494D-8FC6-4EB73524A33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01F584E-A20B-A340-B569-EA2B29CFDF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49C6CC4-41FB-5046-9AF0-5E6EDC8CE57E}"/>
              </a:ext>
            </a:extLst>
          </p:cNvPr>
          <p:cNvSpPr>
            <a:spLocks noGrp="1"/>
          </p:cNvSpPr>
          <p:nvPr>
            <p:ph type="dt" sz="half" idx="10"/>
          </p:nvPr>
        </p:nvSpPr>
        <p:spPr/>
        <p:txBody>
          <a:bodyPr/>
          <a:lstStyle/>
          <a:p>
            <a:fld id="{1521DBA8-0885-B746-8A2C-397FEF95EBBF}" type="datetimeFigureOut">
              <a:rPr lang="en-US" smtClean="0"/>
              <a:t>1/28/2021</a:t>
            </a:fld>
            <a:endParaRPr lang="en-US"/>
          </a:p>
        </p:txBody>
      </p:sp>
      <p:sp>
        <p:nvSpPr>
          <p:cNvPr id="5" name="Footer Placeholder 4">
            <a:extLst>
              <a:ext uri="{FF2B5EF4-FFF2-40B4-BE49-F238E27FC236}">
                <a16:creationId xmlns:a16="http://schemas.microsoft.com/office/drawing/2014/main" id="{964ED00D-6230-CE42-9718-822955F897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B87644-297B-9B4E-B354-E633C253116A}"/>
              </a:ext>
            </a:extLst>
          </p:cNvPr>
          <p:cNvSpPr>
            <a:spLocks noGrp="1"/>
          </p:cNvSpPr>
          <p:nvPr>
            <p:ph type="sldNum" sz="quarter" idx="12"/>
          </p:nvPr>
        </p:nvSpPr>
        <p:spPr/>
        <p:txBody>
          <a:bodyPr/>
          <a:lstStyle/>
          <a:p>
            <a:fld id="{E3727D95-0694-3B4C-A64C-C17B392A5CA2}" type="slidenum">
              <a:rPr lang="en-US" smtClean="0"/>
              <a:t>‹#›</a:t>
            </a:fld>
            <a:endParaRPr lang="en-US"/>
          </a:p>
        </p:txBody>
      </p:sp>
    </p:spTree>
    <p:extLst>
      <p:ext uri="{BB962C8B-B14F-4D97-AF65-F5344CB8AC3E}">
        <p14:creationId xmlns:p14="http://schemas.microsoft.com/office/powerpoint/2010/main" val="3467913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FF261-4BE4-E144-AE7E-CAF51A385F6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2E7D3BB-59A2-2A47-950A-4B98F66DAE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2D1757-A27B-D04D-BEBC-8AC8881B832D}"/>
              </a:ext>
            </a:extLst>
          </p:cNvPr>
          <p:cNvSpPr>
            <a:spLocks noGrp="1"/>
          </p:cNvSpPr>
          <p:nvPr>
            <p:ph type="dt" sz="half" idx="10"/>
          </p:nvPr>
        </p:nvSpPr>
        <p:spPr/>
        <p:txBody>
          <a:bodyPr/>
          <a:lstStyle/>
          <a:p>
            <a:fld id="{1521DBA8-0885-B746-8A2C-397FEF95EBBF}" type="datetimeFigureOut">
              <a:rPr lang="en-US" smtClean="0"/>
              <a:t>1/28/2021</a:t>
            </a:fld>
            <a:endParaRPr lang="en-US"/>
          </a:p>
        </p:txBody>
      </p:sp>
      <p:sp>
        <p:nvSpPr>
          <p:cNvPr id="5" name="Footer Placeholder 4">
            <a:extLst>
              <a:ext uri="{FF2B5EF4-FFF2-40B4-BE49-F238E27FC236}">
                <a16:creationId xmlns:a16="http://schemas.microsoft.com/office/drawing/2014/main" id="{CF34425A-7C23-5445-A3C6-97B02E1B04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ADB446-909C-7D4B-9B62-B6E5C779C00E}"/>
              </a:ext>
            </a:extLst>
          </p:cNvPr>
          <p:cNvSpPr>
            <a:spLocks noGrp="1"/>
          </p:cNvSpPr>
          <p:nvPr>
            <p:ph type="sldNum" sz="quarter" idx="12"/>
          </p:nvPr>
        </p:nvSpPr>
        <p:spPr/>
        <p:txBody>
          <a:bodyPr/>
          <a:lstStyle/>
          <a:p>
            <a:fld id="{E3727D95-0694-3B4C-A64C-C17B392A5CA2}" type="slidenum">
              <a:rPr lang="en-US" smtClean="0"/>
              <a:t>‹#›</a:t>
            </a:fld>
            <a:endParaRPr lang="en-US"/>
          </a:p>
        </p:txBody>
      </p:sp>
    </p:spTree>
    <p:extLst>
      <p:ext uri="{BB962C8B-B14F-4D97-AF65-F5344CB8AC3E}">
        <p14:creationId xmlns:p14="http://schemas.microsoft.com/office/powerpoint/2010/main" val="725532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BEA2F63-3B48-E64D-8B65-A2EB63E63B3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4FB505-2C72-7145-B6B2-23A0751360B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3CF240-EBA1-8949-AC2E-9FCC5E0FE9B4}"/>
              </a:ext>
            </a:extLst>
          </p:cNvPr>
          <p:cNvSpPr>
            <a:spLocks noGrp="1"/>
          </p:cNvSpPr>
          <p:nvPr>
            <p:ph type="dt" sz="half" idx="10"/>
          </p:nvPr>
        </p:nvSpPr>
        <p:spPr/>
        <p:txBody>
          <a:bodyPr/>
          <a:lstStyle/>
          <a:p>
            <a:fld id="{1521DBA8-0885-B746-8A2C-397FEF95EBBF}" type="datetimeFigureOut">
              <a:rPr lang="en-US" smtClean="0"/>
              <a:t>1/28/2021</a:t>
            </a:fld>
            <a:endParaRPr lang="en-US"/>
          </a:p>
        </p:txBody>
      </p:sp>
      <p:sp>
        <p:nvSpPr>
          <p:cNvPr id="5" name="Footer Placeholder 4">
            <a:extLst>
              <a:ext uri="{FF2B5EF4-FFF2-40B4-BE49-F238E27FC236}">
                <a16:creationId xmlns:a16="http://schemas.microsoft.com/office/drawing/2014/main" id="{A6C5AE0C-21D0-F343-ABD9-BCF07A077D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EC0F2B-CEE3-DA42-A5DA-8659F38D524A}"/>
              </a:ext>
            </a:extLst>
          </p:cNvPr>
          <p:cNvSpPr>
            <a:spLocks noGrp="1"/>
          </p:cNvSpPr>
          <p:nvPr>
            <p:ph type="sldNum" sz="quarter" idx="12"/>
          </p:nvPr>
        </p:nvSpPr>
        <p:spPr/>
        <p:txBody>
          <a:bodyPr/>
          <a:lstStyle/>
          <a:p>
            <a:fld id="{E3727D95-0694-3B4C-A64C-C17B392A5CA2}" type="slidenum">
              <a:rPr lang="en-US" smtClean="0"/>
              <a:t>‹#›</a:t>
            </a:fld>
            <a:endParaRPr lang="en-US"/>
          </a:p>
        </p:txBody>
      </p:sp>
    </p:spTree>
    <p:extLst>
      <p:ext uri="{BB962C8B-B14F-4D97-AF65-F5344CB8AC3E}">
        <p14:creationId xmlns:p14="http://schemas.microsoft.com/office/powerpoint/2010/main" val="31808073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B9417-359A-5F40-B245-4205519551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974C30-8C93-3E46-812C-D78681DB2D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8ED3F6-53FF-F64A-9B5E-24711F650A95}"/>
              </a:ext>
            </a:extLst>
          </p:cNvPr>
          <p:cNvSpPr>
            <a:spLocks noGrp="1"/>
          </p:cNvSpPr>
          <p:nvPr>
            <p:ph type="dt" sz="half" idx="10"/>
          </p:nvPr>
        </p:nvSpPr>
        <p:spPr/>
        <p:txBody>
          <a:bodyPr/>
          <a:lstStyle/>
          <a:p>
            <a:fld id="{1521DBA8-0885-B746-8A2C-397FEF95EBBF}" type="datetimeFigureOut">
              <a:rPr lang="en-US" smtClean="0"/>
              <a:t>1/28/2021</a:t>
            </a:fld>
            <a:endParaRPr lang="en-US"/>
          </a:p>
        </p:txBody>
      </p:sp>
      <p:sp>
        <p:nvSpPr>
          <p:cNvPr id="5" name="Footer Placeholder 4">
            <a:extLst>
              <a:ext uri="{FF2B5EF4-FFF2-40B4-BE49-F238E27FC236}">
                <a16:creationId xmlns:a16="http://schemas.microsoft.com/office/drawing/2014/main" id="{17522E1D-D5CC-A144-A332-65E4C214A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108331-F618-4147-B967-DEDB520BA30A}"/>
              </a:ext>
            </a:extLst>
          </p:cNvPr>
          <p:cNvSpPr>
            <a:spLocks noGrp="1"/>
          </p:cNvSpPr>
          <p:nvPr>
            <p:ph type="sldNum" sz="quarter" idx="12"/>
          </p:nvPr>
        </p:nvSpPr>
        <p:spPr/>
        <p:txBody>
          <a:bodyPr/>
          <a:lstStyle/>
          <a:p>
            <a:fld id="{E3727D95-0694-3B4C-A64C-C17B392A5CA2}" type="slidenum">
              <a:rPr lang="en-US" smtClean="0"/>
              <a:t>‹#›</a:t>
            </a:fld>
            <a:endParaRPr lang="en-US"/>
          </a:p>
        </p:txBody>
      </p:sp>
    </p:spTree>
    <p:extLst>
      <p:ext uri="{BB962C8B-B14F-4D97-AF65-F5344CB8AC3E}">
        <p14:creationId xmlns:p14="http://schemas.microsoft.com/office/powerpoint/2010/main" val="8591865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1FF17-1942-A041-82E3-8F819210A28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15612B2-84D0-9440-829A-9108CA78DC7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3C22C77-E55B-AC4D-A11A-033214386D2D}"/>
              </a:ext>
            </a:extLst>
          </p:cNvPr>
          <p:cNvSpPr>
            <a:spLocks noGrp="1"/>
          </p:cNvSpPr>
          <p:nvPr>
            <p:ph type="dt" sz="half" idx="10"/>
          </p:nvPr>
        </p:nvSpPr>
        <p:spPr/>
        <p:txBody>
          <a:bodyPr/>
          <a:lstStyle/>
          <a:p>
            <a:fld id="{1521DBA8-0885-B746-8A2C-397FEF95EBBF}" type="datetimeFigureOut">
              <a:rPr lang="en-US" smtClean="0"/>
              <a:t>1/28/2021</a:t>
            </a:fld>
            <a:endParaRPr lang="en-US"/>
          </a:p>
        </p:txBody>
      </p:sp>
      <p:sp>
        <p:nvSpPr>
          <p:cNvPr id="5" name="Footer Placeholder 4">
            <a:extLst>
              <a:ext uri="{FF2B5EF4-FFF2-40B4-BE49-F238E27FC236}">
                <a16:creationId xmlns:a16="http://schemas.microsoft.com/office/drawing/2014/main" id="{C097FC94-BBF7-714C-B387-480C106E8C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CC548D-41E7-154A-80C9-EF16AF782704}"/>
              </a:ext>
            </a:extLst>
          </p:cNvPr>
          <p:cNvSpPr>
            <a:spLocks noGrp="1"/>
          </p:cNvSpPr>
          <p:nvPr>
            <p:ph type="sldNum" sz="quarter" idx="12"/>
          </p:nvPr>
        </p:nvSpPr>
        <p:spPr/>
        <p:txBody>
          <a:bodyPr/>
          <a:lstStyle/>
          <a:p>
            <a:fld id="{E3727D95-0694-3B4C-A64C-C17B392A5CA2}" type="slidenum">
              <a:rPr lang="en-US" smtClean="0"/>
              <a:t>‹#›</a:t>
            </a:fld>
            <a:endParaRPr lang="en-US"/>
          </a:p>
        </p:txBody>
      </p:sp>
    </p:spTree>
    <p:extLst>
      <p:ext uri="{BB962C8B-B14F-4D97-AF65-F5344CB8AC3E}">
        <p14:creationId xmlns:p14="http://schemas.microsoft.com/office/powerpoint/2010/main" val="31425881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1ED49-C476-0743-8E36-95BB72D5B7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714684-5A24-394C-8DC4-B7FFA433740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9A3FBC-B55F-CE40-A1B0-1CFCF81A6FF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F5105C-82A0-374D-9C72-2965D33AA62E}"/>
              </a:ext>
            </a:extLst>
          </p:cNvPr>
          <p:cNvSpPr>
            <a:spLocks noGrp="1"/>
          </p:cNvSpPr>
          <p:nvPr>
            <p:ph type="dt" sz="half" idx="10"/>
          </p:nvPr>
        </p:nvSpPr>
        <p:spPr/>
        <p:txBody>
          <a:bodyPr/>
          <a:lstStyle/>
          <a:p>
            <a:fld id="{1521DBA8-0885-B746-8A2C-397FEF95EBBF}" type="datetimeFigureOut">
              <a:rPr lang="en-US" smtClean="0"/>
              <a:t>1/28/2021</a:t>
            </a:fld>
            <a:endParaRPr lang="en-US"/>
          </a:p>
        </p:txBody>
      </p:sp>
      <p:sp>
        <p:nvSpPr>
          <p:cNvPr id="6" name="Footer Placeholder 5">
            <a:extLst>
              <a:ext uri="{FF2B5EF4-FFF2-40B4-BE49-F238E27FC236}">
                <a16:creationId xmlns:a16="http://schemas.microsoft.com/office/drawing/2014/main" id="{122FB039-85C0-2643-B7F9-9B65A86596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ED2F1B-A8EA-0242-8C0A-EA981A7C5D8E}"/>
              </a:ext>
            </a:extLst>
          </p:cNvPr>
          <p:cNvSpPr>
            <a:spLocks noGrp="1"/>
          </p:cNvSpPr>
          <p:nvPr>
            <p:ph type="sldNum" sz="quarter" idx="12"/>
          </p:nvPr>
        </p:nvSpPr>
        <p:spPr/>
        <p:txBody>
          <a:bodyPr/>
          <a:lstStyle/>
          <a:p>
            <a:fld id="{E3727D95-0694-3B4C-A64C-C17B392A5CA2}" type="slidenum">
              <a:rPr lang="en-US" smtClean="0"/>
              <a:t>‹#›</a:t>
            </a:fld>
            <a:endParaRPr lang="en-US"/>
          </a:p>
        </p:txBody>
      </p:sp>
    </p:spTree>
    <p:extLst>
      <p:ext uri="{BB962C8B-B14F-4D97-AF65-F5344CB8AC3E}">
        <p14:creationId xmlns:p14="http://schemas.microsoft.com/office/powerpoint/2010/main" val="29880319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AF36C-6A25-8446-A789-11D5002F55C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426D8FB-CD9F-0F4E-9B35-45965F24A8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B06BFC5-D0CD-DA49-A1B0-943ECF5E000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8F85E99-21BB-8841-909A-550CE818B5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7CA709D-D165-9F46-9D82-AAC71FE5FB5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27C365E-D819-0E48-A97E-3C6E9ACDE86B}"/>
              </a:ext>
            </a:extLst>
          </p:cNvPr>
          <p:cNvSpPr>
            <a:spLocks noGrp="1"/>
          </p:cNvSpPr>
          <p:nvPr>
            <p:ph type="dt" sz="half" idx="10"/>
          </p:nvPr>
        </p:nvSpPr>
        <p:spPr/>
        <p:txBody>
          <a:bodyPr/>
          <a:lstStyle/>
          <a:p>
            <a:fld id="{1521DBA8-0885-B746-8A2C-397FEF95EBBF}" type="datetimeFigureOut">
              <a:rPr lang="en-US" smtClean="0"/>
              <a:t>1/28/2021</a:t>
            </a:fld>
            <a:endParaRPr lang="en-US"/>
          </a:p>
        </p:txBody>
      </p:sp>
      <p:sp>
        <p:nvSpPr>
          <p:cNvPr id="8" name="Footer Placeholder 7">
            <a:extLst>
              <a:ext uri="{FF2B5EF4-FFF2-40B4-BE49-F238E27FC236}">
                <a16:creationId xmlns:a16="http://schemas.microsoft.com/office/drawing/2014/main" id="{03D41456-ABEB-7A49-B308-372F42B305B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B5F5B83-8902-DF4C-A8E9-7C09A579A7B9}"/>
              </a:ext>
            </a:extLst>
          </p:cNvPr>
          <p:cNvSpPr>
            <a:spLocks noGrp="1"/>
          </p:cNvSpPr>
          <p:nvPr>
            <p:ph type="sldNum" sz="quarter" idx="12"/>
          </p:nvPr>
        </p:nvSpPr>
        <p:spPr/>
        <p:txBody>
          <a:bodyPr/>
          <a:lstStyle/>
          <a:p>
            <a:fld id="{E3727D95-0694-3B4C-A64C-C17B392A5CA2}" type="slidenum">
              <a:rPr lang="en-US" smtClean="0"/>
              <a:t>‹#›</a:t>
            </a:fld>
            <a:endParaRPr lang="en-US"/>
          </a:p>
        </p:txBody>
      </p:sp>
    </p:spTree>
    <p:extLst>
      <p:ext uri="{BB962C8B-B14F-4D97-AF65-F5344CB8AC3E}">
        <p14:creationId xmlns:p14="http://schemas.microsoft.com/office/powerpoint/2010/main" val="15400959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0B528-58E1-744B-A243-F51DB7F09F9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B00D69C-1B73-ED42-B084-3E7AAAEF5D27}"/>
              </a:ext>
            </a:extLst>
          </p:cNvPr>
          <p:cNvSpPr>
            <a:spLocks noGrp="1"/>
          </p:cNvSpPr>
          <p:nvPr>
            <p:ph type="dt" sz="half" idx="10"/>
          </p:nvPr>
        </p:nvSpPr>
        <p:spPr/>
        <p:txBody>
          <a:bodyPr/>
          <a:lstStyle/>
          <a:p>
            <a:fld id="{1521DBA8-0885-B746-8A2C-397FEF95EBBF}" type="datetimeFigureOut">
              <a:rPr lang="en-US" smtClean="0"/>
              <a:t>1/28/2021</a:t>
            </a:fld>
            <a:endParaRPr lang="en-US"/>
          </a:p>
        </p:txBody>
      </p:sp>
      <p:sp>
        <p:nvSpPr>
          <p:cNvPr id="4" name="Footer Placeholder 3">
            <a:extLst>
              <a:ext uri="{FF2B5EF4-FFF2-40B4-BE49-F238E27FC236}">
                <a16:creationId xmlns:a16="http://schemas.microsoft.com/office/drawing/2014/main" id="{8C2A7435-520A-9D4A-A890-70E8A076664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034129D-1DF7-AE49-8F0F-62C423128A19}"/>
              </a:ext>
            </a:extLst>
          </p:cNvPr>
          <p:cNvSpPr>
            <a:spLocks noGrp="1"/>
          </p:cNvSpPr>
          <p:nvPr>
            <p:ph type="sldNum" sz="quarter" idx="12"/>
          </p:nvPr>
        </p:nvSpPr>
        <p:spPr/>
        <p:txBody>
          <a:bodyPr/>
          <a:lstStyle/>
          <a:p>
            <a:fld id="{E3727D95-0694-3B4C-A64C-C17B392A5CA2}" type="slidenum">
              <a:rPr lang="en-US" smtClean="0"/>
              <a:t>‹#›</a:t>
            </a:fld>
            <a:endParaRPr lang="en-US"/>
          </a:p>
        </p:txBody>
      </p:sp>
    </p:spTree>
    <p:extLst>
      <p:ext uri="{BB962C8B-B14F-4D97-AF65-F5344CB8AC3E}">
        <p14:creationId xmlns:p14="http://schemas.microsoft.com/office/powerpoint/2010/main" val="37387493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95EBBC-0815-F04E-8FE7-092DA4E54D18}"/>
              </a:ext>
            </a:extLst>
          </p:cNvPr>
          <p:cNvSpPr>
            <a:spLocks noGrp="1"/>
          </p:cNvSpPr>
          <p:nvPr>
            <p:ph type="dt" sz="half" idx="10"/>
          </p:nvPr>
        </p:nvSpPr>
        <p:spPr/>
        <p:txBody>
          <a:bodyPr/>
          <a:lstStyle/>
          <a:p>
            <a:fld id="{1521DBA8-0885-B746-8A2C-397FEF95EBBF}" type="datetimeFigureOut">
              <a:rPr lang="en-US" smtClean="0"/>
              <a:t>1/28/2021</a:t>
            </a:fld>
            <a:endParaRPr lang="en-US"/>
          </a:p>
        </p:txBody>
      </p:sp>
      <p:sp>
        <p:nvSpPr>
          <p:cNvPr id="3" name="Footer Placeholder 2">
            <a:extLst>
              <a:ext uri="{FF2B5EF4-FFF2-40B4-BE49-F238E27FC236}">
                <a16:creationId xmlns:a16="http://schemas.microsoft.com/office/drawing/2014/main" id="{EF0A6AFE-C1BB-364F-8B24-180398826A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6037FBB-74E6-8849-8D04-BF37410E08A6}"/>
              </a:ext>
            </a:extLst>
          </p:cNvPr>
          <p:cNvSpPr>
            <a:spLocks noGrp="1"/>
          </p:cNvSpPr>
          <p:nvPr>
            <p:ph type="sldNum" sz="quarter" idx="12"/>
          </p:nvPr>
        </p:nvSpPr>
        <p:spPr/>
        <p:txBody>
          <a:bodyPr/>
          <a:lstStyle/>
          <a:p>
            <a:fld id="{E3727D95-0694-3B4C-A64C-C17B392A5CA2}" type="slidenum">
              <a:rPr lang="en-US" smtClean="0"/>
              <a:t>‹#›</a:t>
            </a:fld>
            <a:endParaRPr lang="en-US"/>
          </a:p>
        </p:txBody>
      </p:sp>
    </p:spTree>
    <p:extLst>
      <p:ext uri="{BB962C8B-B14F-4D97-AF65-F5344CB8AC3E}">
        <p14:creationId xmlns:p14="http://schemas.microsoft.com/office/powerpoint/2010/main" val="3272174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EBBCF-F694-6349-BB41-1470751602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FA9B50B-952A-E542-8461-2E3ED143C4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2D2C01F-CD4C-E24C-9599-74F3136F0D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BEEED1-A9A6-7946-B70A-D049519787E5}"/>
              </a:ext>
            </a:extLst>
          </p:cNvPr>
          <p:cNvSpPr>
            <a:spLocks noGrp="1"/>
          </p:cNvSpPr>
          <p:nvPr>
            <p:ph type="dt" sz="half" idx="10"/>
          </p:nvPr>
        </p:nvSpPr>
        <p:spPr/>
        <p:txBody>
          <a:bodyPr/>
          <a:lstStyle/>
          <a:p>
            <a:fld id="{1521DBA8-0885-B746-8A2C-397FEF95EBBF}" type="datetimeFigureOut">
              <a:rPr lang="en-US" smtClean="0"/>
              <a:t>1/28/2021</a:t>
            </a:fld>
            <a:endParaRPr lang="en-US"/>
          </a:p>
        </p:txBody>
      </p:sp>
      <p:sp>
        <p:nvSpPr>
          <p:cNvPr id="6" name="Footer Placeholder 5">
            <a:extLst>
              <a:ext uri="{FF2B5EF4-FFF2-40B4-BE49-F238E27FC236}">
                <a16:creationId xmlns:a16="http://schemas.microsoft.com/office/drawing/2014/main" id="{78ABF060-13A6-3B45-9524-E4AC771F9D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849E47-F153-2341-A90C-0F9A90131B9F}"/>
              </a:ext>
            </a:extLst>
          </p:cNvPr>
          <p:cNvSpPr>
            <a:spLocks noGrp="1"/>
          </p:cNvSpPr>
          <p:nvPr>
            <p:ph type="sldNum" sz="quarter" idx="12"/>
          </p:nvPr>
        </p:nvSpPr>
        <p:spPr/>
        <p:txBody>
          <a:bodyPr/>
          <a:lstStyle/>
          <a:p>
            <a:fld id="{E3727D95-0694-3B4C-A64C-C17B392A5CA2}" type="slidenum">
              <a:rPr lang="en-US" smtClean="0"/>
              <a:t>‹#›</a:t>
            </a:fld>
            <a:endParaRPr lang="en-US"/>
          </a:p>
        </p:txBody>
      </p:sp>
    </p:spTree>
    <p:extLst>
      <p:ext uri="{BB962C8B-B14F-4D97-AF65-F5344CB8AC3E}">
        <p14:creationId xmlns:p14="http://schemas.microsoft.com/office/powerpoint/2010/main" val="34093477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39C3B-1205-6547-B458-CB43891F7E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0CBD592-63DC-0E4C-AE99-45631A2360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F19F1D5-9592-C544-8FB8-6A98BF9EEF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AAF68A-D39C-5E40-A153-F6DA854BDD35}"/>
              </a:ext>
            </a:extLst>
          </p:cNvPr>
          <p:cNvSpPr>
            <a:spLocks noGrp="1"/>
          </p:cNvSpPr>
          <p:nvPr>
            <p:ph type="dt" sz="half" idx="10"/>
          </p:nvPr>
        </p:nvSpPr>
        <p:spPr/>
        <p:txBody>
          <a:bodyPr/>
          <a:lstStyle/>
          <a:p>
            <a:fld id="{1521DBA8-0885-B746-8A2C-397FEF95EBBF}" type="datetimeFigureOut">
              <a:rPr lang="en-US" smtClean="0"/>
              <a:t>1/28/2021</a:t>
            </a:fld>
            <a:endParaRPr lang="en-US"/>
          </a:p>
        </p:txBody>
      </p:sp>
      <p:sp>
        <p:nvSpPr>
          <p:cNvPr id="6" name="Footer Placeholder 5">
            <a:extLst>
              <a:ext uri="{FF2B5EF4-FFF2-40B4-BE49-F238E27FC236}">
                <a16:creationId xmlns:a16="http://schemas.microsoft.com/office/drawing/2014/main" id="{CCF4D9F3-86E2-8A4C-9C51-CE67A6B69E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D5F98C-2D26-AE4F-882E-0B285BAC3DF9}"/>
              </a:ext>
            </a:extLst>
          </p:cNvPr>
          <p:cNvSpPr>
            <a:spLocks noGrp="1"/>
          </p:cNvSpPr>
          <p:nvPr>
            <p:ph type="sldNum" sz="quarter" idx="12"/>
          </p:nvPr>
        </p:nvSpPr>
        <p:spPr/>
        <p:txBody>
          <a:bodyPr/>
          <a:lstStyle/>
          <a:p>
            <a:fld id="{E3727D95-0694-3B4C-A64C-C17B392A5CA2}" type="slidenum">
              <a:rPr lang="en-US" smtClean="0"/>
              <a:t>‹#›</a:t>
            </a:fld>
            <a:endParaRPr lang="en-US"/>
          </a:p>
        </p:txBody>
      </p:sp>
    </p:spTree>
    <p:extLst>
      <p:ext uri="{BB962C8B-B14F-4D97-AF65-F5344CB8AC3E}">
        <p14:creationId xmlns:p14="http://schemas.microsoft.com/office/powerpoint/2010/main" val="33064686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3C8A2A3-ADE3-EB43-BE8E-1C26C756CE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BD177D3-EE3B-C344-B091-17C102FA75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C11B33-54B8-9B45-B852-88AC016BDD7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21DBA8-0885-B746-8A2C-397FEF95EBBF}" type="datetimeFigureOut">
              <a:rPr lang="en-US" smtClean="0"/>
              <a:t>1/28/2021</a:t>
            </a:fld>
            <a:endParaRPr lang="en-US"/>
          </a:p>
        </p:txBody>
      </p:sp>
      <p:sp>
        <p:nvSpPr>
          <p:cNvPr id="5" name="Footer Placeholder 4">
            <a:extLst>
              <a:ext uri="{FF2B5EF4-FFF2-40B4-BE49-F238E27FC236}">
                <a16:creationId xmlns:a16="http://schemas.microsoft.com/office/drawing/2014/main" id="{745FB597-82A2-5D44-B223-7D1CEC79A5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5053B1F-B9A5-E941-8D96-53059829EA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727D95-0694-3B4C-A64C-C17B392A5CA2}" type="slidenum">
              <a:rPr lang="en-US" smtClean="0"/>
              <a:t>‹#›</a:t>
            </a:fld>
            <a:endParaRPr lang="en-US"/>
          </a:p>
        </p:txBody>
      </p:sp>
    </p:spTree>
    <p:extLst>
      <p:ext uri="{BB962C8B-B14F-4D97-AF65-F5344CB8AC3E}">
        <p14:creationId xmlns:p14="http://schemas.microsoft.com/office/powerpoint/2010/main" val="18009230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emf"/><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emf"/><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image" Target="../media/image2.emf"/></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emf"/><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large building with a domed roof&#10;&#10;Description automatically generated with low confidence">
            <a:extLst>
              <a:ext uri="{FF2B5EF4-FFF2-40B4-BE49-F238E27FC236}">
                <a16:creationId xmlns:a16="http://schemas.microsoft.com/office/drawing/2014/main" id="{D89EFE65-721F-F34B-9615-FFEF8E468F67}"/>
              </a:ext>
            </a:extLst>
          </p:cNvPr>
          <p:cNvPicPr>
            <a:picLocks noChangeAspect="1"/>
          </p:cNvPicPr>
          <p:nvPr/>
        </p:nvPicPr>
        <p:blipFill rotWithShape="1">
          <a:blip r:embed="rId3"/>
          <a:srcRect l="26437" t="26727" r="12555" b="48565"/>
          <a:stretch/>
        </p:blipFill>
        <p:spPr>
          <a:xfrm>
            <a:off x="-1" y="-67734"/>
            <a:ext cx="12192001" cy="6858000"/>
          </a:xfrm>
          <a:prstGeom prst="rect">
            <a:avLst/>
          </a:prstGeom>
        </p:spPr>
      </p:pic>
      <p:sp>
        <p:nvSpPr>
          <p:cNvPr id="6" name="Rectangle 5">
            <a:extLst>
              <a:ext uri="{FF2B5EF4-FFF2-40B4-BE49-F238E27FC236}">
                <a16:creationId xmlns:a16="http://schemas.microsoft.com/office/drawing/2014/main" id="{6DB18547-9598-8F4A-9663-75C45BA4AB2D}"/>
              </a:ext>
            </a:extLst>
          </p:cNvPr>
          <p:cNvSpPr/>
          <p:nvPr/>
        </p:nvSpPr>
        <p:spPr>
          <a:xfrm>
            <a:off x="0" y="5926015"/>
            <a:ext cx="12192000" cy="9319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88A6261-4240-4643-8A00-EDB4CD3799CD}"/>
              </a:ext>
            </a:extLst>
          </p:cNvPr>
          <p:cNvSpPr txBox="1"/>
          <p:nvPr/>
        </p:nvSpPr>
        <p:spPr>
          <a:xfrm>
            <a:off x="3941885" y="2328976"/>
            <a:ext cx="7591426" cy="1200329"/>
          </a:xfrm>
          <a:prstGeom prst="rect">
            <a:avLst/>
          </a:prstGeom>
          <a:noFill/>
        </p:spPr>
        <p:txBody>
          <a:bodyPr wrap="square" lIns="91440" tIns="45720" rIns="91440" bIns="45720" rtlCol="0" anchor="t">
            <a:spAutoFit/>
          </a:bodyPr>
          <a:lstStyle/>
          <a:p>
            <a:pPr algn="r"/>
            <a:r>
              <a:rPr lang="en-US" sz="3600" b="1">
                <a:solidFill>
                  <a:srgbClr val="1E2A5D"/>
                </a:solidFill>
                <a:latin typeface="Inter"/>
                <a:ea typeface="Inter" panose="020B0502030000000004" pitchFamily="34" charset="0"/>
              </a:rPr>
              <a:t>2021 Water Utility Advocacy</a:t>
            </a:r>
          </a:p>
          <a:p>
            <a:pPr algn="r"/>
            <a:r>
              <a:rPr lang="en-US" sz="3600" b="1">
                <a:solidFill>
                  <a:srgbClr val="1E2A5D"/>
                </a:solidFill>
                <a:latin typeface="Inter"/>
                <a:ea typeface="Inter" panose="020B0502030000000004" pitchFamily="34" charset="0"/>
              </a:rPr>
              <a:t>Outlook in Washington</a:t>
            </a:r>
            <a:endParaRPr lang="en-US" sz="3600" b="1" spc="-150">
              <a:solidFill>
                <a:srgbClr val="1E2A5D"/>
              </a:solidFill>
              <a:latin typeface="Inter"/>
              <a:ea typeface="Inter" panose="020B0502030000000004" pitchFamily="34" charset="0"/>
              <a:cs typeface="Arial" panose="020B0604020202020204" pitchFamily="34" charset="0"/>
            </a:endParaRPr>
          </a:p>
        </p:txBody>
      </p:sp>
      <p:sp>
        <p:nvSpPr>
          <p:cNvPr id="13" name="TextBox 12">
            <a:extLst>
              <a:ext uri="{FF2B5EF4-FFF2-40B4-BE49-F238E27FC236}">
                <a16:creationId xmlns:a16="http://schemas.microsoft.com/office/drawing/2014/main" id="{19880558-74BE-A047-A690-8EC5903A0112}"/>
              </a:ext>
            </a:extLst>
          </p:cNvPr>
          <p:cNvSpPr txBox="1"/>
          <p:nvPr/>
        </p:nvSpPr>
        <p:spPr>
          <a:xfrm>
            <a:off x="6065961" y="5312703"/>
            <a:ext cx="5467350" cy="276999"/>
          </a:xfrm>
          <a:prstGeom prst="rect">
            <a:avLst/>
          </a:prstGeom>
          <a:noFill/>
        </p:spPr>
        <p:txBody>
          <a:bodyPr wrap="square" lIns="91440" tIns="45720" rIns="91440" bIns="45720" rtlCol="0" anchor="t">
            <a:spAutoFit/>
          </a:bodyPr>
          <a:lstStyle/>
          <a:p>
            <a:pPr algn="r"/>
            <a:r>
              <a:rPr lang="en-US" sz="1200" b="1" spc="300">
                <a:solidFill>
                  <a:srgbClr val="1E2A5D"/>
                </a:solidFill>
                <a:latin typeface="Inter"/>
                <a:ea typeface="Inter" panose="020B0502030000000004" pitchFamily="34" charset="0"/>
              </a:rPr>
              <a:t>JANUARY 28, 2021  |  2:00 PM – 3:30 PM EST</a:t>
            </a:r>
          </a:p>
        </p:txBody>
      </p:sp>
      <p:sp>
        <p:nvSpPr>
          <p:cNvPr id="4" name="Rectangle 3">
            <a:extLst>
              <a:ext uri="{FF2B5EF4-FFF2-40B4-BE49-F238E27FC236}">
                <a16:creationId xmlns:a16="http://schemas.microsoft.com/office/drawing/2014/main" id="{54444234-7C89-C440-A7E1-2A4AC1BCA53A}"/>
              </a:ext>
            </a:extLst>
          </p:cNvPr>
          <p:cNvSpPr/>
          <p:nvPr/>
        </p:nvSpPr>
        <p:spPr>
          <a:xfrm>
            <a:off x="0" y="5926412"/>
            <a:ext cx="931588" cy="931588"/>
          </a:xfrm>
          <a:prstGeom prst="rect">
            <a:avLst/>
          </a:prstGeom>
          <a:solidFill>
            <a:srgbClr val="1E2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03FA00CF-6BA7-2540-AF86-401346DF8E59}"/>
              </a:ext>
            </a:extLst>
          </p:cNvPr>
          <p:cNvPicPr>
            <a:picLocks noChangeAspect="1"/>
          </p:cNvPicPr>
          <p:nvPr/>
        </p:nvPicPr>
        <p:blipFill>
          <a:blip r:embed="rId4"/>
          <a:stretch>
            <a:fillRect/>
          </a:stretch>
        </p:blipFill>
        <p:spPr>
          <a:xfrm>
            <a:off x="10118132" y="6082191"/>
            <a:ext cx="1179443" cy="589722"/>
          </a:xfrm>
          <a:prstGeom prst="rect">
            <a:avLst/>
          </a:prstGeom>
        </p:spPr>
      </p:pic>
      <p:pic>
        <p:nvPicPr>
          <p:cNvPr id="21" name="Picture 20">
            <a:extLst>
              <a:ext uri="{FF2B5EF4-FFF2-40B4-BE49-F238E27FC236}">
                <a16:creationId xmlns:a16="http://schemas.microsoft.com/office/drawing/2014/main" id="{CDDCBA4A-5701-0441-8932-97224A8C26C1}"/>
              </a:ext>
            </a:extLst>
          </p:cNvPr>
          <p:cNvPicPr>
            <a:picLocks noChangeAspect="1"/>
          </p:cNvPicPr>
          <p:nvPr/>
        </p:nvPicPr>
        <p:blipFill>
          <a:blip r:embed="rId5"/>
          <a:stretch>
            <a:fillRect/>
          </a:stretch>
        </p:blipFill>
        <p:spPr>
          <a:xfrm>
            <a:off x="5149329" y="6245781"/>
            <a:ext cx="1833263" cy="371198"/>
          </a:xfrm>
          <a:prstGeom prst="rect">
            <a:avLst/>
          </a:prstGeom>
        </p:spPr>
      </p:pic>
      <p:pic>
        <p:nvPicPr>
          <p:cNvPr id="23" name="Picture 22" descr="A picture containing clock&#10;&#10;Description automatically generated">
            <a:extLst>
              <a:ext uri="{FF2B5EF4-FFF2-40B4-BE49-F238E27FC236}">
                <a16:creationId xmlns:a16="http://schemas.microsoft.com/office/drawing/2014/main" id="{B39526F4-DFF7-0F44-BA92-DA65687F6F2A}"/>
              </a:ext>
            </a:extLst>
          </p:cNvPr>
          <p:cNvPicPr>
            <a:picLocks noChangeAspect="1"/>
          </p:cNvPicPr>
          <p:nvPr/>
        </p:nvPicPr>
        <p:blipFill>
          <a:blip r:embed="rId6"/>
          <a:stretch>
            <a:fillRect/>
          </a:stretch>
        </p:blipFill>
        <p:spPr>
          <a:xfrm>
            <a:off x="2838092" y="6236728"/>
            <a:ext cx="1631357" cy="385767"/>
          </a:xfrm>
          <a:prstGeom prst="rect">
            <a:avLst/>
          </a:prstGeom>
        </p:spPr>
      </p:pic>
      <p:pic>
        <p:nvPicPr>
          <p:cNvPr id="14" name="Picture 13">
            <a:extLst>
              <a:ext uri="{FF2B5EF4-FFF2-40B4-BE49-F238E27FC236}">
                <a16:creationId xmlns:a16="http://schemas.microsoft.com/office/drawing/2014/main" id="{2897994B-7F62-6B43-B03A-2A83C13C8AA3}"/>
              </a:ext>
            </a:extLst>
          </p:cNvPr>
          <p:cNvPicPr>
            <a:picLocks noChangeAspect="1"/>
          </p:cNvPicPr>
          <p:nvPr/>
        </p:nvPicPr>
        <p:blipFill>
          <a:blip r:embed="rId7"/>
          <a:stretch>
            <a:fillRect/>
          </a:stretch>
        </p:blipFill>
        <p:spPr>
          <a:xfrm>
            <a:off x="7658791" y="6011905"/>
            <a:ext cx="1564916" cy="730294"/>
          </a:xfrm>
          <a:prstGeom prst="rect">
            <a:avLst/>
          </a:prstGeom>
        </p:spPr>
      </p:pic>
      <p:pic>
        <p:nvPicPr>
          <p:cNvPr id="3" name="Picture 2" descr="Icon&#10;&#10;Description automatically generated">
            <a:extLst>
              <a:ext uri="{FF2B5EF4-FFF2-40B4-BE49-F238E27FC236}">
                <a16:creationId xmlns:a16="http://schemas.microsoft.com/office/drawing/2014/main" id="{4F871581-AA6C-104B-84AA-73721C3061FC}"/>
              </a:ext>
            </a:extLst>
          </p:cNvPr>
          <p:cNvPicPr>
            <a:picLocks noChangeAspect="1"/>
          </p:cNvPicPr>
          <p:nvPr/>
        </p:nvPicPr>
        <p:blipFill>
          <a:blip r:embed="rId8"/>
          <a:stretch>
            <a:fillRect/>
          </a:stretch>
        </p:blipFill>
        <p:spPr>
          <a:xfrm>
            <a:off x="192744" y="6131866"/>
            <a:ext cx="546100" cy="508000"/>
          </a:xfrm>
          <a:prstGeom prst="rect">
            <a:avLst/>
          </a:prstGeom>
        </p:spPr>
      </p:pic>
    </p:spTree>
    <p:extLst>
      <p:ext uri="{BB962C8B-B14F-4D97-AF65-F5344CB8AC3E}">
        <p14:creationId xmlns:p14="http://schemas.microsoft.com/office/powerpoint/2010/main" val="42546321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2" name="Straight Connector 41">
            <a:extLst>
              <a:ext uri="{FF2B5EF4-FFF2-40B4-BE49-F238E27FC236}">
                <a16:creationId xmlns:a16="http://schemas.microsoft.com/office/drawing/2014/main" id="{B9E97D2B-28F3-DE46-8942-0ED36A89A21F}"/>
              </a:ext>
            </a:extLst>
          </p:cNvPr>
          <p:cNvCxnSpPr>
            <a:cxnSpLocks/>
          </p:cNvCxnSpPr>
          <p:nvPr/>
        </p:nvCxnSpPr>
        <p:spPr>
          <a:xfrm>
            <a:off x="0" y="1271038"/>
            <a:ext cx="7605132" cy="0"/>
          </a:xfrm>
          <a:prstGeom prst="line">
            <a:avLst/>
          </a:prstGeom>
          <a:ln>
            <a:solidFill>
              <a:srgbClr val="35A5D7"/>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FC04641-071C-2646-87B0-CD7D6733DD17}"/>
              </a:ext>
            </a:extLst>
          </p:cNvPr>
          <p:cNvSpPr txBox="1"/>
          <p:nvPr/>
        </p:nvSpPr>
        <p:spPr>
          <a:xfrm>
            <a:off x="834639" y="687243"/>
            <a:ext cx="10249673" cy="523220"/>
          </a:xfrm>
          <a:prstGeom prst="rect">
            <a:avLst/>
          </a:prstGeom>
          <a:noFill/>
        </p:spPr>
        <p:txBody>
          <a:bodyPr wrap="square" rtlCol="0">
            <a:spAutoFit/>
          </a:bodyPr>
          <a:lstStyle/>
          <a:p>
            <a:r>
              <a:rPr lang="en-US" sz="2800" b="1">
                <a:solidFill>
                  <a:srgbClr val="1E2A5D"/>
                </a:solidFill>
                <a:latin typeface="Inter" panose="020B0502030000000004" pitchFamily="34" charset="0"/>
                <a:ea typeface="Inter" panose="020B0502030000000004" pitchFamily="34" charset="0"/>
              </a:rPr>
              <a:t>Clean Water Infrastructure Programs </a:t>
            </a:r>
          </a:p>
        </p:txBody>
      </p:sp>
      <p:sp>
        <p:nvSpPr>
          <p:cNvPr id="25" name="TextBox 24">
            <a:extLst>
              <a:ext uri="{FF2B5EF4-FFF2-40B4-BE49-F238E27FC236}">
                <a16:creationId xmlns:a16="http://schemas.microsoft.com/office/drawing/2014/main" id="{EA97B8CA-6C3F-DE4F-801C-D066C5C2CD66}"/>
              </a:ext>
            </a:extLst>
          </p:cNvPr>
          <p:cNvSpPr txBox="1"/>
          <p:nvPr/>
        </p:nvSpPr>
        <p:spPr>
          <a:xfrm>
            <a:off x="1510894" y="1568587"/>
            <a:ext cx="7605133" cy="5078313"/>
          </a:xfrm>
          <a:prstGeom prst="rect">
            <a:avLst/>
          </a:prstGeom>
          <a:noFill/>
        </p:spPr>
        <p:txBody>
          <a:bodyPr wrap="square" lIns="91440" tIns="45720" rIns="91440" bIns="45720" rtlCol="0" anchor="t">
            <a:spAutoFit/>
          </a:bodyPr>
          <a:lstStyle/>
          <a:p>
            <a:r>
              <a:rPr lang="en-US" sz="1600" i="1">
                <a:solidFill>
                  <a:srgbClr val="35A5D7"/>
                </a:solidFill>
                <a:latin typeface="Inter"/>
              </a:rPr>
              <a:t>Each of these programs are up for reauthorization:</a:t>
            </a:r>
            <a:endParaRPr lang="en-US" sz="1600">
              <a:latin typeface="Inter"/>
            </a:endParaRPr>
          </a:p>
          <a:p>
            <a:endParaRPr lang="en-US" sz="1600" i="1">
              <a:solidFill>
                <a:srgbClr val="35A5D7"/>
              </a:solidFill>
              <a:latin typeface="Inter"/>
              <a:ea typeface="Inter" panose="020B0502030000000004" pitchFamily="34" charset="0"/>
            </a:endParaRPr>
          </a:p>
          <a:p>
            <a:pPr marL="342900" indent="-342900">
              <a:buFont typeface="Arial" panose="020B0604020202020204" pitchFamily="34" charset="0"/>
              <a:buChar char="•"/>
            </a:pPr>
            <a:r>
              <a:rPr lang="en-US" sz="2000" b="1">
                <a:solidFill>
                  <a:srgbClr val="1E2A5D"/>
                </a:solidFill>
                <a:latin typeface="Inter"/>
                <a:ea typeface="Inter" panose="020B0502030000000004" pitchFamily="34" charset="0"/>
              </a:rPr>
              <a:t>Clean Water State Revolving Fund (CWSRF)</a:t>
            </a:r>
            <a:endParaRPr lang="en-US"/>
          </a:p>
          <a:p>
            <a:pPr marL="742950" lvl="1" indent="-285750">
              <a:buFont typeface="Arial" panose="020B0604020202020204" pitchFamily="34" charset="0"/>
              <a:buChar char="•"/>
            </a:pPr>
            <a:r>
              <a:rPr lang="en-US">
                <a:solidFill>
                  <a:srgbClr val="1E2A5D"/>
                </a:solidFill>
                <a:latin typeface="Inter"/>
                <a:ea typeface="Inter" panose="020B0502030000000004" pitchFamily="34" charset="0"/>
              </a:rPr>
              <a:t>$1.639 billion FY21 appropriation</a:t>
            </a:r>
          </a:p>
          <a:p>
            <a:pPr marL="742950" lvl="1" indent="-285750">
              <a:buFont typeface="Arial" panose="020B0604020202020204" pitchFamily="34" charset="0"/>
              <a:buChar char="•"/>
            </a:pPr>
            <a:r>
              <a:rPr lang="en-US">
                <a:solidFill>
                  <a:srgbClr val="1E2A5D"/>
                </a:solidFill>
                <a:latin typeface="Inter"/>
                <a:ea typeface="Inter" panose="020B0502030000000004" pitchFamily="34" charset="0"/>
              </a:rPr>
              <a:t>Program has not been reauthorized since its creation in 1987!</a:t>
            </a:r>
          </a:p>
          <a:p>
            <a:pPr marL="285750" indent="-285750">
              <a:buFont typeface="Arial" panose="020B0604020202020204" pitchFamily="34" charset="0"/>
              <a:buChar char="•"/>
            </a:pPr>
            <a:endParaRPr lang="en-US">
              <a:solidFill>
                <a:srgbClr val="1E2A5D"/>
              </a:solidFill>
              <a:latin typeface="Inter" panose="020B0502030000000004" pitchFamily="34" charset="0"/>
              <a:ea typeface="Inter" panose="020B0502030000000004" pitchFamily="34" charset="0"/>
            </a:endParaRPr>
          </a:p>
          <a:p>
            <a:pPr marL="342900" indent="-342900">
              <a:buFont typeface="Arial" panose="020B0604020202020204" pitchFamily="34" charset="0"/>
              <a:buChar char="•"/>
            </a:pPr>
            <a:r>
              <a:rPr lang="en-US" sz="2000" b="1">
                <a:solidFill>
                  <a:srgbClr val="1E2A5D"/>
                </a:solidFill>
                <a:latin typeface="Inter"/>
                <a:ea typeface="Inter" panose="020B0502030000000004" pitchFamily="34" charset="0"/>
              </a:rPr>
              <a:t>Sewer Overflow and Stormwater Control Grants</a:t>
            </a:r>
            <a:endParaRPr lang="en-US" sz="2000">
              <a:solidFill>
                <a:srgbClr val="1E2A5D"/>
              </a:solidFill>
              <a:latin typeface="Inter"/>
              <a:ea typeface="Inter" panose="020B0502030000000004" pitchFamily="34" charset="0"/>
            </a:endParaRPr>
          </a:p>
          <a:p>
            <a:pPr marL="742950" lvl="1" indent="-285750">
              <a:buFont typeface="Arial" panose="020B0604020202020204" pitchFamily="34" charset="0"/>
              <a:buChar char="•"/>
            </a:pPr>
            <a:r>
              <a:rPr lang="en-US">
                <a:solidFill>
                  <a:srgbClr val="1E2A5D"/>
                </a:solidFill>
                <a:latin typeface="Inter"/>
                <a:ea typeface="Inter" panose="020B0502030000000004" pitchFamily="34" charset="0"/>
              </a:rPr>
              <a:t>Rare grant funding for CWA compliance obligations</a:t>
            </a:r>
          </a:p>
          <a:p>
            <a:pPr marL="742950" lvl="1" indent="-285750">
              <a:buFont typeface="Arial" panose="020B0604020202020204" pitchFamily="34" charset="0"/>
              <a:buChar char="•"/>
            </a:pPr>
            <a:r>
              <a:rPr lang="en-US">
                <a:solidFill>
                  <a:srgbClr val="1E2A5D"/>
                </a:solidFill>
                <a:latin typeface="Inter"/>
                <a:ea typeface="Inter" panose="020B0502030000000004" pitchFamily="34" charset="0"/>
              </a:rPr>
              <a:t>Working to build up this program </a:t>
            </a:r>
            <a:endParaRPr lang="en-US"/>
          </a:p>
          <a:p>
            <a:pPr marL="742950" lvl="1" indent="-285750">
              <a:buFont typeface="Arial" panose="020B0604020202020204" pitchFamily="34" charset="0"/>
              <a:buChar char="•"/>
            </a:pPr>
            <a:r>
              <a:rPr lang="en-US">
                <a:solidFill>
                  <a:srgbClr val="1E2A5D"/>
                </a:solidFill>
                <a:latin typeface="Inter"/>
                <a:ea typeface="Inter" panose="020B0502030000000004" pitchFamily="34" charset="0"/>
              </a:rPr>
              <a:t>Funding was secured for the first time in FY20 ($28M) and FY21 ($40M) </a:t>
            </a:r>
          </a:p>
          <a:p>
            <a:pPr marL="742950" lvl="1" indent="-285750">
              <a:buFont typeface="Arial" panose="020B0604020202020204" pitchFamily="34" charset="0"/>
              <a:buChar char="•"/>
            </a:pPr>
            <a:r>
              <a:rPr lang="en-US">
                <a:solidFill>
                  <a:srgbClr val="1E2A5D"/>
                </a:solidFill>
                <a:latin typeface="Inter"/>
                <a:ea typeface="Inter" panose="020B0502030000000004" pitchFamily="34" charset="0"/>
              </a:rPr>
              <a:t>EPA developed an allocation formula for states that is based on population factors, precipitation, Clean Watersheds Needs Survey </a:t>
            </a:r>
          </a:p>
          <a:p>
            <a:pPr marL="742950" lvl="1" indent="-285750">
              <a:buFont typeface="Arial" panose="020B0604020202020204" pitchFamily="34" charset="0"/>
              <a:buChar char="•"/>
            </a:pPr>
            <a:endParaRPr lang="en-US">
              <a:solidFill>
                <a:srgbClr val="1E2A5D"/>
              </a:solidFill>
              <a:latin typeface="Inter"/>
              <a:ea typeface="Inter" panose="020B0502030000000004" pitchFamily="34" charset="0"/>
            </a:endParaRPr>
          </a:p>
          <a:p>
            <a:endParaRPr lang="en-US">
              <a:solidFill>
                <a:srgbClr val="1E2A5D"/>
              </a:solidFill>
              <a:latin typeface="Inter" panose="020B0502030000000004" pitchFamily="34" charset="0"/>
              <a:ea typeface="Inter" panose="020B0502030000000004" pitchFamily="34" charset="0"/>
            </a:endParaRPr>
          </a:p>
          <a:p>
            <a:pPr marL="285750" indent="-285750">
              <a:buFont typeface="Arial" panose="020B0604020202020204" pitchFamily="34" charset="0"/>
              <a:buChar char="•"/>
            </a:pPr>
            <a:endParaRPr lang="en-US">
              <a:solidFill>
                <a:srgbClr val="1E2A5D"/>
              </a:solidFill>
              <a:latin typeface="Inter" panose="020B0502030000000004" pitchFamily="34" charset="0"/>
              <a:ea typeface="Inter" panose="020B0502030000000004" pitchFamily="34" charset="0"/>
            </a:endParaRPr>
          </a:p>
          <a:p>
            <a:pPr marL="285750" indent="-285750">
              <a:buFont typeface="Arial" panose="020B0604020202020204" pitchFamily="34" charset="0"/>
              <a:buChar char="•"/>
            </a:pPr>
            <a:endParaRPr lang="en-US">
              <a:solidFill>
                <a:srgbClr val="1E2A5D"/>
              </a:solidFill>
              <a:latin typeface="Inter" panose="020B0502030000000004" pitchFamily="34" charset="0"/>
              <a:ea typeface="Inter" panose="020B0502030000000004" pitchFamily="34" charset="0"/>
            </a:endParaRPr>
          </a:p>
        </p:txBody>
      </p:sp>
      <p:grpSp>
        <p:nvGrpSpPr>
          <p:cNvPr id="10" name="Group 9">
            <a:extLst>
              <a:ext uri="{FF2B5EF4-FFF2-40B4-BE49-F238E27FC236}">
                <a16:creationId xmlns:a16="http://schemas.microsoft.com/office/drawing/2014/main" id="{BE3F4535-CEE4-554F-B4CB-954696914726}"/>
              </a:ext>
            </a:extLst>
          </p:cNvPr>
          <p:cNvGrpSpPr/>
          <p:nvPr/>
        </p:nvGrpSpPr>
        <p:grpSpPr>
          <a:xfrm>
            <a:off x="0" y="6440416"/>
            <a:ext cx="12192000" cy="417584"/>
            <a:chOff x="0" y="6440416"/>
            <a:chExt cx="12192000" cy="417584"/>
          </a:xfrm>
        </p:grpSpPr>
        <p:sp>
          <p:nvSpPr>
            <p:cNvPr id="11" name="Rectangle 10">
              <a:extLst>
                <a:ext uri="{FF2B5EF4-FFF2-40B4-BE49-F238E27FC236}">
                  <a16:creationId xmlns:a16="http://schemas.microsoft.com/office/drawing/2014/main" id="{378EAD23-D0AB-D444-96AE-6D82DC3FB676}"/>
                </a:ext>
              </a:extLst>
            </p:cNvPr>
            <p:cNvSpPr/>
            <p:nvPr/>
          </p:nvSpPr>
          <p:spPr>
            <a:xfrm>
              <a:off x="0" y="6440416"/>
              <a:ext cx="417584" cy="417584"/>
            </a:xfrm>
            <a:prstGeom prst="rect">
              <a:avLst/>
            </a:prstGeom>
            <a:solidFill>
              <a:srgbClr val="1E2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Icon&#10;&#10;Description automatically generated">
              <a:extLst>
                <a:ext uri="{FF2B5EF4-FFF2-40B4-BE49-F238E27FC236}">
                  <a16:creationId xmlns:a16="http://schemas.microsoft.com/office/drawing/2014/main" id="{8B9C00BA-5203-1244-83EB-6826A03A07CB}"/>
                </a:ext>
              </a:extLst>
            </p:cNvPr>
            <p:cNvPicPr>
              <a:picLocks noChangeAspect="1"/>
            </p:cNvPicPr>
            <p:nvPr/>
          </p:nvPicPr>
          <p:blipFill>
            <a:blip r:embed="rId2"/>
            <a:stretch>
              <a:fillRect/>
            </a:stretch>
          </p:blipFill>
          <p:spPr>
            <a:xfrm>
              <a:off x="76404" y="6522046"/>
              <a:ext cx="262776" cy="244443"/>
            </a:xfrm>
            <a:prstGeom prst="rect">
              <a:avLst/>
            </a:prstGeom>
          </p:spPr>
        </p:pic>
        <p:sp>
          <p:nvSpPr>
            <p:cNvPr id="13" name="Rectangle 12">
              <a:extLst>
                <a:ext uri="{FF2B5EF4-FFF2-40B4-BE49-F238E27FC236}">
                  <a16:creationId xmlns:a16="http://schemas.microsoft.com/office/drawing/2014/main" id="{037CA7B5-B059-5E44-9651-A725FBAB2934}"/>
                </a:ext>
              </a:extLst>
            </p:cNvPr>
            <p:cNvSpPr/>
            <p:nvPr/>
          </p:nvSpPr>
          <p:spPr>
            <a:xfrm>
              <a:off x="417584" y="6440416"/>
              <a:ext cx="11774416" cy="417584"/>
            </a:xfrm>
            <a:prstGeom prst="rect">
              <a:avLst/>
            </a:prstGeom>
            <a:solidFill>
              <a:srgbClr val="35A5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4C463A-13DC-CF49-A187-6EF5BF952D7D}"/>
                </a:ext>
              </a:extLst>
            </p:cNvPr>
            <p:cNvSpPr/>
            <p:nvPr/>
          </p:nvSpPr>
          <p:spPr>
            <a:xfrm>
              <a:off x="834639" y="6538832"/>
              <a:ext cx="11009831" cy="230832"/>
            </a:xfrm>
            <a:prstGeom prst="rect">
              <a:avLst/>
            </a:prstGeom>
          </p:spPr>
          <p:txBody>
            <a:bodyPr wrap="square" lIns="91440" tIns="45720" rIns="91440" bIns="45720" anchor="t">
              <a:spAutoFit/>
            </a:bodyPr>
            <a:lstStyle/>
            <a:p>
              <a:pPr algn="r"/>
              <a:r>
                <a:rPr lang="en-US" sz="900" b="1" spc="300">
                  <a:solidFill>
                    <a:schemeClr val="bg1"/>
                  </a:solidFill>
                  <a:latin typeface="Inter"/>
                  <a:ea typeface="+mn-lt"/>
                  <a:cs typeface="+mn-lt"/>
                </a:rPr>
                <a:t>2021 WATER UTILITY ADVOCACY OUTLOOK IN WASHINGTON</a:t>
              </a:r>
            </a:p>
          </p:txBody>
        </p:sp>
      </p:grpSp>
    </p:spTree>
    <p:extLst>
      <p:ext uri="{BB962C8B-B14F-4D97-AF65-F5344CB8AC3E}">
        <p14:creationId xmlns:p14="http://schemas.microsoft.com/office/powerpoint/2010/main" val="10600753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2" name="Straight Connector 41">
            <a:extLst>
              <a:ext uri="{FF2B5EF4-FFF2-40B4-BE49-F238E27FC236}">
                <a16:creationId xmlns:a16="http://schemas.microsoft.com/office/drawing/2014/main" id="{B9E97D2B-28F3-DE46-8942-0ED36A89A21F}"/>
              </a:ext>
            </a:extLst>
          </p:cNvPr>
          <p:cNvCxnSpPr>
            <a:cxnSpLocks/>
          </p:cNvCxnSpPr>
          <p:nvPr/>
        </p:nvCxnSpPr>
        <p:spPr>
          <a:xfrm>
            <a:off x="0" y="1271038"/>
            <a:ext cx="7605132" cy="0"/>
          </a:xfrm>
          <a:prstGeom prst="line">
            <a:avLst/>
          </a:prstGeom>
          <a:ln>
            <a:solidFill>
              <a:srgbClr val="35A5D7"/>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FC04641-071C-2646-87B0-CD7D6733DD17}"/>
              </a:ext>
            </a:extLst>
          </p:cNvPr>
          <p:cNvSpPr txBox="1"/>
          <p:nvPr/>
        </p:nvSpPr>
        <p:spPr>
          <a:xfrm>
            <a:off x="834639" y="687243"/>
            <a:ext cx="10249673" cy="523220"/>
          </a:xfrm>
          <a:prstGeom prst="rect">
            <a:avLst/>
          </a:prstGeom>
          <a:noFill/>
        </p:spPr>
        <p:txBody>
          <a:bodyPr wrap="square" rtlCol="0">
            <a:spAutoFit/>
          </a:bodyPr>
          <a:lstStyle/>
          <a:p>
            <a:r>
              <a:rPr lang="en-US" sz="2800" b="1">
                <a:solidFill>
                  <a:srgbClr val="1E2A5D"/>
                </a:solidFill>
                <a:latin typeface="Inter" panose="020B0502030000000004" pitchFamily="34" charset="0"/>
                <a:ea typeface="Inter" panose="020B0502030000000004" pitchFamily="34" charset="0"/>
              </a:rPr>
              <a:t>Further Addressing the Water Affordability Challenge </a:t>
            </a:r>
          </a:p>
        </p:txBody>
      </p:sp>
      <p:sp>
        <p:nvSpPr>
          <p:cNvPr id="25" name="TextBox 24">
            <a:extLst>
              <a:ext uri="{FF2B5EF4-FFF2-40B4-BE49-F238E27FC236}">
                <a16:creationId xmlns:a16="http://schemas.microsoft.com/office/drawing/2014/main" id="{EA97B8CA-6C3F-DE4F-801C-D066C5C2CD66}"/>
              </a:ext>
            </a:extLst>
          </p:cNvPr>
          <p:cNvSpPr txBox="1"/>
          <p:nvPr/>
        </p:nvSpPr>
        <p:spPr>
          <a:xfrm>
            <a:off x="1127334" y="1583105"/>
            <a:ext cx="9444022" cy="6463308"/>
          </a:xfrm>
          <a:prstGeom prst="rect">
            <a:avLst/>
          </a:prstGeom>
          <a:noFill/>
        </p:spPr>
        <p:txBody>
          <a:bodyPr wrap="square" lIns="91440" tIns="45720" rIns="91440" bIns="45720" numCol="2" spcCol="457200" rtlCol="0" anchor="t">
            <a:spAutoFit/>
          </a:bodyPr>
          <a:lstStyle/>
          <a:p>
            <a:pPr marL="285750" lvl="0" indent="-285750">
              <a:buFont typeface="Arial" panose="020B0604020202020204" pitchFamily="34" charset="0"/>
              <a:buChar char="•"/>
            </a:pPr>
            <a:r>
              <a:rPr lang="en-US" sz="1600">
                <a:solidFill>
                  <a:srgbClr val="1E2A5D"/>
                </a:solidFill>
                <a:latin typeface="Inter"/>
                <a:ea typeface="Inter" panose="020B0502030000000004" pitchFamily="34" charset="0"/>
              </a:rPr>
              <a:t>In December, Congress passed a combined FY21 annual spending and COVID-19 relief package that delivered $638 million in assistance for low-income water and wastewater ratepayers financially impacted by the pandemic</a:t>
            </a:r>
          </a:p>
          <a:p>
            <a:endParaRPr lang="en-US" sz="1600">
              <a:solidFill>
                <a:srgbClr val="1E2A5D"/>
              </a:solidFill>
              <a:latin typeface="Inter" panose="020B0502030000000004" pitchFamily="34" charset="0"/>
              <a:ea typeface="Inter" panose="020B0502030000000004" pitchFamily="34" charset="0"/>
            </a:endParaRPr>
          </a:p>
          <a:p>
            <a:pPr marL="285750" lvl="0" indent="-285750">
              <a:buFont typeface="Arial" panose="020B0604020202020204" pitchFamily="34" charset="0"/>
              <a:buChar char="•"/>
            </a:pPr>
            <a:r>
              <a:rPr lang="en-US" sz="1600">
                <a:solidFill>
                  <a:srgbClr val="1E2A5D"/>
                </a:solidFill>
                <a:latin typeface="Inter"/>
                <a:ea typeface="Inter" panose="020B0502030000000004" pitchFamily="34" charset="0"/>
              </a:rPr>
              <a:t>Marks the first-ever federal funding for low-income water ratepayers</a:t>
            </a:r>
          </a:p>
          <a:p>
            <a:endParaRPr lang="en-US" sz="1600">
              <a:solidFill>
                <a:srgbClr val="1E2A5D"/>
              </a:solidFill>
              <a:latin typeface="Inter" panose="020B0502030000000004" pitchFamily="34" charset="0"/>
              <a:ea typeface="Inter" panose="020B0502030000000004" pitchFamily="34" charset="0"/>
            </a:endParaRPr>
          </a:p>
          <a:p>
            <a:pPr marL="285750" indent="-285750">
              <a:buFont typeface="Arial" panose="020B0604020202020204" pitchFamily="34" charset="0"/>
              <a:buChar char="•"/>
            </a:pPr>
            <a:r>
              <a:rPr lang="en-US" sz="1600">
                <a:solidFill>
                  <a:srgbClr val="1E2A5D"/>
                </a:solidFill>
                <a:latin typeface="Inter"/>
                <a:ea typeface="Inter" panose="020B0502030000000004" pitchFamily="34" charset="0"/>
              </a:rPr>
              <a:t>Funding will be delivered to the states through the U.S. Department of Health and Human Services (HHS) via a to-be-determined allocation formula - states will then distribute the funds to water and wastewater utilities as grants to aid customers facing economic hardship</a:t>
            </a:r>
          </a:p>
          <a:p>
            <a:endParaRPr lang="en-US" sz="1600">
              <a:solidFill>
                <a:srgbClr val="1E2A5D"/>
              </a:solidFill>
              <a:latin typeface="Inter" panose="020B0502030000000004" pitchFamily="34" charset="0"/>
              <a:ea typeface="Inter" panose="020B0502030000000004" pitchFamily="34" charset="0"/>
            </a:endParaRPr>
          </a:p>
          <a:p>
            <a:pPr marL="285750" lvl="0" indent="-285750">
              <a:buFont typeface="Arial" panose="020B0604020202020204" pitchFamily="34" charset="0"/>
              <a:buChar char="•"/>
            </a:pPr>
            <a:endParaRPr lang="en-US" sz="1600">
              <a:solidFill>
                <a:srgbClr val="1E2A5D"/>
              </a:solidFill>
              <a:latin typeface="Inter" panose="020B0502030000000004" pitchFamily="34" charset="0"/>
              <a:ea typeface="Inter" panose="020B0502030000000004" pitchFamily="34" charset="0"/>
            </a:endParaRPr>
          </a:p>
          <a:p>
            <a:pPr marL="285750" lvl="0" indent="-285750">
              <a:buFont typeface="Arial" panose="020B0604020202020204" pitchFamily="34" charset="0"/>
              <a:buChar char="•"/>
            </a:pPr>
            <a:endParaRPr lang="en-US" sz="1600">
              <a:solidFill>
                <a:srgbClr val="1E2A5D"/>
              </a:solidFill>
              <a:latin typeface="Inter" panose="020B0502030000000004" pitchFamily="34" charset="0"/>
              <a:ea typeface="Inter" panose="020B0502030000000004" pitchFamily="34" charset="0"/>
            </a:endParaRPr>
          </a:p>
          <a:p>
            <a:pPr marL="285750" lvl="0" indent="-285750">
              <a:buFont typeface="Arial" panose="020B0604020202020204" pitchFamily="34" charset="0"/>
              <a:buChar char="•"/>
            </a:pPr>
            <a:endParaRPr lang="en-US" sz="1600">
              <a:solidFill>
                <a:srgbClr val="1E2A5D"/>
              </a:solidFill>
              <a:latin typeface="Inter" panose="020B0502030000000004" pitchFamily="34" charset="0"/>
              <a:ea typeface="Inter" panose="020B0502030000000004" pitchFamily="34" charset="0"/>
            </a:endParaRPr>
          </a:p>
          <a:p>
            <a:pPr marL="285750" lvl="0" indent="-285750">
              <a:buFont typeface="Arial" panose="020B0604020202020204" pitchFamily="34" charset="0"/>
              <a:buChar char="•"/>
            </a:pPr>
            <a:endParaRPr lang="en-US" sz="1600">
              <a:solidFill>
                <a:srgbClr val="1E2A5D"/>
              </a:solidFill>
              <a:latin typeface="Inter" panose="020B0502030000000004" pitchFamily="34" charset="0"/>
              <a:ea typeface="Inter" panose="020B0502030000000004" pitchFamily="34" charset="0"/>
            </a:endParaRPr>
          </a:p>
          <a:p>
            <a:pPr marL="285750" lvl="0" indent="-285750">
              <a:buFont typeface="Arial" panose="020B0604020202020204" pitchFamily="34" charset="0"/>
              <a:buChar char="•"/>
            </a:pPr>
            <a:endParaRPr lang="en-US" sz="1600">
              <a:solidFill>
                <a:srgbClr val="1E2A5D"/>
              </a:solidFill>
              <a:latin typeface="Inter" panose="020B0502030000000004" pitchFamily="34" charset="0"/>
              <a:ea typeface="Inter" panose="020B0502030000000004" pitchFamily="34" charset="0"/>
            </a:endParaRPr>
          </a:p>
          <a:p>
            <a:pPr marL="285750" lvl="0" indent="-285750">
              <a:buFont typeface="Arial" panose="020B0604020202020204" pitchFamily="34" charset="0"/>
              <a:buChar char="•"/>
            </a:pPr>
            <a:endParaRPr lang="en-US" sz="1600">
              <a:solidFill>
                <a:srgbClr val="1E2A5D"/>
              </a:solidFill>
              <a:latin typeface="Inter" panose="020B0502030000000004" pitchFamily="34" charset="0"/>
              <a:ea typeface="Inter" panose="020B0502030000000004" pitchFamily="34" charset="0"/>
            </a:endParaRPr>
          </a:p>
          <a:p>
            <a:pPr marL="285750" lvl="0" indent="-285750">
              <a:buFont typeface="Arial" panose="020B0604020202020204" pitchFamily="34" charset="0"/>
              <a:buChar char="•"/>
            </a:pPr>
            <a:endParaRPr lang="en-US" sz="1600">
              <a:solidFill>
                <a:srgbClr val="1E2A5D"/>
              </a:solidFill>
              <a:latin typeface="Inter" panose="020B0502030000000004" pitchFamily="34" charset="0"/>
              <a:ea typeface="Inter" panose="020B0502030000000004" pitchFamily="34" charset="0"/>
            </a:endParaRPr>
          </a:p>
          <a:p>
            <a:pPr marL="285750" lvl="0" indent="-285750">
              <a:buFont typeface="Arial" panose="020B0604020202020204" pitchFamily="34" charset="0"/>
              <a:buChar char="•"/>
            </a:pPr>
            <a:endParaRPr lang="en-US" sz="1600">
              <a:solidFill>
                <a:srgbClr val="1E2A5D"/>
              </a:solidFill>
              <a:latin typeface="Inter" panose="020B0502030000000004" pitchFamily="34" charset="0"/>
              <a:ea typeface="Inter" panose="020B0502030000000004" pitchFamily="34" charset="0"/>
            </a:endParaRPr>
          </a:p>
          <a:p>
            <a:pPr marL="285750" lvl="0" indent="-285750">
              <a:buFont typeface="Arial" panose="020B0604020202020204" pitchFamily="34" charset="0"/>
              <a:buChar char="•"/>
            </a:pPr>
            <a:r>
              <a:rPr lang="en-US" sz="1600">
                <a:solidFill>
                  <a:srgbClr val="1E2A5D"/>
                </a:solidFill>
                <a:latin typeface="Inter"/>
                <a:ea typeface="Inter" panose="020B0502030000000004" pitchFamily="34" charset="0"/>
              </a:rPr>
              <a:t>Funding for water customers who rent is also available through a $25 billion Rental Assistance program. U.S. Treasury is providing the funds directly to states and to cities/counties with population greater than 200,000</a:t>
            </a:r>
          </a:p>
          <a:p>
            <a:endParaRPr lang="en-US" sz="1600">
              <a:solidFill>
                <a:srgbClr val="1E2A5D"/>
              </a:solidFill>
              <a:latin typeface="Inter" panose="020B0502030000000004" pitchFamily="34" charset="0"/>
              <a:ea typeface="Inter" panose="020B0502030000000004" pitchFamily="34" charset="0"/>
            </a:endParaRPr>
          </a:p>
          <a:p>
            <a:pPr marL="285750" indent="-285750">
              <a:buFont typeface="Arial" panose="020B0604020202020204" pitchFamily="34" charset="0"/>
              <a:buChar char="•"/>
            </a:pPr>
            <a:r>
              <a:rPr lang="en-US" sz="1600">
                <a:solidFill>
                  <a:srgbClr val="1E2A5D"/>
                </a:solidFill>
                <a:latin typeface="Inter"/>
                <a:ea typeface="Inter" panose="020B0502030000000004" pitchFamily="34" charset="0"/>
              </a:rPr>
              <a:t>Association staff is currently working with HHS and other stakeholders on implementation </a:t>
            </a:r>
            <a:endParaRPr lang="en-US" sz="1600">
              <a:solidFill>
                <a:srgbClr val="1E2A5D"/>
              </a:solidFill>
              <a:latin typeface="Inter" panose="020B0502030000000004" pitchFamily="34" charset="0"/>
              <a:ea typeface="Inter" panose="020B0502030000000004" pitchFamily="34" charset="0"/>
            </a:endParaRPr>
          </a:p>
          <a:p>
            <a:endParaRPr lang="en-US" sz="1600">
              <a:solidFill>
                <a:srgbClr val="1E2A5D"/>
              </a:solidFill>
              <a:latin typeface="Inter" panose="020B0502030000000004" pitchFamily="34" charset="0"/>
              <a:ea typeface="Inter" panose="020B0502030000000004" pitchFamily="34" charset="0"/>
            </a:endParaRPr>
          </a:p>
          <a:p>
            <a:pPr marL="285750" lvl="0" indent="-285750">
              <a:buFont typeface="Arial" panose="020B0604020202020204" pitchFamily="34" charset="0"/>
              <a:buChar char="•"/>
            </a:pPr>
            <a:r>
              <a:rPr lang="en-US" sz="1600">
                <a:solidFill>
                  <a:srgbClr val="1E2A5D"/>
                </a:solidFill>
                <a:latin typeface="Inter"/>
                <a:ea typeface="Inter" panose="020B0502030000000004" pitchFamily="34" charset="0"/>
              </a:rPr>
              <a:t>This is a critical emergency allocation that will help ensure access to water – but the need extends beyond the pandemic – we seek to build on this experience to establish this as a permanent program</a:t>
            </a:r>
          </a:p>
        </p:txBody>
      </p:sp>
      <p:grpSp>
        <p:nvGrpSpPr>
          <p:cNvPr id="10" name="Group 9">
            <a:extLst>
              <a:ext uri="{FF2B5EF4-FFF2-40B4-BE49-F238E27FC236}">
                <a16:creationId xmlns:a16="http://schemas.microsoft.com/office/drawing/2014/main" id="{8A30BCEC-0DDB-0B4D-8CA7-E1C7A7BBA0DE}"/>
              </a:ext>
            </a:extLst>
          </p:cNvPr>
          <p:cNvGrpSpPr/>
          <p:nvPr/>
        </p:nvGrpSpPr>
        <p:grpSpPr>
          <a:xfrm>
            <a:off x="0" y="6440416"/>
            <a:ext cx="12192000" cy="417584"/>
            <a:chOff x="0" y="6440416"/>
            <a:chExt cx="12192000" cy="417584"/>
          </a:xfrm>
        </p:grpSpPr>
        <p:sp>
          <p:nvSpPr>
            <p:cNvPr id="11" name="Rectangle 10">
              <a:extLst>
                <a:ext uri="{FF2B5EF4-FFF2-40B4-BE49-F238E27FC236}">
                  <a16:creationId xmlns:a16="http://schemas.microsoft.com/office/drawing/2014/main" id="{7D0D36C0-1B53-A04B-A551-0A7E2D0A7C4D}"/>
                </a:ext>
              </a:extLst>
            </p:cNvPr>
            <p:cNvSpPr/>
            <p:nvPr/>
          </p:nvSpPr>
          <p:spPr>
            <a:xfrm>
              <a:off x="0" y="6440416"/>
              <a:ext cx="417584" cy="417584"/>
            </a:xfrm>
            <a:prstGeom prst="rect">
              <a:avLst/>
            </a:prstGeom>
            <a:solidFill>
              <a:srgbClr val="1E2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Icon&#10;&#10;Description automatically generated">
              <a:extLst>
                <a:ext uri="{FF2B5EF4-FFF2-40B4-BE49-F238E27FC236}">
                  <a16:creationId xmlns:a16="http://schemas.microsoft.com/office/drawing/2014/main" id="{1DBEFF71-0716-5148-BC50-C10CB456A70D}"/>
                </a:ext>
              </a:extLst>
            </p:cNvPr>
            <p:cNvPicPr>
              <a:picLocks noChangeAspect="1"/>
            </p:cNvPicPr>
            <p:nvPr/>
          </p:nvPicPr>
          <p:blipFill>
            <a:blip r:embed="rId2"/>
            <a:stretch>
              <a:fillRect/>
            </a:stretch>
          </p:blipFill>
          <p:spPr>
            <a:xfrm>
              <a:off x="76404" y="6522046"/>
              <a:ext cx="262776" cy="244443"/>
            </a:xfrm>
            <a:prstGeom prst="rect">
              <a:avLst/>
            </a:prstGeom>
          </p:spPr>
        </p:pic>
        <p:sp>
          <p:nvSpPr>
            <p:cNvPr id="13" name="Rectangle 12">
              <a:extLst>
                <a:ext uri="{FF2B5EF4-FFF2-40B4-BE49-F238E27FC236}">
                  <a16:creationId xmlns:a16="http://schemas.microsoft.com/office/drawing/2014/main" id="{4F7F9D4E-A22A-7845-A292-C5D9260A92C0}"/>
                </a:ext>
              </a:extLst>
            </p:cNvPr>
            <p:cNvSpPr/>
            <p:nvPr/>
          </p:nvSpPr>
          <p:spPr>
            <a:xfrm>
              <a:off x="417584" y="6440416"/>
              <a:ext cx="11774416" cy="417584"/>
            </a:xfrm>
            <a:prstGeom prst="rect">
              <a:avLst/>
            </a:prstGeom>
            <a:solidFill>
              <a:srgbClr val="35A5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82FA569-7A0A-2047-A10B-6E4C0F835DB0}"/>
                </a:ext>
              </a:extLst>
            </p:cNvPr>
            <p:cNvSpPr/>
            <p:nvPr/>
          </p:nvSpPr>
          <p:spPr>
            <a:xfrm>
              <a:off x="834639" y="6538832"/>
              <a:ext cx="11009831" cy="230832"/>
            </a:xfrm>
            <a:prstGeom prst="rect">
              <a:avLst/>
            </a:prstGeom>
          </p:spPr>
          <p:txBody>
            <a:bodyPr wrap="square" lIns="91440" tIns="45720" rIns="91440" bIns="45720" anchor="t">
              <a:spAutoFit/>
            </a:bodyPr>
            <a:lstStyle/>
            <a:p>
              <a:pPr algn="r"/>
              <a:r>
                <a:rPr lang="en-US" sz="900" b="1" spc="300">
                  <a:solidFill>
                    <a:schemeClr val="bg1"/>
                  </a:solidFill>
                  <a:latin typeface="Inter"/>
                  <a:ea typeface="+mn-lt"/>
                  <a:cs typeface="+mn-lt"/>
                </a:rPr>
                <a:t>2021 WATER UTILITY ADVOCACY OUTLOOK IN WASHINGTON</a:t>
              </a:r>
            </a:p>
          </p:txBody>
        </p:sp>
      </p:grpSp>
    </p:spTree>
    <p:extLst>
      <p:ext uri="{BB962C8B-B14F-4D97-AF65-F5344CB8AC3E}">
        <p14:creationId xmlns:p14="http://schemas.microsoft.com/office/powerpoint/2010/main" val="39340269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2" name="Straight Connector 41">
            <a:extLst>
              <a:ext uri="{FF2B5EF4-FFF2-40B4-BE49-F238E27FC236}">
                <a16:creationId xmlns:a16="http://schemas.microsoft.com/office/drawing/2014/main" id="{B9E97D2B-28F3-DE46-8942-0ED36A89A21F}"/>
              </a:ext>
            </a:extLst>
          </p:cNvPr>
          <p:cNvCxnSpPr>
            <a:cxnSpLocks/>
          </p:cNvCxnSpPr>
          <p:nvPr/>
        </p:nvCxnSpPr>
        <p:spPr>
          <a:xfrm flipV="1">
            <a:off x="0" y="1288890"/>
            <a:ext cx="6831724" cy="2"/>
          </a:xfrm>
          <a:prstGeom prst="line">
            <a:avLst/>
          </a:prstGeom>
          <a:ln>
            <a:solidFill>
              <a:srgbClr val="35A5D7"/>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FC04641-071C-2646-87B0-CD7D6733DD17}"/>
              </a:ext>
            </a:extLst>
          </p:cNvPr>
          <p:cNvSpPr txBox="1"/>
          <p:nvPr/>
        </p:nvSpPr>
        <p:spPr>
          <a:xfrm>
            <a:off x="834639" y="702610"/>
            <a:ext cx="7985976" cy="523220"/>
          </a:xfrm>
          <a:prstGeom prst="rect">
            <a:avLst/>
          </a:prstGeom>
          <a:noFill/>
        </p:spPr>
        <p:txBody>
          <a:bodyPr wrap="square" lIns="91440" tIns="45720" rIns="91440" bIns="45720" rtlCol="0" anchor="t">
            <a:spAutoFit/>
          </a:bodyPr>
          <a:lstStyle/>
          <a:p>
            <a:r>
              <a:rPr lang="en-US" sz="2800" b="1">
                <a:solidFill>
                  <a:srgbClr val="1E2A5D"/>
                </a:solidFill>
                <a:latin typeface="Inter"/>
                <a:ea typeface="Inter" panose="020B0502030000000004" pitchFamily="34" charset="0"/>
              </a:rPr>
              <a:t>PFAS &amp; Congress</a:t>
            </a:r>
          </a:p>
        </p:txBody>
      </p:sp>
      <p:sp>
        <p:nvSpPr>
          <p:cNvPr id="25" name="TextBox 24">
            <a:extLst>
              <a:ext uri="{FF2B5EF4-FFF2-40B4-BE49-F238E27FC236}">
                <a16:creationId xmlns:a16="http://schemas.microsoft.com/office/drawing/2014/main" id="{EA97B8CA-6C3F-DE4F-801C-D066C5C2CD66}"/>
              </a:ext>
            </a:extLst>
          </p:cNvPr>
          <p:cNvSpPr txBox="1"/>
          <p:nvPr/>
        </p:nvSpPr>
        <p:spPr>
          <a:xfrm>
            <a:off x="1478491" y="1816433"/>
            <a:ext cx="8864159" cy="3970318"/>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US" b="1">
                <a:solidFill>
                  <a:srgbClr val="1E2A5D"/>
                </a:solidFill>
                <a:latin typeface="Inter"/>
                <a:ea typeface="Inter" panose="020B0502030000000004" pitchFamily="34" charset="0"/>
              </a:rPr>
              <a:t>Congress may consider legislation this year that aims to expedite EPA’s regulation of PFOA and PFOS in drinking water and clean water, and designate PFAS as hazardous substances under the CERCLA statute </a:t>
            </a:r>
            <a:endParaRPr lang="en-US" b="1">
              <a:solidFill>
                <a:srgbClr val="1E2A5D"/>
              </a:solidFill>
              <a:latin typeface="Inter" panose="020B0502030000000004" pitchFamily="34" charset="0"/>
              <a:ea typeface="Inter" panose="020B0502030000000004" pitchFamily="34" charset="0"/>
            </a:endParaRPr>
          </a:p>
          <a:p>
            <a:pPr marL="342900" indent="-342900">
              <a:buFont typeface="Arial" panose="020B0604020202020204" pitchFamily="34" charset="0"/>
              <a:buChar char="•"/>
            </a:pPr>
            <a:endParaRPr lang="en-US">
              <a:solidFill>
                <a:srgbClr val="1E2A5D"/>
              </a:solidFill>
              <a:latin typeface="Inter" panose="020B0502030000000004" pitchFamily="34" charset="0"/>
              <a:ea typeface="Inter" panose="020B0502030000000004" pitchFamily="34" charset="0"/>
            </a:endParaRPr>
          </a:p>
          <a:p>
            <a:pPr marL="342900" indent="-342900">
              <a:buFont typeface="Arial" panose="020B0604020202020204" pitchFamily="34" charset="0"/>
              <a:buChar char="•"/>
            </a:pPr>
            <a:r>
              <a:rPr lang="en-US" b="1">
                <a:solidFill>
                  <a:srgbClr val="1E2A5D"/>
                </a:solidFill>
                <a:latin typeface="Inter"/>
                <a:ea typeface="Inter" panose="020B0502030000000004" pitchFamily="34" charset="0"/>
              </a:rPr>
              <a:t>Drinking water and clean water sector have urged Congress to:</a:t>
            </a:r>
          </a:p>
          <a:p>
            <a:pPr marL="800100" lvl="1" indent="-342900">
              <a:buFont typeface="Arial" panose="020B0604020202020204" pitchFamily="34" charset="0"/>
              <a:buChar char="•"/>
            </a:pPr>
            <a:r>
              <a:rPr lang="en-US">
                <a:solidFill>
                  <a:srgbClr val="1E2A5D"/>
                </a:solidFill>
                <a:latin typeface="Inter"/>
                <a:ea typeface="Inter" panose="020B0502030000000004" pitchFamily="34" charset="0"/>
              </a:rPr>
              <a:t>Allow EPA to regulate PFOA and PFOS under the established regulatory process of the Safe Drinking Water Act and Clean Water Act</a:t>
            </a:r>
          </a:p>
          <a:p>
            <a:pPr marL="342900" indent="-342900">
              <a:buFont typeface="Arial" panose="020B0604020202020204" pitchFamily="34" charset="0"/>
              <a:buChar char="•"/>
            </a:pPr>
            <a:endParaRPr lang="en-US">
              <a:solidFill>
                <a:srgbClr val="1E2A5D"/>
              </a:solidFill>
              <a:latin typeface="Inter" panose="020B0502030000000004" pitchFamily="34" charset="0"/>
              <a:ea typeface="Inter" panose="020B0502030000000004" pitchFamily="34" charset="0"/>
            </a:endParaRPr>
          </a:p>
          <a:p>
            <a:pPr marL="285750" indent="-285750">
              <a:buFont typeface="Arial" panose="020B0604020202020204" pitchFamily="34" charset="0"/>
              <a:buChar char="•"/>
            </a:pPr>
            <a:r>
              <a:rPr lang="en-US" b="1">
                <a:solidFill>
                  <a:srgbClr val="1E2A5D"/>
                </a:solidFill>
                <a:latin typeface="Inter"/>
                <a:ea typeface="Inter" panose="020B0502030000000004" pitchFamily="34" charset="0"/>
              </a:rPr>
              <a:t>Drinking water and clean water sector have urged Congress for an exemption under CERCLA liability for cleanup costs:</a:t>
            </a:r>
          </a:p>
          <a:p>
            <a:pPr marL="742950" lvl="1" indent="-285750">
              <a:buFont typeface="Arial" panose="020B0604020202020204" pitchFamily="34" charset="0"/>
              <a:buChar char="•"/>
            </a:pPr>
            <a:r>
              <a:rPr lang="en-US">
                <a:solidFill>
                  <a:srgbClr val="1E2A5D"/>
                </a:solidFill>
                <a:latin typeface="Inter"/>
                <a:ea typeface="Inter" panose="020B0502030000000004" pitchFamily="34" charset="0"/>
              </a:rPr>
              <a:t>Applies when the water system legally disposes of water treatment byproducts containing traces of the chemical</a:t>
            </a:r>
          </a:p>
          <a:p>
            <a:pPr marL="742950" lvl="1" indent="-285750">
              <a:buFont typeface="Arial" panose="020B0604020202020204" pitchFamily="34" charset="0"/>
              <a:buChar char="•"/>
            </a:pPr>
            <a:r>
              <a:rPr lang="en-US">
                <a:solidFill>
                  <a:srgbClr val="1E2A5D"/>
                </a:solidFill>
                <a:latin typeface="Inter"/>
                <a:ea typeface="Inter" panose="020B0502030000000004" pitchFamily="34" charset="0"/>
              </a:rPr>
              <a:t>Applies to wastewater residuals and biosolids management</a:t>
            </a:r>
            <a:endParaRPr lang="en-US">
              <a:solidFill>
                <a:srgbClr val="1E2A5D"/>
              </a:solidFill>
              <a:latin typeface="Inter"/>
              <a:ea typeface="+mn-lt"/>
              <a:cs typeface="+mn-lt"/>
            </a:endParaRPr>
          </a:p>
          <a:p>
            <a:pPr lvl="1"/>
            <a:endParaRPr lang="en-US">
              <a:solidFill>
                <a:srgbClr val="1E2A5D"/>
              </a:solidFill>
              <a:latin typeface="Inter" panose="020B0502030000000004" pitchFamily="34" charset="0"/>
              <a:ea typeface="Inter" panose="020B0502030000000004" pitchFamily="34" charset="0"/>
            </a:endParaRPr>
          </a:p>
        </p:txBody>
      </p:sp>
      <p:grpSp>
        <p:nvGrpSpPr>
          <p:cNvPr id="10" name="Group 9">
            <a:extLst>
              <a:ext uri="{FF2B5EF4-FFF2-40B4-BE49-F238E27FC236}">
                <a16:creationId xmlns:a16="http://schemas.microsoft.com/office/drawing/2014/main" id="{A3A3B20C-E811-D84C-B11D-76DABF86DAEE}"/>
              </a:ext>
            </a:extLst>
          </p:cNvPr>
          <p:cNvGrpSpPr/>
          <p:nvPr/>
        </p:nvGrpSpPr>
        <p:grpSpPr>
          <a:xfrm>
            <a:off x="0" y="6440416"/>
            <a:ext cx="12192000" cy="417584"/>
            <a:chOff x="0" y="6440416"/>
            <a:chExt cx="12192000" cy="417584"/>
          </a:xfrm>
        </p:grpSpPr>
        <p:sp>
          <p:nvSpPr>
            <p:cNvPr id="11" name="Rectangle 10">
              <a:extLst>
                <a:ext uri="{FF2B5EF4-FFF2-40B4-BE49-F238E27FC236}">
                  <a16:creationId xmlns:a16="http://schemas.microsoft.com/office/drawing/2014/main" id="{7F5B71C2-07A6-ED40-BAB1-7F08CA6D1329}"/>
                </a:ext>
              </a:extLst>
            </p:cNvPr>
            <p:cNvSpPr/>
            <p:nvPr/>
          </p:nvSpPr>
          <p:spPr>
            <a:xfrm>
              <a:off x="0" y="6440416"/>
              <a:ext cx="417584" cy="417584"/>
            </a:xfrm>
            <a:prstGeom prst="rect">
              <a:avLst/>
            </a:prstGeom>
            <a:solidFill>
              <a:srgbClr val="1E2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Icon&#10;&#10;Description automatically generated">
              <a:extLst>
                <a:ext uri="{FF2B5EF4-FFF2-40B4-BE49-F238E27FC236}">
                  <a16:creationId xmlns:a16="http://schemas.microsoft.com/office/drawing/2014/main" id="{8DD0C64D-60C2-3944-AA65-368C5EA8B8D4}"/>
                </a:ext>
              </a:extLst>
            </p:cNvPr>
            <p:cNvPicPr>
              <a:picLocks noChangeAspect="1"/>
            </p:cNvPicPr>
            <p:nvPr/>
          </p:nvPicPr>
          <p:blipFill>
            <a:blip r:embed="rId2"/>
            <a:stretch>
              <a:fillRect/>
            </a:stretch>
          </p:blipFill>
          <p:spPr>
            <a:xfrm>
              <a:off x="76404" y="6522046"/>
              <a:ext cx="262776" cy="244443"/>
            </a:xfrm>
            <a:prstGeom prst="rect">
              <a:avLst/>
            </a:prstGeom>
          </p:spPr>
        </p:pic>
        <p:sp>
          <p:nvSpPr>
            <p:cNvPr id="13" name="Rectangle 12">
              <a:extLst>
                <a:ext uri="{FF2B5EF4-FFF2-40B4-BE49-F238E27FC236}">
                  <a16:creationId xmlns:a16="http://schemas.microsoft.com/office/drawing/2014/main" id="{03314033-168B-4640-AF2C-3E67CCC40D52}"/>
                </a:ext>
              </a:extLst>
            </p:cNvPr>
            <p:cNvSpPr/>
            <p:nvPr/>
          </p:nvSpPr>
          <p:spPr>
            <a:xfrm>
              <a:off x="417584" y="6440416"/>
              <a:ext cx="11774416" cy="417584"/>
            </a:xfrm>
            <a:prstGeom prst="rect">
              <a:avLst/>
            </a:prstGeom>
            <a:solidFill>
              <a:srgbClr val="35A5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1574733-6928-3C46-AF76-81B6BCD44E65}"/>
                </a:ext>
              </a:extLst>
            </p:cNvPr>
            <p:cNvSpPr/>
            <p:nvPr/>
          </p:nvSpPr>
          <p:spPr>
            <a:xfrm>
              <a:off x="834639" y="6538832"/>
              <a:ext cx="11009831" cy="230832"/>
            </a:xfrm>
            <a:prstGeom prst="rect">
              <a:avLst/>
            </a:prstGeom>
          </p:spPr>
          <p:txBody>
            <a:bodyPr wrap="square" lIns="91440" tIns="45720" rIns="91440" bIns="45720" anchor="t">
              <a:spAutoFit/>
            </a:bodyPr>
            <a:lstStyle/>
            <a:p>
              <a:pPr algn="r"/>
              <a:r>
                <a:rPr lang="en-US" sz="900" b="1" spc="300">
                  <a:solidFill>
                    <a:schemeClr val="bg1"/>
                  </a:solidFill>
                  <a:latin typeface="Inter"/>
                  <a:ea typeface="+mn-lt"/>
                  <a:cs typeface="+mn-lt"/>
                </a:rPr>
                <a:t>2021 WATER UTILITY ADVOCACY OUTLOOK IN WASHINGTON</a:t>
              </a:r>
            </a:p>
          </p:txBody>
        </p:sp>
      </p:grpSp>
    </p:spTree>
    <p:extLst>
      <p:ext uri="{BB962C8B-B14F-4D97-AF65-F5344CB8AC3E}">
        <p14:creationId xmlns:p14="http://schemas.microsoft.com/office/powerpoint/2010/main" val="12697854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2" name="Straight Connector 41">
            <a:extLst>
              <a:ext uri="{FF2B5EF4-FFF2-40B4-BE49-F238E27FC236}">
                <a16:creationId xmlns:a16="http://schemas.microsoft.com/office/drawing/2014/main" id="{B9E97D2B-28F3-DE46-8942-0ED36A89A21F}"/>
              </a:ext>
            </a:extLst>
          </p:cNvPr>
          <p:cNvCxnSpPr>
            <a:cxnSpLocks/>
          </p:cNvCxnSpPr>
          <p:nvPr/>
        </p:nvCxnSpPr>
        <p:spPr>
          <a:xfrm flipV="1">
            <a:off x="-89210" y="1700884"/>
            <a:ext cx="7270595" cy="37463"/>
          </a:xfrm>
          <a:prstGeom prst="line">
            <a:avLst/>
          </a:prstGeom>
          <a:ln>
            <a:solidFill>
              <a:srgbClr val="35A5D7"/>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FC04641-071C-2646-87B0-CD7D6733DD17}"/>
              </a:ext>
            </a:extLst>
          </p:cNvPr>
          <p:cNvSpPr txBox="1"/>
          <p:nvPr/>
        </p:nvSpPr>
        <p:spPr>
          <a:xfrm>
            <a:off x="834639" y="702610"/>
            <a:ext cx="7985976" cy="954107"/>
          </a:xfrm>
          <a:prstGeom prst="rect">
            <a:avLst/>
          </a:prstGeom>
          <a:noFill/>
        </p:spPr>
        <p:txBody>
          <a:bodyPr wrap="square" rtlCol="0">
            <a:spAutoFit/>
          </a:bodyPr>
          <a:lstStyle/>
          <a:p>
            <a:r>
              <a:rPr lang="en-US" sz="2800" b="1">
                <a:solidFill>
                  <a:srgbClr val="1E2A5D"/>
                </a:solidFill>
                <a:latin typeface="Inter" panose="020B0502030000000004" pitchFamily="34" charset="0"/>
                <a:ea typeface="Inter" panose="020B0502030000000004" pitchFamily="34" charset="0"/>
              </a:rPr>
              <a:t>Assist Drinking and Clean Water Utilities in Building Resilience to Climate Change </a:t>
            </a:r>
          </a:p>
        </p:txBody>
      </p:sp>
      <p:sp>
        <p:nvSpPr>
          <p:cNvPr id="25" name="TextBox 24">
            <a:extLst>
              <a:ext uri="{FF2B5EF4-FFF2-40B4-BE49-F238E27FC236}">
                <a16:creationId xmlns:a16="http://schemas.microsoft.com/office/drawing/2014/main" id="{EA97B8CA-6C3F-DE4F-801C-D066C5C2CD66}"/>
              </a:ext>
            </a:extLst>
          </p:cNvPr>
          <p:cNvSpPr txBox="1"/>
          <p:nvPr/>
        </p:nvSpPr>
        <p:spPr>
          <a:xfrm>
            <a:off x="1335629" y="2026584"/>
            <a:ext cx="9525028" cy="3970318"/>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US">
                <a:solidFill>
                  <a:srgbClr val="1E2A5D"/>
                </a:solidFill>
                <a:latin typeface="Inter"/>
                <a:ea typeface="Inter" panose="020B0502030000000004" pitchFamily="34" charset="0"/>
              </a:rPr>
              <a:t>Expand EPA’s Drinking Water System Infrastructure Resilience and Sustainability Program to better assist communities in protecting critical infrastructure against increasing extreme weather</a:t>
            </a:r>
          </a:p>
          <a:p>
            <a:pPr marL="342900" indent="-342900">
              <a:buFont typeface="Arial" panose="020B0604020202020204" pitchFamily="34" charset="0"/>
              <a:buChar char="•"/>
            </a:pPr>
            <a:endParaRPr lang="en-US">
              <a:solidFill>
                <a:srgbClr val="1E2A5D"/>
              </a:solidFill>
              <a:latin typeface="Inter" panose="020B0502030000000004" pitchFamily="34" charset="0"/>
              <a:ea typeface="Inter" panose="020B0502030000000004" pitchFamily="34" charset="0"/>
            </a:endParaRPr>
          </a:p>
          <a:p>
            <a:pPr marL="342900" indent="-342900">
              <a:buFont typeface="Arial" panose="020B0604020202020204" pitchFamily="34" charset="0"/>
              <a:buChar char="•"/>
            </a:pPr>
            <a:r>
              <a:rPr lang="en-US">
                <a:solidFill>
                  <a:srgbClr val="1E2A5D"/>
                </a:solidFill>
                <a:latin typeface="Inter"/>
                <a:ea typeface="Inter" panose="020B0502030000000004" pitchFamily="34" charset="0"/>
              </a:rPr>
              <a:t>This program offers grants to help water utilities adapt their infrastructure to climate change, but current eligibility is limited to small or disadvantaged drinking water systems</a:t>
            </a:r>
          </a:p>
          <a:p>
            <a:pPr marL="342900" indent="-342900">
              <a:buFont typeface="Arial" panose="020B0604020202020204" pitchFamily="34" charset="0"/>
              <a:buChar char="•"/>
            </a:pPr>
            <a:endParaRPr lang="en-US">
              <a:solidFill>
                <a:srgbClr val="1E2A5D"/>
              </a:solidFill>
              <a:latin typeface="Inter" panose="020B0502030000000004" pitchFamily="34" charset="0"/>
              <a:ea typeface="Inter" panose="020B0502030000000004" pitchFamily="34" charset="0"/>
            </a:endParaRPr>
          </a:p>
          <a:p>
            <a:pPr marL="342900" indent="-342900">
              <a:buFont typeface="Arial" panose="020B0604020202020204" pitchFamily="34" charset="0"/>
              <a:buChar char="•"/>
            </a:pPr>
            <a:r>
              <a:rPr lang="en-US">
                <a:solidFill>
                  <a:srgbClr val="1E2A5D"/>
                </a:solidFill>
                <a:latin typeface="Inter"/>
                <a:ea typeface="Inter" panose="020B0502030000000004" pitchFamily="34" charset="0"/>
              </a:rPr>
              <a:t>Legislation introduced in 2019 would expand this program to allow all drinking water and wastewater utilities to be eligible for funds and it is set to be reintroduced in 2021</a:t>
            </a:r>
          </a:p>
          <a:p>
            <a:pPr marL="342900" indent="-342900">
              <a:buFont typeface="Arial" panose="020B0604020202020204" pitchFamily="34" charset="0"/>
              <a:buChar char="•"/>
            </a:pPr>
            <a:endParaRPr lang="en-US">
              <a:solidFill>
                <a:srgbClr val="1E2A5D"/>
              </a:solidFill>
              <a:latin typeface="Inter"/>
              <a:ea typeface="Inter" panose="020B0502030000000004" pitchFamily="34" charset="0"/>
            </a:endParaRPr>
          </a:p>
          <a:p>
            <a:pPr marL="342900" indent="-342900">
              <a:buFont typeface="Arial" panose="020B0604020202020204" pitchFamily="34" charset="0"/>
              <a:buChar char="•"/>
            </a:pPr>
            <a:r>
              <a:rPr lang="en-US">
                <a:solidFill>
                  <a:srgbClr val="1E2A5D"/>
                </a:solidFill>
                <a:latin typeface="Inter"/>
                <a:ea typeface="Inter" panose="020B0502030000000004" pitchFamily="34" charset="0"/>
              </a:rPr>
              <a:t>Possible avenues to enact this legislation include as part of a comprehensive infrastructure bill, a climate bill or 2022 Water Resources Development Act (WRDA)</a:t>
            </a:r>
          </a:p>
        </p:txBody>
      </p:sp>
      <p:grpSp>
        <p:nvGrpSpPr>
          <p:cNvPr id="10" name="Group 9">
            <a:extLst>
              <a:ext uri="{FF2B5EF4-FFF2-40B4-BE49-F238E27FC236}">
                <a16:creationId xmlns:a16="http://schemas.microsoft.com/office/drawing/2014/main" id="{3803D45D-C782-314A-9B62-C4E2B31A82D3}"/>
              </a:ext>
            </a:extLst>
          </p:cNvPr>
          <p:cNvGrpSpPr/>
          <p:nvPr/>
        </p:nvGrpSpPr>
        <p:grpSpPr>
          <a:xfrm>
            <a:off x="0" y="6440416"/>
            <a:ext cx="12192000" cy="417584"/>
            <a:chOff x="0" y="6440416"/>
            <a:chExt cx="12192000" cy="417584"/>
          </a:xfrm>
        </p:grpSpPr>
        <p:sp>
          <p:nvSpPr>
            <p:cNvPr id="11" name="Rectangle 10">
              <a:extLst>
                <a:ext uri="{FF2B5EF4-FFF2-40B4-BE49-F238E27FC236}">
                  <a16:creationId xmlns:a16="http://schemas.microsoft.com/office/drawing/2014/main" id="{62932C7B-0C26-4441-8440-C0C7B362483E}"/>
                </a:ext>
              </a:extLst>
            </p:cNvPr>
            <p:cNvSpPr/>
            <p:nvPr/>
          </p:nvSpPr>
          <p:spPr>
            <a:xfrm>
              <a:off x="0" y="6440416"/>
              <a:ext cx="417584" cy="417584"/>
            </a:xfrm>
            <a:prstGeom prst="rect">
              <a:avLst/>
            </a:prstGeom>
            <a:solidFill>
              <a:srgbClr val="1E2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Icon&#10;&#10;Description automatically generated">
              <a:extLst>
                <a:ext uri="{FF2B5EF4-FFF2-40B4-BE49-F238E27FC236}">
                  <a16:creationId xmlns:a16="http://schemas.microsoft.com/office/drawing/2014/main" id="{6AC74CCC-4157-3C45-9A33-AA1AD32BD928}"/>
                </a:ext>
              </a:extLst>
            </p:cNvPr>
            <p:cNvPicPr>
              <a:picLocks noChangeAspect="1"/>
            </p:cNvPicPr>
            <p:nvPr/>
          </p:nvPicPr>
          <p:blipFill>
            <a:blip r:embed="rId2"/>
            <a:stretch>
              <a:fillRect/>
            </a:stretch>
          </p:blipFill>
          <p:spPr>
            <a:xfrm>
              <a:off x="76404" y="6522046"/>
              <a:ext cx="262776" cy="244443"/>
            </a:xfrm>
            <a:prstGeom prst="rect">
              <a:avLst/>
            </a:prstGeom>
          </p:spPr>
        </p:pic>
        <p:sp>
          <p:nvSpPr>
            <p:cNvPr id="13" name="Rectangle 12">
              <a:extLst>
                <a:ext uri="{FF2B5EF4-FFF2-40B4-BE49-F238E27FC236}">
                  <a16:creationId xmlns:a16="http://schemas.microsoft.com/office/drawing/2014/main" id="{3B6DE267-D25B-C746-8162-B4B3C2034578}"/>
                </a:ext>
              </a:extLst>
            </p:cNvPr>
            <p:cNvSpPr/>
            <p:nvPr/>
          </p:nvSpPr>
          <p:spPr>
            <a:xfrm>
              <a:off x="417584" y="6440416"/>
              <a:ext cx="11774416" cy="417584"/>
            </a:xfrm>
            <a:prstGeom prst="rect">
              <a:avLst/>
            </a:prstGeom>
            <a:solidFill>
              <a:srgbClr val="35A5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D4A413D-4974-484A-800A-0251F3EE5B5F}"/>
                </a:ext>
              </a:extLst>
            </p:cNvPr>
            <p:cNvSpPr/>
            <p:nvPr/>
          </p:nvSpPr>
          <p:spPr>
            <a:xfrm>
              <a:off x="834639" y="6538832"/>
              <a:ext cx="11009831" cy="230832"/>
            </a:xfrm>
            <a:prstGeom prst="rect">
              <a:avLst/>
            </a:prstGeom>
          </p:spPr>
          <p:txBody>
            <a:bodyPr wrap="square" lIns="91440" tIns="45720" rIns="91440" bIns="45720" anchor="t">
              <a:spAutoFit/>
            </a:bodyPr>
            <a:lstStyle/>
            <a:p>
              <a:pPr algn="r"/>
              <a:r>
                <a:rPr lang="en-US" sz="900" b="1" spc="300">
                  <a:solidFill>
                    <a:schemeClr val="bg1"/>
                  </a:solidFill>
                  <a:latin typeface="Inter"/>
                  <a:ea typeface="+mn-lt"/>
                  <a:cs typeface="+mn-lt"/>
                </a:rPr>
                <a:t>2021 WATER UTILITY ADVOCACY OUTLOOK IN WASHINGTON</a:t>
              </a:r>
            </a:p>
          </p:txBody>
        </p:sp>
      </p:grpSp>
    </p:spTree>
    <p:extLst>
      <p:ext uri="{BB962C8B-B14F-4D97-AF65-F5344CB8AC3E}">
        <p14:creationId xmlns:p14="http://schemas.microsoft.com/office/powerpoint/2010/main" val="40556181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2" name="Straight Connector 41">
            <a:extLst>
              <a:ext uri="{FF2B5EF4-FFF2-40B4-BE49-F238E27FC236}">
                <a16:creationId xmlns:a16="http://schemas.microsoft.com/office/drawing/2014/main" id="{B9E97D2B-28F3-DE46-8942-0ED36A89A21F}"/>
              </a:ext>
            </a:extLst>
          </p:cNvPr>
          <p:cNvCxnSpPr>
            <a:cxnSpLocks/>
          </p:cNvCxnSpPr>
          <p:nvPr/>
        </p:nvCxnSpPr>
        <p:spPr>
          <a:xfrm flipV="1">
            <a:off x="-479503" y="1269997"/>
            <a:ext cx="7337503" cy="1"/>
          </a:xfrm>
          <a:prstGeom prst="line">
            <a:avLst/>
          </a:prstGeom>
          <a:ln>
            <a:solidFill>
              <a:srgbClr val="35A5D7"/>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FC04641-071C-2646-87B0-CD7D6733DD17}"/>
              </a:ext>
            </a:extLst>
          </p:cNvPr>
          <p:cNvSpPr txBox="1"/>
          <p:nvPr/>
        </p:nvSpPr>
        <p:spPr>
          <a:xfrm>
            <a:off x="834639" y="702610"/>
            <a:ext cx="7985976" cy="523220"/>
          </a:xfrm>
          <a:prstGeom prst="rect">
            <a:avLst/>
          </a:prstGeom>
          <a:noFill/>
        </p:spPr>
        <p:txBody>
          <a:bodyPr wrap="square" rtlCol="0">
            <a:spAutoFit/>
          </a:bodyPr>
          <a:lstStyle/>
          <a:p>
            <a:r>
              <a:rPr lang="en-US" sz="2800" b="1">
                <a:solidFill>
                  <a:srgbClr val="1E2A5D"/>
                </a:solidFill>
                <a:latin typeface="Inter" panose="020B0502030000000004" pitchFamily="34" charset="0"/>
                <a:ea typeface="Inter" panose="020B0502030000000004" pitchFamily="34" charset="0"/>
              </a:rPr>
              <a:t>Workforce Development </a:t>
            </a:r>
          </a:p>
        </p:txBody>
      </p:sp>
      <p:sp>
        <p:nvSpPr>
          <p:cNvPr id="25" name="TextBox 24">
            <a:extLst>
              <a:ext uri="{FF2B5EF4-FFF2-40B4-BE49-F238E27FC236}">
                <a16:creationId xmlns:a16="http://schemas.microsoft.com/office/drawing/2014/main" id="{EA97B8CA-6C3F-DE4F-801C-D066C5C2CD66}"/>
              </a:ext>
            </a:extLst>
          </p:cNvPr>
          <p:cNvSpPr txBox="1"/>
          <p:nvPr/>
        </p:nvSpPr>
        <p:spPr>
          <a:xfrm>
            <a:off x="1370135" y="1731548"/>
            <a:ext cx="9110960" cy="3970318"/>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US">
                <a:solidFill>
                  <a:srgbClr val="1E2A5D"/>
                </a:solidFill>
                <a:latin typeface="Inter" panose="020B0502030000000004" pitchFamily="34" charset="0"/>
                <a:ea typeface="Inter" panose="020B0502030000000004" pitchFamily="34" charset="0"/>
              </a:rPr>
              <a:t>1.7 million U.S. workers are directly tied to water utility infrastructure</a:t>
            </a:r>
          </a:p>
          <a:p>
            <a:pPr marL="342900" indent="-342900">
              <a:buFont typeface="Arial" panose="020B0604020202020204" pitchFamily="34" charset="0"/>
              <a:buChar char="•"/>
            </a:pPr>
            <a:endParaRPr lang="en-US">
              <a:solidFill>
                <a:srgbClr val="1E2A5D"/>
              </a:solidFill>
              <a:latin typeface="Inter" panose="020B0502030000000004" pitchFamily="34" charset="0"/>
              <a:ea typeface="Inter" panose="020B0502030000000004" pitchFamily="34" charset="0"/>
            </a:endParaRPr>
          </a:p>
          <a:p>
            <a:pPr marL="342900" indent="-342900">
              <a:buFont typeface="Arial" panose="020B0604020202020204" pitchFamily="34" charset="0"/>
              <a:buChar char="•"/>
            </a:pPr>
            <a:r>
              <a:rPr lang="en-US">
                <a:solidFill>
                  <a:srgbClr val="1E2A5D"/>
                </a:solidFill>
                <a:latin typeface="Inter"/>
                <a:ea typeface="Inter" panose="020B0502030000000004" pitchFamily="34" charset="0"/>
              </a:rPr>
              <a:t>Over the next decade, the water utility workforce is expected to incur a retirement rate of over one-third</a:t>
            </a:r>
          </a:p>
          <a:p>
            <a:pPr marL="342900" indent="-342900">
              <a:buFont typeface="Arial" panose="020B0604020202020204" pitchFamily="34" charset="0"/>
              <a:buChar char="•"/>
            </a:pPr>
            <a:endParaRPr lang="en-US">
              <a:solidFill>
                <a:srgbClr val="1E2A5D"/>
              </a:solidFill>
              <a:latin typeface="Inter" panose="020B0502030000000004" pitchFamily="34" charset="0"/>
              <a:ea typeface="Inter" panose="020B0502030000000004" pitchFamily="34" charset="0"/>
            </a:endParaRPr>
          </a:p>
          <a:p>
            <a:pPr marL="342900" indent="-342900">
              <a:buFont typeface="Arial" panose="020B0604020202020204" pitchFamily="34" charset="0"/>
              <a:buChar char="•"/>
            </a:pPr>
            <a:r>
              <a:rPr lang="en-US">
                <a:solidFill>
                  <a:srgbClr val="1E2A5D"/>
                </a:solidFill>
                <a:latin typeface="Inter"/>
                <a:ea typeface="Inter" panose="020B0502030000000004" pitchFamily="34" charset="0"/>
              </a:rPr>
              <a:t>Reauthorize and increase funding for the Innovative Water Infrastructure Workforce Development Grants program </a:t>
            </a:r>
          </a:p>
          <a:p>
            <a:pPr marL="342900" indent="-342900">
              <a:buFont typeface="Arial" panose="020B0604020202020204" pitchFamily="34" charset="0"/>
              <a:buChar char="•"/>
            </a:pPr>
            <a:endParaRPr lang="en-US">
              <a:solidFill>
                <a:srgbClr val="1E2A5D"/>
              </a:solidFill>
              <a:latin typeface="Inter" panose="020B0502030000000004" pitchFamily="34" charset="0"/>
              <a:ea typeface="Inter" panose="020B0502030000000004" pitchFamily="34" charset="0"/>
            </a:endParaRPr>
          </a:p>
          <a:p>
            <a:pPr marL="342900" indent="-342900">
              <a:buFont typeface="Arial" panose="020B0604020202020204" pitchFamily="34" charset="0"/>
              <a:buChar char="•"/>
            </a:pPr>
            <a:r>
              <a:rPr lang="en-US">
                <a:solidFill>
                  <a:srgbClr val="1E2A5D"/>
                </a:solidFill>
                <a:latin typeface="Inter" panose="020B0502030000000004" pitchFamily="34" charset="0"/>
                <a:ea typeface="Inter" panose="020B0502030000000004" pitchFamily="34" charset="0"/>
              </a:rPr>
              <a:t>$3 million FY21 appropriation, a $2 million increase over FY20 level</a:t>
            </a:r>
          </a:p>
          <a:p>
            <a:pPr marL="800100" lvl="1" indent="-342900">
              <a:buFont typeface="Arial" panose="020B0604020202020204" pitchFamily="34" charset="0"/>
              <a:buChar char="•"/>
            </a:pPr>
            <a:r>
              <a:rPr lang="en-US">
                <a:solidFill>
                  <a:srgbClr val="1E2A5D"/>
                </a:solidFill>
                <a:latin typeface="Inter" panose="020B0502030000000004" pitchFamily="34" charset="0"/>
                <a:ea typeface="Inter" panose="020B0502030000000004" pitchFamily="34" charset="0"/>
              </a:rPr>
              <a:t>A Request for Applications for initial grant pool issued Jan. 22 </a:t>
            </a:r>
          </a:p>
          <a:p>
            <a:pPr marL="342900" indent="-342900">
              <a:buFont typeface="Arial" panose="020B0604020202020204" pitchFamily="34" charset="0"/>
              <a:buChar char="•"/>
            </a:pPr>
            <a:endParaRPr lang="en-US">
              <a:solidFill>
                <a:srgbClr val="1E2A5D"/>
              </a:solidFill>
              <a:latin typeface="Inter" panose="020B0502030000000004" pitchFamily="34" charset="0"/>
              <a:ea typeface="Inter" panose="020B0502030000000004" pitchFamily="34" charset="0"/>
            </a:endParaRPr>
          </a:p>
          <a:p>
            <a:pPr marL="342900" indent="-342900">
              <a:buFont typeface="Arial" panose="020B0604020202020204" pitchFamily="34" charset="0"/>
              <a:buChar char="•"/>
            </a:pPr>
            <a:r>
              <a:rPr lang="en-US">
                <a:solidFill>
                  <a:srgbClr val="1E2A5D"/>
                </a:solidFill>
                <a:latin typeface="Inter" panose="020B0502030000000004" pitchFamily="34" charset="0"/>
                <a:ea typeface="Inter" panose="020B0502030000000004" pitchFamily="34" charset="0"/>
              </a:rPr>
              <a:t>H.R. 2 included proposed authorization to use up to 1 percent of CWSRF as workforce development grants, which is $16,000,000 at current funding levels</a:t>
            </a:r>
          </a:p>
          <a:p>
            <a:pPr marL="342900" indent="-342900">
              <a:buFont typeface="Arial" panose="020B0604020202020204" pitchFamily="34" charset="0"/>
              <a:buChar char="•"/>
            </a:pPr>
            <a:endParaRPr lang="en-US">
              <a:solidFill>
                <a:srgbClr val="1E2A5D"/>
              </a:solidFill>
              <a:latin typeface="Inter" panose="020B0502030000000004" pitchFamily="34" charset="0"/>
              <a:ea typeface="Inter" panose="020B0502030000000004" pitchFamily="34" charset="0"/>
            </a:endParaRPr>
          </a:p>
        </p:txBody>
      </p:sp>
      <p:grpSp>
        <p:nvGrpSpPr>
          <p:cNvPr id="10" name="Group 9">
            <a:extLst>
              <a:ext uri="{FF2B5EF4-FFF2-40B4-BE49-F238E27FC236}">
                <a16:creationId xmlns:a16="http://schemas.microsoft.com/office/drawing/2014/main" id="{18B49AF6-1C54-2F4C-9C2D-427C5AE1F5B8}"/>
              </a:ext>
            </a:extLst>
          </p:cNvPr>
          <p:cNvGrpSpPr/>
          <p:nvPr/>
        </p:nvGrpSpPr>
        <p:grpSpPr>
          <a:xfrm>
            <a:off x="0" y="6440416"/>
            <a:ext cx="12192000" cy="417584"/>
            <a:chOff x="0" y="6440416"/>
            <a:chExt cx="12192000" cy="417584"/>
          </a:xfrm>
        </p:grpSpPr>
        <p:sp>
          <p:nvSpPr>
            <p:cNvPr id="11" name="Rectangle 10">
              <a:extLst>
                <a:ext uri="{FF2B5EF4-FFF2-40B4-BE49-F238E27FC236}">
                  <a16:creationId xmlns:a16="http://schemas.microsoft.com/office/drawing/2014/main" id="{74357D5E-4180-6A4C-B8F9-CAF4BCA48C9B}"/>
                </a:ext>
              </a:extLst>
            </p:cNvPr>
            <p:cNvSpPr/>
            <p:nvPr/>
          </p:nvSpPr>
          <p:spPr>
            <a:xfrm>
              <a:off x="0" y="6440416"/>
              <a:ext cx="417584" cy="417584"/>
            </a:xfrm>
            <a:prstGeom prst="rect">
              <a:avLst/>
            </a:prstGeom>
            <a:solidFill>
              <a:srgbClr val="1E2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Icon&#10;&#10;Description automatically generated">
              <a:extLst>
                <a:ext uri="{FF2B5EF4-FFF2-40B4-BE49-F238E27FC236}">
                  <a16:creationId xmlns:a16="http://schemas.microsoft.com/office/drawing/2014/main" id="{E8ADB419-86B8-AD42-B135-52B5B0E2E794}"/>
                </a:ext>
              </a:extLst>
            </p:cNvPr>
            <p:cNvPicPr>
              <a:picLocks noChangeAspect="1"/>
            </p:cNvPicPr>
            <p:nvPr/>
          </p:nvPicPr>
          <p:blipFill>
            <a:blip r:embed="rId2"/>
            <a:stretch>
              <a:fillRect/>
            </a:stretch>
          </p:blipFill>
          <p:spPr>
            <a:xfrm>
              <a:off x="76404" y="6522046"/>
              <a:ext cx="262776" cy="244443"/>
            </a:xfrm>
            <a:prstGeom prst="rect">
              <a:avLst/>
            </a:prstGeom>
          </p:spPr>
        </p:pic>
        <p:sp>
          <p:nvSpPr>
            <p:cNvPr id="13" name="Rectangle 12">
              <a:extLst>
                <a:ext uri="{FF2B5EF4-FFF2-40B4-BE49-F238E27FC236}">
                  <a16:creationId xmlns:a16="http://schemas.microsoft.com/office/drawing/2014/main" id="{A5CB1692-E058-F341-86FC-5D95BD078CB3}"/>
                </a:ext>
              </a:extLst>
            </p:cNvPr>
            <p:cNvSpPr/>
            <p:nvPr/>
          </p:nvSpPr>
          <p:spPr>
            <a:xfrm>
              <a:off x="417584" y="6440416"/>
              <a:ext cx="11774416" cy="417584"/>
            </a:xfrm>
            <a:prstGeom prst="rect">
              <a:avLst/>
            </a:prstGeom>
            <a:solidFill>
              <a:srgbClr val="35A5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7A87089-331C-6C42-9EF8-861D622C9B79}"/>
                </a:ext>
              </a:extLst>
            </p:cNvPr>
            <p:cNvSpPr/>
            <p:nvPr/>
          </p:nvSpPr>
          <p:spPr>
            <a:xfrm>
              <a:off x="834639" y="6538832"/>
              <a:ext cx="11009831" cy="230832"/>
            </a:xfrm>
            <a:prstGeom prst="rect">
              <a:avLst/>
            </a:prstGeom>
          </p:spPr>
          <p:txBody>
            <a:bodyPr wrap="square" lIns="91440" tIns="45720" rIns="91440" bIns="45720" anchor="t">
              <a:spAutoFit/>
            </a:bodyPr>
            <a:lstStyle/>
            <a:p>
              <a:pPr algn="r"/>
              <a:r>
                <a:rPr lang="en-US" sz="900" b="1" spc="300">
                  <a:solidFill>
                    <a:schemeClr val="bg1"/>
                  </a:solidFill>
                  <a:latin typeface="Inter"/>
                  <a:ea typeface="+mn-lt"/>
                  <a:cs typeface="+mn-lt"/>
                </a:rPr>
                <a:t>2021 WATER UTILITY ADVOCACY OUTLOOK IN WASHINGTON</a:t>
              </a:r>
            </a:p>
          </p:txBody>
        </p:sp>
      </p:grpSp>
    </p:spTree>
    <p:extLst>
      <p:ext uri="{BB962C8B-B14F-4D97-AF65-F5344CB8AC3E}">
        <p14:creationId xmlns:p14="http://schemas.microsoft.com/office/powerpoint/2010/main" val="28446081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B0F0890-F18D-8545-B594-8CB7026BCDD1}"/>
              </a:ext>
            </a:extLst>
          </p:cNvPr>
          <p:cNvSpPr/>
          <p:nvPr/>
        </p:nvSpPr>
        <p:spPr>
          <a:xfrm>
            <a:off x="415584" y="1"/>
            <a:ext cx="11776416" cy="6858000"/>
          </a:xfrm>
          <a:prstGeom prst="rect">
            <a:avLst/>
          </a:prstGeom>
          <a:solidFill>
            <a:srgbClr val="1E2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BDE125B-6655-1D4F-A961-7FF589627F41}"/>
              </a:ext>
            </a:extLst>
          </p:cNvPr>
          <p:cNvSpPr txBox="1"/>
          <p:nvPr/>
        </p:nvSpPr>
        <p:spPr>
          <a:xfrm>
            <a:off x="1054434" y="935146"/>
            <a:ext cx="3592395" cy="3416320"/>
          </a:xfrm>
          <a:prstGeom prst="rect">
            <a:avLst/>
          </a:prstGeom>
          <a:noFill/>
        </p:spPr>
        <p:txBody>
          <a:bodyPr wrap="square" rtlCol="0">
            <a:spAutoFit/>
          </a:bodyPr>
          <a:lstStyle/>
          <a:p>
            <a:r>
              <a:rPr lang="en-US" sz="3600" b="1">
                <a:solidFill>
                  <a:srgbClr val="35A5D7"/>
                </a:solidFill>
                <a:latin typeface="Inter" panose="020B0502030000000004" pitchFamily="34" charset="0"/>
                <a:ea typeface="Inter" panose="020B0502030000000004" pitchFamily="34" charset="0"/>
              </a:rPr>
              <a:t>Key EPA Appointees and Staff Changes under Biden Administration </a:t>
            </a:r>
            <a:endParaRPr lang="en-US" sz="3600" i="1">
              <a:solidFill>
                <a:srgbClr val="35A5D7"/>
              </a:solidFill>
              <a:latin typeface="Inter" panose="020B0502030000000004" pitchFamily="34" charset="0"/>
              <a:ea typeface="Inter" panose="020B0502030000000004" pitchFamily="34" charset="0"/>
            </a:endParaRPr>
          </a:p>
        </p:txBody>
      </p:sp>
      <p:sp>
        <p:nvSpPr>
          <p:cNvPr id="9" name="TextBox 8">
            <a:extLst>
              <a:ext uri="{FF2B5EF4-FFF2-40B4-BE49-F238E27FC236}">
                <a16:creationId xmlns:a16="http://schemas.microsoft.com/office/drawing/2014/main" id="{4517C4A9-4610-B74E-9211-82BF315DD003}"/>
              </a:ext>
            </a:extLst>
          </p:cNvPr>
          <p:cNvSpPr txBox="1"/>
          <p:nvPr/>
        </p:nvSpPr>
        <p:spPr>
          <a:xfrm>
            <a:off x="5146289" y="380970"/>
            <a:ext cx="6698181" cy="5678478"/>
          </a:xfrm>
          <a:prstGeom prst="rect">
            <a:avLst/>
          </a:prstGeom>
          <a:noFill/>
        </p:spPr>
        <p:txBody>
          <a:bodyPr wrap="square" lIns="91440" tIns="45720" rIns="91440" bIns="45720" rtlCol="0" anchor="t">
            <a:spAutoFit/>
          </a:bodyPr>
          <a:lstStyle/>
          <a:p>
            <a:r>
              <a:rPr lang="en-US" sz="1600" b="1" i="1">
                <a:solidFill>
                  <a:schemeClr val="bg1"/>
                </a:solidFill>
                <a:latin typeface="Inter"/>
                <a:ea typeface="Inter" panose="020B0502030000000004" pitchFamily="34" charset="0"/>
              </a:rPr>
              <a:t>Key Appointments and Staff Changes </a:t>
            </a:r>
            <a:endParaRPr lang="en-US" sz="1600" b="1" i="1">
              <a:solidFill>
                <a:schemeClr val="bg1"/>
              </a:solidFill>
              <a:latin typeface="Inter" panose="020B0502030000000004" pitchFamily="34" charset="0"/>
              <a:ea typeface="Inter" panose="020B0502030000000004" pitchFamily="34" charset="0"/>
            </a:endParaRPr>
          </a:p>
          <a:p>
            <a:pPr marL="342900" indent="-342900">
              <a:buFont typeface="Arial" panose="020B0604020202020204" pitchFamily="34" charset="0"/>
              <a:buChar char="•"/>
            </a:pPr>
            <a:endParaRPr lang="en-US" sz="1600">
              <a:solidFill>
                <a:schemeClr val="bg1"/>
              </a:solidFill>
              <a:latin typeface="Inter" panose="020B0502030000000004" pitchFamily="34" charset="0"/>
              <a:ea typeface="Inter" panose="020B0502030000000004" pitchFamily="34" charset="0"/>
            </a:endParaRPr>
          </a:p>
          <a:p>
            <a:pPr marL="342900" indent="-342900">
              <a:spcAft>
                <a:spcPts val="600"/>
              </a:spcAft>
              <a:buFont typeface="Arial" panose="020B0604020202020204" pitchFamily="34" charset="0"/>
              <a:buChar char="•"/>
            </a:pPr>
            <a:r>
              <a:rPr lang="en-US" sz="1400" b="1">
                <a:solidFill>
                  <a:schemeClr val="bg1"/>
                </a:solidFill>
                <a:latin typeface="Inter"/>
                <a:ea typeface="Inter" panose="020B0502030000000004" pitchFamily="34" charset="0"/>
              </a:rPr>
              <a:t>Michael Regan </a:t>
            </a:r>
            <a:r>
              <a:rPr lang="en-US" sz="1400">
                <a:solidFill>
                  <a:schemeClr val="bg1"/>
                </a:solidFill>
                <a:latin typeface="Inter"/>
                <a:ea typeface="Inter" panose="020B0502030000000004" pitchFamily="34" charset="0"/>
              </a:rPr>
              <a:t>appointed EPA Administrator </a:t>
            </a:r>
            <a:endParaRPr lang="en-US" sz="1400">
              <a:solidFill>
                <a:schemeClr val="bg1"/>
              </a:solidFill>
              <a:latin typeface="Inter" panose="020B0502030000000004" pitchFamily="34" charset="0"/>
              <a:ea typeface="Inter" panose="020B0502030000000004" pitchFamily="34" charset="0"/>
            </a:endParaRPr>
          </a:p>
          <a:p>
            <a:pPr marL="342900" indent="-342900">
              <a:spcAft>
                <a:spcPts val="600"/>
              </a:spcAft>
              <a:buFont typeface="Arial" panose="020B0604020202020204" pitchFamily="34" charset="0"/>
              <a:buChar char="•"/>
            </a:pPr>
            <a:r>
              <a:rPr lang="en-US" sz="1400" b="1">
                <a:solidFill>
                  <a:schemeClr val="bg1"/>
                </a:solidFill>
                <a:latin typeface="Inter"/>
                <a:ea typeface="Inter" panose="020B0502030000000004" pitchFamily="34" charset="0"/>
              </a:rPr>
              <a:t>Jane Nishida </a:t>
            </a:r>
            <a:r>
              <a:rPr lang="en-US" sz="1400">
                <a:solidFill>
                  <a:schemeClr val="bg1"/>
                </a:solidFill>
                <a:latin typeface="Inter"/>
                <a:ea typeface="Inter" panose="020B0502030000000004" pitchFamily="34" charset="0"/>
              </a:rPr>
              <a:t>named interim Agency Administrator until Regan is confirmed</a:t>
            </a:r>
          </a:p>
          <a:p>
            <a:pPr marL="342900" indent="-342900">
              <a:spcAft>
                <a:spcPts val="600"/>
              </a:spcAft>
              <a:buFont typeface="Arial" panose="020B0604020202020204" pitchFamily="34" charset="0"/>
              <a:buChar char="•"/>
            </a:pPr>
            <a:r>
              <a:rPr lang="en-US" sz="1400">
                <a:solidFill>
                  <a:schemeClr val="bg1"/>
                </a:solidFill>
                <a:latin typeface="Inter"/>
                <a:ea typeface="Inter" panose="020B0502030000000004" pitchFamily="34" charset="0"/>
              </a:rPr>
              <a:t>Assistant Administrator for the Office of Water – TBD</a:t>
            </a:r>
          </a:p>
          <a:p>
            <a:pPr marL="342900" indent="-342900">
              <a:spcAft>
                <a:spcPts val="600"/>
              </a:spcAft>
              <a:buFont typeface="Arial" panose="020B0604020202020204" pitchFamily="34" charset="0"/>
              <a:buChar char="•"/>
            </a:pPr>
            <a:r>
              <a:rPr lang="en-US" sz="1400" b="1">
                <a:solidFill>
                  <a:schemeClr val="bg1"/>
                </a:solidFill>
                <a:latin typeface="Inter"/>
                <a:ea typeface="Inter" panose="020B0502030000000004" pitchFamily="34" charset="0"/>
              </a:rPr>
              <a:t>Radhika Fox </a:t>
            </a:r>
            <a:r>
              <a:rPr lang="en-US" sz="1400">
                <a:solidFill>
                  <a:schemeClr val="bg1"/>
                </a:solidFill>
                <a:latin typeface="Inter"/>
                <a:ea typeface="Inter" panose="020B0502030000000004" pitchFamily="34" charset="0"/>
              </a:rPr>
              <a:t>appointed to Office of Water as Principal Deputy Assistant Administrator for Office of Water</a:t>
            </a:r>
          </a:p>
          <a:p>
            <a:pPr marL="342900" indent="-342900">
              <a:spcAft>
                <a:spcPts val="600"/>
              </a:spcAft>
              <a:buFont typeface="Arial" panose="020B0604020202020204" pitchFamily="34" charset="0"/>
              <a:buChar char="•"/>
            </a:pPr>
            <a:r>
              <a:rPr lang="en-US" sz="1400" b="1">
                <a:solidFill>
                  <a:schemeClr val="bg1"/>
                </a:solidFill>
                <a:latin typeface="Inter"/>
                <a:ea typeface="Inter" panose="020B0502030000000004" pitchFamily="34" charset="0"/>
              </a:rPr>
              <a:t>John </a:t>
            </a:r>
            <a:r>
              <a:rPr lang="en-US" sz="1400" b="1" err="1">
                <a:solidFill>
                  <a:schemeClr val="bg1"/>
                </a:solidFill>
                <a:latin typeface="Inter"/>
                <a:ea typeface="Inter" panose="020B0502030000000004" pitchFamily="34" charset="0"/>
              </a:rPr>
              <a:t>Goodin</a:t>
            </a:r>
            <a:r>
              <a:rPr lang="en-US" sz="1400" b="1">
                <a:solidFill>
                  <a:schemeClr val="bg1"/>
                </a:solidFill>
                <a:latin typeface="Inter"/>
                <a:ea typeface="Inter" panose="020B0502030000000004" pitchFamily="34" charset="0"/>
              </a:rPr>
              <a:t> </a:t>
            </a:r>
            <a:r>
              <a:rPr lang="en-US" sz="1400">
                <a:solidFill>
                  <a:schemeClr val="bg1"/>
                </a:solidFill>
                <a:latin typeface="Inter"/>
                <a:ea typeface="Inter" panose="020B0502030000000004" pitchFamily="34" charset="0"/>
              </a:rPr>
              <a:t>named Deputy Assistant Administrator for Policy within the Office of Water</a:t>
            </a:r>
          </a:p>
          <a:p>
            <a:pPr marL="342900" indent="-342900">
              <a:spcAft>
                <a:spcPts val="600"/>
              </a:spcAft>
              <a:buFont typeface="Arial" panose="020B0604020202020204" pitchFamily="34" charset="0"/>
              <a:buChar char="•"/>
            </a:pPr>
            <a:r>
              <a:rPr lang="en-US" sz="1400" b="1">
                <a:solidFill>
                  <a:schemeClr val="bg1"/>
                </a:solidFill>
                <a:latin typeface="Inter"/>
                <a:ea typeface="Inter" panose="020B0502030000000004" pitchFamily="34" charset="0"/>
              </a:rPr>
              <a:t>Tom Wall</a:t>
            </a:r>
            <a:r>
              <a:rPr lang="en-US" sz="1400">
                <a:solidFill>
                  <a:schemeClr val="bg1"/>
                </a:solidFill>
                <a:latin typeface="Inter"/>
                <a:ea typeface="Inter" panose="020B0502030000000004" pitchFamily="34" charset="0"/>
              </a:rPr>
              <a:t> promoted to Director of Office of Wetlands, Oceans, and Watersheds</a:t>
            </a:r>
          </a:p>
          <a:p>
            <a:pPr marL="342900" indent="-342900">
              <a:spcAft>
                <a:spcPts val="600"/>
              </a:spcAft>
              <a:buFont typeface="Arial" panose="020B0604020202020204" pitchFamily="34" charset="0"/>
              <a:buChar char="•"/>
            </a:pPr>
            <a:r>
              <a:rPr lang="en-US" sz="1400" b="1">
                <a:solidFill>
                  <a:schemeClr val="bg1"/>
                </a:solidFill>
                <a:latin typeface="Inter"/>
                <a:ea typeface="Inter" panose="020B0502030000000004" pitchFamily="34" charset="0"/>
              </a:rPr>
              <a:t>Andrew Sawyers </a:t>
            </a:r>
            <a:r>
              <a:rPr lang="en-US" sz="1400">
                <a:solidFill>
                  <a:schemeClr val="bg1"/>
                </a:solidFill>
                <a:latin typeface="Inter"/>
                <a:ea typeface="Inter" panose="020B0502030000000004" pitchFamily="34" charset="0"/>
              </a:rPr>
              <a:t>remains Director of Office of Wastewater Management</a:t>
            </a:r>
          </a:p>
          <a:p>
            <a:pPr marL="342900" indent="-342900">
              <a:spcAft>
                <a:spcPts val="600"/>
              </a:spcAft>
              <a:buFont typeface="Arial" panose="020B0604020202020204" pitchFamily="34" charset="0"/>
              <a:buChar char="•"/>
            </a:pPr>
            <a:r>
              <a:rPr lang="en-US" sz="1400" b="1">
                <a:solidFill>
                  <a:schemeClr val="bg1"/>
                </a:solidFill>
                <a:latin typeface="Inter"/>
                <a:ea typeface="Inter" panose="020B0502030000000004" pitchFamily="34" charset="0"/>
              </a:rPr>
              <a:t>Jennifer McLain</a:t>
            </a:r>
            <a:r>
              <a:rPr lang="en-US" sz="1400">
                <a:solidFill>
                  <a:schemeClr val="bg1"/>
                </a:solidFill>
                <a:latin typeface="Inter"/>
                <a:ea typeface="Inter" panose="020B0502030000000004" pitchFamily="34" charset="0"/>
              </a:rPr>
              <a:t> remains Director of Office of Groundwater Drinking Water</a:t>
            </a:r>
          </a:p>
          <a:p>
            <a:pPr marL="342900" indent="-342900">
              <a:spcAft>
                <a:spcPts val="600"/>
              </a:spcAft>
              <a:buFont typeface="Arial" panose="020B0604020202020204" pitchFamily="34" charset="0"/>
              <a:buChar char="•"/>
            </a:pPr>
            <a:r>
              <a:rPr lang="en-US" sz="1400" b="1">
                <a:solidFill>
                  <a:schemeClr val="bg1"/>
                </a:solidFill>
                <a:latin typeface="Inter"/>
                <a:ea typeface="Inter" panose="020B0502030000000004" pitchFamily="34" charset="0"/>
              </a:rPr>
              <a:t>Deborah Nagle </a:t>
            </a:r>
            <a:r>
              <a:rPr lang="en-US" sz="1400">
                <a:solidFill>
                  <a:schemeClr val="bg1"/>
                </a:solidFill>
                <a:latin typeface="Inter"/>
                <a:ea typeface="Inter" panose="020B0502030000000004" pitchFamily="34" charset="0"/>
              </a:rPr>
              <a:t>remains Director of Science and Technology</a:t>
            </a:r>
          </a:p>
          <a:p>
            <a:endParaRPr lang="en-US" sz="1600">
              <a:solidFill>
                <a:schemeClr val="bg1"/>
              </a:solidFill>
              <a:latin typeface="Inter" panose="020B0502030000000004" pitchFamily="34" charset="0"/>
              <a:ea typeface="Inter" panose="020B0502030000000004" pitchFamily="34" charset="0"/>
            </a:endParaRPr>
          </a:p>
          <a:p>
            <a:r>
              <a:rPr lang="en-US" sz="1600" b="1" i="1">
                <a:solidFill>
                  <a:schemeClr val="bg1"/>
                </a:solidFill>
                <a:latin typeface="Inter"/>
                <a:ea typeface="Inter" panose="020B0502030000000004" pitchFamily="34" charset="0"/>
              </a:rPr>
              <a:t>Regulatory “freeze” – what it means?</a:t>
            </a:r>
          </a:p>
          <a:p>
            <a:endParaRPr lang="en-US" sz="1400" b="1" i="1">
              <a:solidFill>
                <a:schemeClr val="bg1"/>
              </a:solidFill>
              <a:latin typeface="Inter" panose="020B0502030000000004" pitchFamily="34" charset="0"/>
              <a:ea typeface="Inter" panose="020B0502030000000004" pitchFamily="34" charset="0"/>
            </a:endParaRPr>
          </a:p>
          <a:p>
            <a:pPr marL="342900" indent="-342900">
              <a:buFont typeface="Arial" panose="020B0604020202020204" pitchFamily="34" charset="0"/>
              <a:buChar char="•"/>
            </a:pPr>
            <a:r>
              <a:rPr lang="en-US" sz="1400">
                <a:solidFill>
                  <a:schemeClr val="bg1"/>
                </a:solidFill>
                <a:latin typeface="Inter"/>
                <a:ea typeface="Inter" panose="020B0502030000000004" pitchFamily="34" charset="0"/>
              </a:rPr>
              <a:t>List of Agency Actions for Review – 48 EPA Actions</a:t>
            </a:r>
          </a:p>
          <a:p>
            <a:pPr marL="342900" indent="-342900">
              <a:buFont typeface="Arial" panose="020B0604020202020204" pitchFamily="34" charset="0"/>
              <a:buChar char="•"/>
            </a:pPr>
            <a:endParaRPr lang="en-US" sz="1400">
              <a:solidFill>
                <a:schemeClr val="bg1"/>
              </a:solidFill>
              <a:latin typeface="Inter" panose="020B0502030000000004" pitchFamily="34" charset="0"/>
              <a:ea typeface="Inter" panose="020B0502030000000004" pitchFamily="34" charset="0"/>
            </a:endParaRPr>
          </a:p>
          <a:p>
            <a:r>
              <a:rPr lang="en-US" sz="1600" b="1" i="1">
                <a:solidFill>
                  <a:schemeClr val="bg1"/>
                </a:solidFill>
                <a:latin typeface="Inter"/>
                <a:ea typeface="Inter" panose="020B0502030000000004" pitchFamily="34" charset="0"/>
              </a:rPr>
              <a:t>Reversal of Executive Orders</a:t>
            </a:r>
          </a:p>
        </p:txBody>
      </p:sp>
      <p:grpSp>
        <p:nvGrpSpPr>
          <p:cNvPr id="11" name="Group 10">
            <a:extLst>
              <a:ext uri="{FF2B5EF4-FFF2-40B4-BE49-F238E27FC236}">
                <a16:creationId xmlns:a16="http://schemas.microsoft.com/office/drawing/2014/main" id="{8AECDBD3-D925-CE4B-BFB6-9785A1B103B7}"/>
              </a:ext>
            </a:extLst>
          </p:cNvPr>
          <p:cNvGrpSpPr/>
          <p:nvPr/>
        </p:nvGrpSpPr>
        <p:grpSpPr>
          <a:xfrm>
            <a:off x="0" y="6440416"/>
            <a:ext cx="12192000" cy="417584"/>
            <a:chOff x="0" y="6440416"/>
            <a:chExt cx="12192000" cy="417584"/>
          </a:xfrm>
        </p:grpSpPr>
        <p:sp>
          <p:nvSpPr>
            <p:cNvPr id="12" name="Rectangle 11">
              <a:extLst>
                <a:ext uri="{FF2B5EF4-FFF2-40B4-BE49-F238E27FC236}">
                  <a16:creationId xmlns:a16="http://schemas.microsoft.com/office/drawing/2014/main" id="{DB98DC54-3291-DE4A-8A76-51FC36DEA7CF}"/>
                </a:ext>
              </a:extLst>
            </p:cNvPr>
            <p:cNvSpPr/>
            <p:nvPr/>
          </p:nvSpPr>
          <p:spPr>
            <a:xfrm>
              <a:off x="0" y="6440416"/>
              <a:ext cx="417584" cy="417584"/>
            </a:xfrm>
            <a:prstGeom prst="rect">
              <a:avLst/>
            </a:prstGeom>
            <a:solidFill>
              <a:srgbClr val="1E2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Icon&#10;&#10;Description automatically generated">
              <a:extLst>
                <a:ext uri="{FF2B5EF4-FFF2-40B4-BE49-F238E27FC236}">
                  <a16:creationId xmlns:a16="http://schemas.microsoft.com/office/drawing/2014/main" id="{5CB0A62C-85FF-574F-9409-86E809002040}"/>
                </a:ext>
              </a:extLst>
            </p:cNvPr>
            <p:cNvPicPr>
              <a:picLocks noChangeAspect="1"/>
            </p:cNvPicPr>
            <p:nvPr/>
          </p:nvPicPr>
          <p:blipFill>
            <a:blip r:embed="rId3"/>
            <a:stretch>
              <a:fillRect/>
            </a:stretch>
          </p:blipFill>
          <p:spPr>
            <a:xfrm>
              <a:off x="76404" y="6522046"/>
              <a:ext cx="262776" cy="244443"/>
            </a:xfrm>
            <a:prstGeom prst="rect">
              <a:avLst/>
            </a:prstGeom>
          </p:spPr>
        </p:pic>
        <p:sp>
          <p:nvSpPr>
            <p:cNvPr id="14" name="Rectangle 13">
              <a:extLst>
                <a:ext uri="{FF2B5EF4-FFF2-40B4-BE49-F238E27FC236}">
                  <a16:creationId xmlns:a16="http://schemas.microsoft.com/office/drawing/2014/main" id="{314BB5C2-72F0-2747-AE38-A9E20EB20743}"/>
                </a:ext>
              </a:extLst>
            </p:cNvPr>
            <p:cNvSpPr/>
            <p:nvPr/>
          </p:nvSpPr>
          <p:spPr>
            <a:xfrm>
              <a:off x="417584" y="6440416"/>
              <a:ext cx="11774416" cy="417584"/>
            </a:xfrm>
            <a:prstGeom prst="rect">
              <a:avLst/>
            </a:prstGeom>
            <a:solidFill>
              <a:srgbClr val="35A5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1F1F48-0040-7D43-825E-79A3D2F4EFF8}"/>
                </a:ext>
              </a:extLst>
            </p:cNvPr>
            <p:cNvSpPr/>
            <p:nvPr/>
          </p:nvSpPr>
          <p:spPr>
            <a:xfrm>
              <a:off x="834639" y="6538832"/>
              <a:ext cx="11009831" cy="230832"/>
            </a:xfrm>
            <a:prstGeom prst="rect">
              <a:avLst/>
            </a:prstGeom>
          </p:spPr>
          <p:txBody>
            <a:bodyPr wrap="square" lIns="91440" tIns="45720" rIns="91440" bIns="45720" anchor="t">
              <a:spAutoFit/>
            </a:bodyPr>
            <a:lstStyle/>
            <a:p>
              <a:pPr algn="r"/>
              <a:r>
                <a:rPr lang="en-US" sz="900" b="1" spc="300">
                  <a:solidFill>
                    <a:schemeClr val="bg1"/>
                  </a:solidFill>
                  <a:latin typeface="Inter"/>
                  <a:ea typeface="+mn-lt"/>
                  <a:cs typeface="+mn-lt"/>
                </a:rPr>
                <a:t>2021 WATER UTILITY ADVOCACY OUTLOOK IN WASHINGTON</a:t>
              </a:r>
            </a:p>
          </p:txBody>
        </p:sp>
      </p:grpSp>
    </p:spTree>
    <p:extLst>
      <p:ext uri="{BB962C8B-B14F-4D97-AF65-F5344CB8AC3E}">
        <p14:creationId xmlns:p14="http://schemas.microsoft.com/office/powerpoint/2010/main" val="14267421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B0F0890-F18D-8545-B594-8CB7026BCDD1}"/>
              </a:ext>
            </a:extLst>
          </p:cNvPr>
          <p:cNvSpPr/>
          <p:nvPr/>
        </p:nvSpPr>
        <p:spPr>
          <a:xfrm>
            <a:off x="415584" y="1"/>
            <a:ext cx="11776416" cy="6858000"/>
          </a:xfrm>
          <a:prstGeom prst="rect">
            <a:avLst/>
          </a:prstGeom>
          <a:solidFill>
            <a:srgbClr val="1E2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517C4A9-4610-B74E-9211-82BF315DD003}"/>
              </a:ext>
            </a:extLst>
          </p:cNvPr>
          <p:cNvSpPr txBox="1"/>
          <p:nvPr/>
        </p:nvSpPr>
        <p:spPr>
          <a:xfrm>
            <a:off x="5062413" y="503497"/>
            <a:ext cx="6145198" cy="5632311"/>
          </a:xfrm>
          <a:prstGeom prst="rect">
            <a:avLst/>
          </a:prstGeom>
          <a:noFill/>
        </p:spPr>
        <p:txBody>
          <a:bodyPr wrap="square" lIns="91440" tIns="45720" rIns="91440" bIns="45720" rtlCol="0" anchor="t">
            <a:spAutoFit/>
          </a:bodyPr>
          <a:lstStyle/>
          <a:p>
            <a:r>
              <a:rPr lang="en-US" sz="2000" b="1">
                <a:solidFill>
                  <a:schemeClr val="bg1"/>
                </a:solidFill>
                <a:latin typeface="Inter"/>
                <a:ea typeface="Inter" panose="020B0502030000000004" pitchFamily="34" charset="0"/>
              </a:rPr>
              <a:t>2021 Financial Capability Assessment/Affordability</a:t>
            </a:r>
          </a:p>
          <a:p>
            <a:endParaRPr lang="en-US" sz="1600" b="1">
              <a:solidFill>
                <a:schemeClr val="bg1"/>
              </a:solidFill>
              <a:latin typeface="Inter" panose="020B0502030000000004" pitchFamily="34" charset="0"/>
              <a:ea typeface="Inter" panose="020B0502030000000004" pitchFamily="34" charset="0"/>
            </a:endParaRPr>
          </a:p>
          <a:p>
            <a:pPr marL="285750" indent="-285750">
              <a:buFont typeface="Arial" panose="020B0604020202020204" pitchFamily="34" charset="0"/>
              <a:buChar char="•"/>
            </a:pPr>
            <a:r>
              <a:rPr lang="en-US">
                <a:solidFill>
                  <a:schemeClr val="bg1"/>
                </a:solidFill>
                <a:latin typeface="Inter"/>
                <a:ea typeface="Inter" panose="020B0502030000000004" pitchFamily="34" charset="0"/>
              </a:rPr>
              <a:t>Signed pre-publication final version but not yet published in Federal Register</a:t>
            </a:r>
          </a:p>
          <a:p>
            <a:pPr marL="285750" indent="-285750">
              <a:buFont typeface="Arial" panose="020B0604020202020204" pitchFamily="34" charset="0"/>
              <a:buChar char="•"/>
            </a:pPr>
            <a:endParaRPr lang="en-US">
              <a:solidFill>
                <a:schemeClr val="bg1"/>
              </a:solidFill>
              <a:latin typeface="Inter"/>
              <a:ea typeface="Inter" panose="020B0502030000000004" pitchFamily="34" charset="0"/>
            </a:endParaRPr>
          </a:p>
          <a:p>
            <a:pPr marL="285750" indent="-285750">
              <a:buFont typeface="Arial" panose="020B0604020202020204" pitchFamily="34" charset="0"/>
              <a:buChar char="•"/>
            </a:pPr>
            <a:r>
              <a:rPr lang="en-US">
                <a:solidFill>
                  <a:schemeClr val="bg1"/>
                </a:solidFill>
                <a:latin typeface="Inter"/>
                <a:ea typeface="Inter" panose="020B0502030000000004" pitchFamily="34" charset="0"/>
              </a:rPr>
              <a:t>Will update and replace the 1997 CSO – Guidance for Financial Capability Assessment and Schedule Development</a:t>
            </a:r>
          </a:p>
          <a:p>
            <a:pPr marL="285750" indent="-285750">
              <a:buFont typeface="Arial" panose="020B0604020202020204" pitchFamily="34" charset="0"/>
              <a:buChar char="•"/>
            </a:pPr>
            <a:endParaRPr lang="en-US">
              <a:solidFill>
                <a:schemeClr val="bg1"/>
              </a:solidFill>
              <a:latin typeface="Inter" panose="020B0502030000000004" pitchFamily="34" charset="0"/>
              <a:ea typeface="Inter" panose="020B0502030000000004" pitchFamily="34" charset="0"/>
            </a:endParaRPr>
          </a:p>
          <a:p>
            <a:pPr marL="285750" indent="-285750">
              <a:buFont typeface="Arial" panose="020B0604020202020204" pitchFamily="34" charset="0"/>
              <a:buChar char="•"/>
            </a:pPr>
            <a:r>
              <a:rPr lang="en-US">
                <a:solidFill>
                  <a:schemeClr val="bg1"/>
                </a:solidFill>
                <a:latin typeface="Inter"/>
                <a:ea typeface="Inter" panose="020B0502030000000004" pitchFamily="34" charset="0"/>
              </a:rPr>
              <a:t>Two alternative approaches for assessing a community’s financial capability:</a:t>
            </a:r>
          </a:p>
          <a:p>
            <a:pPr marL="285750" indent="-285750">
              <a:buFont typeface="Arial" panose="020B0604020202020204" pitchFamily="34" charset="0"/>
              <a:buChar char="•"/>
            </a:pPr>
            <a:endParaRPr lang="en-US">
              <a:solidFill>
                <a:schemeClr val="bg1"/>
              </a:solidFill>
              <a:latin typeface="Inter" panose="020B0502030000000004" pitchFamily="34" charset="0"/>
              <a:ea typeface="Inter" panose="020B0502030000000004" pitchFamily="34" charset="0"/>
            </a:endParaRPr>
          </a:p>
          <a:p>
            <a:pPr marL="742950" lvl="1" indent="-285750">
              <a:buFont typeface="Arial" panose="020B0604020202020204" pitchFamily="34" charset="0"/>
              <a:buChar char="•"/>
            </a:pPr>
            <a:r>
              <a:rPr lang="en-US">
                <a:solidFill>
                  <a:schemeClr val="bg1"/>
                </a:solidFill>
                <a:latin typeface="Inter"/>
                <a:ea typeface="Inter" panose="020B0502030000000004" pitchFamily="34" charset="0"/>
              </a:rPr>
              <a:t>Residential Indicator, Financial Capability Indicator, Lowest Quintile Residential Indicator (new), Poverty Indicator (new)</a:t>
            </a:r>
          </a:p>
          <a:p>
            <a:pPr marL="742950" lvl="1" indent="-285750">
              <a:buFont typeface="Arial" panose="020B0604020202020204" pitchFamily="34" charset="0"/>
              <a:buChar char="•"/>
            </a:pPr>
            <a:r>
              <a:rPr lang="en-US">
                <a:solidFill>
                  <a:schemeClr val="bg1"/>
                </a:solidFill>
                <a:latin typeface="Inter"/>
                <a:ea typeface="Inter" panose="020B0502030000000004" pitchFamily="34" charset="0"/>
              </a:rPr>
              <a:t>Calculation of poverty indicator and a dynamic financial and rate model that looks at impacts of rate increases to utility customers over time</a:t>
            </a:r>
          </a:p>
          <a:p>
            <a:endParaRPr lang="en-US" sz="1600" b="1" i="1">
              <a:solidFill>
                <a:schemeClr val="bg1"/>
              </a:solidFill>
              <a:latin typeface="Inter" panose="020B0502030000000004" pitchFamily="34" charset="0"/>
              <a:ea typeface="Inter" panose="020B0502030000000004" pitchFamily="34" charset="0"/>
            </a:endParaRPr>
          </a:p>
        </p:txBody>
      </p:sp>
      <p:sp>
        <p:nvSpPr>
          <p:cNvPr id="4" name="TextBox 3">
            <a:extLst>
              <a:ext uri="{FF2B5EF4-FFF2-40B4-BE49-F238E27FC236}">
                <a16:creationId xmlns:a16="http://schemas.microsoft.com/office/drawing/2014/main" id="{6BDE125B-6655-1D4F-A961-7FF589627F41}"/>
              </a:ext>
            </a:extLst>
          </p:cNvPr>
          <p:cNvSpPr txBox="1"/>
          <p:nvPr/>
        </p:nvSpPr>
        <p:spPr>
          <a:xfrm>
            <a:off x="984389" y="943772"/>
            <a:ext cx="3592395" cy="2862322"/>
          </a:xfrm>
          <a:prstGeom prst="rect">
            <a:avLst/>
          </a:prstGeom>
          <a:noFill/>
        </p:spPr>
        <p:txBody>
          <a:bodyPr wrap="square" rtlCol="0">
            <a:spAutoFit/>
          </a:bodyPr>
          <a:lstStyle/>
          <a:p>
            <a:r>
              <a:rPr lang="en-US" sz="3600" b="1">
                <a:solidFill>
                  <a:srgbClr val="35A5D7"/>
                </a:solidFill>
                <a:latin typeface="Inter" panose="020B0502030000000004" pitchFamily="34" charset="0"/>
                <a:ea typeface="Inter" panose="020B0502030000000004" pitchFamily="34" charset="0"/>
              </a:rPr>
              <a:t>Affordability – </a:t>
            </a:r>
            <a:r>
              <a:rPr lang="en-US" sz="3600">
                <a:solidFill>
                  <a:srgbClr val="35A5D7"/>
                </a:solidFill>
                <a:latin typeface="Inter" panose="020B0502030000000004" pitchFamily="34" charset="0"/>
                <a:ea typeface="Inter" panose="020B0502030000000004" pitchFamily="34" charset="0"/>
              </a:rPr>
              <a:t>A Significant Regulatory Issue for the Water Sector </a:t>
            </a:r>
            <a:endParaRPr lang="en-US" sz="3600" i="1">
              <a:solidFill>
                <a:srgbClr val="35A5D7"/>
              </a:solidFill>
              <a:latin typeface="Inter" panose="020B0502030000000004" pitchFamily="34" charset="0"/>
              <a:ea typeface="Inter" panose="020B0502030000000004" pitchFamily="34" charset="0"/>
            </a:endParaRPr>
          </a:p>
        </p:txBody>
      </p:sp>
      <p:grpSp>
        <p:nvGrpSpPr>
          <p:cNvPr id="11" name="Group 10">
            <a:extLst>
              <a:ext uri="{FF2B5EF4-FFF2-40B4-BE49-F238E27FC236}">
                <a16:creationId xmlns:a16="http://schemas.microsoft.com/office/drawing/2014/main" id="{078D4A24-3ED4-B84B-95A3-73CE1B9B3101}"/>
              </a:ext>
            </a:extLst>
          </p:cNvPr>
          <p:cNvGrpSpPr/>
          <p:nvPr/>
        </p:nvGrpSpPr>
        <p:grpSpPr>
          <a:xfrm>
            <a:off x="0" y="6440416"/>
            <a:ext cx="12192000" cy="417584"/>
            <a:chOff x="0" y="6440416"/>
            <a:chExt cx="12192000" cy="417584"/>
          </a:xfrm>
        </p:grpSpPr>
        <p:sp>
          <p:nvSpPr>
            <p:cNvPr id="12" name="Rectangle 11">
              <a:extLst>
                <a:ext uri="{FF2B5EF4-FFF2-40B4-BE49-F238E27FC236}">
                  <a16:creationId xmlns:a16="http://schemas.microsoft.com/office/drawing/2014/main" id="{A450E7C4-011F-1E4F-B922-237397CE014B}"/>
                </a:ext>
              </a:extLst>
            </p:cNvPr>
            <p:cNvSpPr/>
            <p:nvPr/>
          </p:nvSpPr>
          <p:spPr>
            <a:xfrm>
              <a:off x="0" y="6440416"/>
              <a:ext cx="417584" cy="417584"/>
            </a:xfrm>
            <a:prstGeom prst="rect">
              <a:avLst/>
            </a:prstGeom>
            <a:solidFill>
              <a:srgbClr val="1E2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Icon&#10;&#10;Description automatically generated">
              <a:extLst>
                <a:ext uri="{FF2B5EF4-FFF2-40B4-BE49-F238E27FC236}">
                  <a16:creationId xmlns:a16="http://schemas.microsoft.com/office/drawing/2014/main" id="{03186FDA-78BE-3540-B060-0A0FDDF583E9}"/>
                </a:ext>
              </a:extLst>
            </p:cNvPr>
            <p:cNvPicPr>
              <a:picLocks noChangeAspect="1"/>
            </p:cNvPicPr>
            <p:nvPr/>
          </p:nvPicPr>
          <p:blipFill>
            <a:blip r:embed="rId3"/>
            <a:stretch>
              <a:fillRect/>
            </a:stretch>
          </p:blipFill>
          <p:spPr>
            <a:xfrm>
              <a:off x="76404" y="6522046"/>
              <a:ext cx="262776" cy="244443"/>
            </a:xfrm>
            <a:prstGeom prst="rect">
              <a:avLst/>
            </a:prstGeom>
          </p:spPr>
        </p:pic>
        <p:sp>
          <p:nvSpPr>
            <p:cNvPr id="14" name="Rectangle 13">
              <a:extLst>
                <a:ext uri="{FF2B5EF4-FFF2-40B4-BE49-F238E27FC236}">
                  <a16:creationId xmlns:a16="http://schemas.microsoft.com/office/drawing/2014/main" id="{935E5407-B195-B341-871E-C82D5419E3A0}"/>
                </a:ext>
              </a:extLst>
            </p:cNvPr>
            <p:cNvSpPr/>
            <p:nvPr/>
          </p:nvSpPr>
          <p:spPr>
            <a:xfrm>
              <a:off x="417584" y="6440416"/>
              <a:ext cx="11774416" cy="417584"/>
            </a:xfrm>
            <a:prstGeom prst="rect">
              <a:avLst/>
            </a:prstGeom>
            <a:solidFill>
              <a:srgbClr val="35A5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18443C0-2ED4-7744-A84B-EBBBE36ACB0F}"/>
                </a:ext>
              </a:extLst>
            </p:cNvPr>
            <p:cNvSpPr/>
            <p:nvPr/>
          </p:nvSpPr>
          <p:spPr>
            <a:xfrm>
              <a:off x="834639" y="6538832"/>
              <a:ext cx="11009831" cy="230832"/>
            </a:xfrm>
            <a:prstGeom prst="rect">
              <a:avLst/>
            </a:prstGeom>
          </p:spPr>
          <p:txBody>
            <a:bodyPr wrap="square" lIns="91440" tIns="45720" rIns="91440" bIns="45720" anchor="t">
              <a:spAutoFit/>
            </a:bodyPr>
            <a:lstStyle/>
            <a:p>
              <a:pPr algn="r"/>
              <a:r>
                <a:rPr lang="en-US" sz="900" b="1" spc="300">
                  <a:solidFill>
                    <a:schemeClr val="bg1"/>
                  </a:solidFill>
                  <a:latin typeface="Inter"/>
                  <a:ea typeface="+mn-lt"/>
                  <a:cs typeface="+mn-lt"/>
                </a:rPr>
                <a:t>2021 WATER UTILITY ADVOCACY OUTLOOK IN WASHINGTON</a:t>
              </a:r>
            </a:p>
          </p:txBody>
        </p:sp>
      </p:grpSp>
    </p:spTree>
    <p:extLst>
      <p:ext uri="{BB962C8B-B14F-4D97-AF65-F5344CB8AC3E}">
        <p14:creationId xmlns:p14="http://schemas.microsoft.com/office/powerpoint/2010/main" val="17198829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2" name="Straight Connector 41">
            <a:extLst>
              <a:ext uri="{FF2B5EF4-FFF2-40B4-BE49-F238E27FC236}">
                <a16:creationId xmlns:a16="http://schemas.microsoft.com/office/drawing/2014/main" id="{B9E97D2B-28F3-DE46-8942-0ED36A89A21F}"/>
              </a:ext>
            </a:extLst>
          </p:cNvPr>
          <p:cNvCxnSpPr>
            <a:cxnSpLocks/>
          </p:cNvCxnSpPr>
          <p:nvPr/>
        </p:nvCxnSpPr>
        <p:spPr>
          <a:xfrm flipV="1">
            <a:off x="-479503" y="1269997"/>
            <a:ext cx="7337503" cy="1"/>
          </a:xfrm>
          <a:prstGeom prst="line">
            <a:avLst/>
          </a:prstGeom>
          <a:ln>
            <a:solidFill>
              <a:srgbClr val="35A5D7"/>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FC04641-071C-2646-87B0-CD7D6733DD17}"/>
              </a:ext>
            </a:extLst>
          </p:cNvPr>
          <p:cNvSpPr txBox="1"/>
          <p:nvPr/>
        </p:nvSpPr>
        <p:spPr>
          <a:xfrm>
            <a:off x="834639" y="702610"/>
            <a:ext cx="7985976" cy="523220"/>
          </a:xfrm>
          <a:prstGeom prst="rect">
            <a:avLst/>
          </a:prstGeom>
          <a:noFill/>
        </p:spPr>
        <p:txBody>
          <a:bodyPr wrap="square" lIns="91440" tIns="45720" rIns="91440" bIns="45720" rtlCol="0" anchor="t">
            <a:spAutoFit/>
          </a:bodyPr>
          <a:lstStyle/>
          <a:p>
            <a:r>
              <a:rPr lang="en-US" sz="2800" b="1">
                <a:solidFill>
                  <a:srgbClr val="1E2A5D"/>
                </a:solidFill>
                <a:latin typeface="Inter"/>
                <a:ea typeface="Inter" panose="020B0502030000000004" pitchFamily="34" charset="0"/>
              </a:rPr>
              <a:t>PFAS Regulatory Issues to Watch Closely</a:t>
            </a:r>
          </a:p>
        </p:txBody>
      </p:sp>
      <p:sp>
        <p:nvSpPr>
          <p:cNvPr id="25" name="TextBox 24">
            <a:extLst>
              <a:ext uri="{FF2B5EF4-FFF2-40B4-BE49-F238E27FC236}">
                <a16:creationId xmlns:a16="http://schemas.microsoft.com/office/drawing/2014/main" id="{EA97B8CA-6C3F-DE4F-801C-D066C5C2CD66}"/>
              </a:ext>
            </a:extLst>
          </p:cNvPr>
          <p:cNvSpPr txBox="1"/>
          <p:nvPr/>
        </p:nvSpPr>
        <p:spPr>
          <a:xfrm>
            <a:off x="1169202" y="1439047"/>
            <a:ext cx="9553432" cy="10002738"/>
          </a:xfrm>
          <a:prstGeom prst="rect">
            <a:avLst/>
          </a:prstGeom>
          <a:noFill/>
        </p:spPr>
        <p:txBody>
          <a:bodyPr wrap="square" lIns="91440" tIns="45720" rIns="91440" bIns="45720" numCol="2" spcCol="457200" rtlCol="0" anchor="t">
            <a:spAutoFit/>
          </a:bodyPr>
          <a:lstStyle/>
          <a:p>
            <a:pPr marL="342900" indent="-342900">
              <a:buFont typeface="Arial" panose="020B0604020202020204" pitchFamily="34" charset="0"/>
              <a:buChar char="•"/>
            </a:pPr>
            <a:r>
              <a:rPr lang="en-US" sz="1400" b="1">
                <a:solidFill>
                  <a:srgbClr val="1E2A5D"/>
                </a:solidFill>
                <a:latin typeface="Inter"/>
                <a:ea typeface="+mn-lt"/>
              </a:rPr>
              <a:t>EPA PFAS Action Plan </a:t>
            </a:r>
            <a:r>
              <a:rPr lang="en-US" sz="1400">
                <a:solidFill>
                  <a:srgbClr val="1E2A5D"/>
                </a:solidFill>
                <a:latin typeface="Inter"/>
                <a:ea typeface="+mn-lt"/>
              </a:rPr>
              <a:t>(2019); Several progress updates issued (2/2020; most recently 1/19/2021)</a:t>
            </a:r>
            <a:endParaRPr lang="en-US" sz="1400">
              <a:ea typeface="+mn-lt"/>
              <a:cs typeface="+mn-lt"/>
            </a:endParaRPr>
          </a:p>
          <a:p>
            <a:pPr marL="342900" indent="-342900">
              <a:buFont typeface="Arial" panose="020B0604020202020204" pitchFamily="34" charset="0"/>
              <a:buChar char="•"/>
            </a:pPr>
            <a:endParaRPr lang="en-US" sz="1400" b="1">
              <a:solidFill>
                <a:srgbClr val="1E2A5D"/>
              </a:solidFill>
              <a:latin typeface="Inter"/>
              <a:ea typeface="Inter" panose="020B0502030000000004" pitchFamily="34" charset="0"/>
            </a:endParaRPr>
          </a:p>
          <a:p>
            <a:pPr marL="342900" indent="-342900">
              <a:buFont typeface="Arial,Sans-Serif" panose="020B0604020202020204" pitchFamily="34" charset="0"/>
              <a:buChar char="•"/>
            </a:pPr>
            <a:r>
              <a:rPr lang="en-US" sz="1400" b="1">
                <a:solidFill>
                  <a:srgbClr val="1E2A5D"/>
                </a:solidFill>
                <a:latin typeface="Inter"/>
                <a:ea typeface="+mn-lt"/>
              </a:rPr>
              <a:t>Effluent Guideline Program Plan 14 </a:t>
            </a:r>
            <a:r>
              <a:rPr lang="en-US" sz="1400">
                <a:solidFill>
                  <a:srgbClr val="1E2A5D"/>
                </a:solidFill>
                <a:latin typeface="Inter"/>
                <a:ea typeface="+mn-lt"/>
              </a:rPr>
              <a:t>– recently finalized and focuses on 5 industries</a:t>
            </a:r>
            <a:endParaRPr lang="en-US" sz="1400">
              <a:ea typeface="+mn-lt"/>
              <a:cs typeface="+mn-lt"/>
            </a:endParaRPr>
          </a:p>
          <a:p>
            <a:pPr marL="800100" lvl="1" indent="-342900">
              <a:buFont typeface="Arial,Sans-Serif" panose="020B0604020202020204" pitchFamily="34" charset="0"/>
              <a:buChar char="•"/>
            </a:pPr>
            <a:r>
              <a:rPr lang="en-US" sz="1400">
                <a:solidFill>
                  <a:srgbClr val="1E2A5D"/>
                </a:solidFill>
                <a:latin typeface="Inter"/>
                <a:ea typeface="+mn-lt"/>
              </a:rPr>
              <a:t>EPA intends to solicit additional data and information from PFAS manufacturers</a:t>
            </a:r>
            <a:endParaRPr lang="en-US" sz="1400">
              <a:ea typeface="+mn-lt"/>
              <a:cs typeface="+mn-lt"/>
            </a:endParaRPr>
          </a:p>
          <a:p>
            <a:pPr marL="342900" indent="-342900">
              <a:buFont typeface="Arial,Sans-Serif" panose="020B0604020202020204" pitchFamily="34" charset="0"/>
              <a:buChar char="•"/>
            </a:pPr>
            <a:endParaRPr lang="en-US" sz="1400">
              <a:ea typeface="+mn-lt"/>
              <a:cs typeface="+mn-lt"/>
            </a:endParaRPr>
          </a:p>
          <a:p>
            <a:pPr marL="342900" indent="-342900">
              <a:buFont typeface="Arial,Sans-Serif" panose="020B0604020202020204" pitchFamily="34" charset="0"/>
              <a:buChar char="•"/>
            </a:pPr>
            <a:r>
              <a:rPr lang="en-US" sz="1400" b="1">
                <a:solidFill>
                  <a:srgbClr val="1E2A5D"/>
                </a:solidFill>
                <a:latin typeface="Inter"/>
                <a:ea typeface="+mn-lt"/>
              </a:rPr>
              <a:t>EPA 11/22/20 Memo </a:t>
            </a:r>
            <a:r>
              <a:rPr lang="en-US" sz="1400">
                <a:solidFill>
                  <a:srgbClr val="1E2A5D"/>
                </a:solidFill>
                <a:latin typeface="Inter"/>
                <a:ea typeface="+mn-lt"/>
              </a:rPr>
              <a:t>on POTW/MS4 Monitoring and Best Management Practices</a:t>
            </a:r>
            <a:endParaRPr lang="en-US" sz="1400" b="1">
              <a:solidFill>
                <a:srgbClr val="1E2A5D"/>
              </a:solidFill>
              <a:latin typeface="Inter"/>
              <a:ea typeface="+mn-lt"/>
            </a:endParaRPr>
          </a:p>
          <a:p>
            <a:pPr marL="342900" indent="-342900">
              <a:buFont typeface="Arial,Sans-Serif" panose="020B0604020202020204" pitchFamily="34" charset="0"/>
              <a:buChar char="•"/>
            </a:pPr>
            <a:endParaRPr lang="en-US" sz="1400" b="1">
              <a:solidFill>
                <a:srgbClr val="1E2A5D"/>
              </a:solidFill>
              <a:latin typeface="Inter"/>
              <a:ea typeface="+mn-lt"/>
            </a:endParaRPr>
          </a:p>
          <a:p>
            <a:pPr marL="342900" indent="-342900">
              <a:buFont typeface="Arial,Sans-Serif" panose="020B0604020202020204" pitchFamily="34" charset="0"/>
              <a:buChar char="•"/>
            </a:pPr>
            <a:r>
              <a:rPr lang="en-US" sz="1400" b="1">
                <a:solidFill>
                  <a:srgbClr val="1E2A5D"/>
                </a:solidFill>
                <a:latin typeface="Inter"/>
                <a:ea typeface="+mn-lt"/>
              </a:rPr>
              <a:t>Interim Guidance on Destruction and Disposal of PFAS</a:t>
            </a:r>
            <a:endParaRPr lang="en-US" sz="1400">
              <a:ea typeface="+mn-lt"/>
              <a:cs typeface="+mn-lt"/>
            </a:endParaRPr>
          </a:p>
          <a:p>
            <a:pPr marL="800100" lvl="1" indent="-342900">
              <a:buFont typeface="Arial,Sans-Serif" panose="020B0604020202020204" pitchFamily="34" charset="0"/>
              <a:buChar char="•"/>
            </a:pPr>
            <a:r>
              <a:rPr lang="en-US" sz="1400">
                <a:solidFill>
                  <a:srgbClr val="1E2A5D"/>
                </a:solidFill>
                <a:latin typeface="Inter"/>
                <a:ea typeface="+mn-lt"/>
              </a:rPr>
              <a:t>Comments due February 22, 2021</a:t>
            </a:r>
            <a:endParaRPr lang="en-US" sz="1400">
              <a:ea typeface="+mn-lt"/>
              <a:cs typeface="+mn-lt"/>
            </a:endParaRPr>
          </a:p>
          <a:p>
            <a:pPr marL="342900" indent="-342900">
              <a:buFont typeface="Arial,Sans-Serif" panose="020B0604020202020204" pitchFamily="34" charset="0"/>
              <a:buChar char="•"/>
            </a:pPr>
            <a:endParaRPr lang="en-US" sz="1400">
              <a:ea typeface="+mn-lt"/>
              <a:cs typeface="+mn-lt"/>
            </a:endParaRPr>
          </a:p>
          <a:p>
            <a:pPr marL="342900" indent="-342900">
              <a:buFont typeface="Arial,Sans-Serif" panose="020B0604020202020204" pitchFamily="34" charset="0"/>
              <a:buChar char="•"/>
            </a:pPr>
            <a:r>
              <a:rPr lang="en-US" sz="1400" b="1">
                <a:solidFill>
                  <a:srgbClr val="1E2A5D"/>
                </a:solidFill>
                <a:latin typeface="Inter"/>
                <a:ea typeface="+mn-lt"/>
              </a:rPr>
              <a:t>Biosolids and Sewage Sludge Incineration (SSI) </a:t>
            </a:r>
            <a:endParaRPr lang="en-US" sz="1400">
              <a:ea typeface="+mn-lt"/>
              <a:cs typeface="+mn-lt"/>
            </a:endParaRPr>
          </a:p>
          <a:p>
            <a:pPr marL="800100" lvl="1" indent="-342900">
              <a:buFont typeface="Arial,Sans-Serif" panose="020B0604020202020204" pitchFamily="34" charset="0"/>
              <a:buChar char="•"/>
            </a:pPr>
            <a:r>
              <a:rPr lang="en-US" sz="1400">
                <a:solidFill>
                  <a:srgbClr val="1E2A5D"/>
                </a:solidFill>
                <a:latin typeface="Inter"/>
                <a:ea typeface="+mn-lt"/>
              </a:rPr>
              <a:t>Problem Formulation/Risk Assessment ongoing at EPA HQ</a:t>
            </a:r>
            <a:endParaRPr lang="en-US" sz="1400">
              <a:ea typeface="+mn-lt"/>
              <a:cs typeface="+mn-lt"/>
            </a:endParaRPr>
          </a:p>
          <a:p>
            <a:pPr marL="800100" lvl="1" indent="-342900">
              <a:buFont typeface="Arial,Sans-Serif" panose="020B0604020202020204" pitchFamily="34" charset="0"/>
              <a:buChar char="•"/>
            </a:pPr>
            <a:r>
              <a:rPr lang="en-US" sz="1400">
                <a:solidFill>
                  <a:srgbClr val="1E2A5D"/>
                </a:solidFill>
                <a:latin typeface="Inter"/>
              </a:rPr>
              <a:t>EPA conducting pilot studies on incineration</a:t>
            </a:r>
            <a:endParaRPr lang="en-US"/>
          </a:p>
          <a:p>
            <a:pPr marL="800100" lvl="1" indent="-342900">
              <a:buFont typeface="Arial,Sans-Serif" panose="020B0604020202020204" pitchFamily="34" charset="0"/>
              <a:buChar char="•"/>
            </a:pPr>
            <a:endParaRPr lang="en-US" sz="1400">
              <a:solidFill>
                <a:srgbClr val="1E2A5D"/>
              </a:solidFill>
              <a:latin typeface="Inter"/>
              <a:ea typeface="Inter" panose="020B0502030000000004" pitchFamily="34" charset="0"/>
            </a:endParaRPr>
          </a:p>
          <a:p>
            <a:pPr marL="800100" lvl="1" indent="-342900">
              <a:buFont typeface="Arial,Sans-Serif" panose="020B0604020202020204" pitchFamily="34" charset="0"/>
              <a:buChar char="•"/>
            </a:pPr>
            <a:endParaRPr lang="en-US" sz="1400">
              <a:solidFill>
                <a:srgbClr val="1E2A5D"/>
              </a:solidFill>
              <a:latin typeface="Inter"/>
              <a:ea typeface="Inter" panose="020B0502030000000004" pitchFamily="34" charset="0"/>
            </a:endParaRPr>
          </a:p>
          <a:p>
            <a:pPr marL="800100" lvl="1" indent="-342900">
              <a:buFont typeface="Arial,Sans-Serif" panose="020B0604020202020204" pitchFamily="34" charset="0"/>
              <a:buChar char="•"/>
            </a:pPr>
            <a:endParaRPr lang="en-US" sz="1400">
              <a:solidFill>
                <a:srgbClr val="1E2A5D"/>
              </a:solidFill>
              <a:latin typeface="Inter"/>
              <a:ea typeface="Inter" panose="020B0502030000000004" pitchFamily="34" charset="0"/>
            </a:endParaRPr>
          </a:p>
          <a:p>
            <a:pPr marL="800100" lvl="1" indent="-342900">
              <a:buFont typeface="Arial,Sans-Serif" panose="020B0604020202020204" pitchFamily="34" charset="0"/>
              <a:buChar char="•"/>
            </a:pPr>
            <a:endParaRPr lang="en-US" sz="1400">
              <a:solidFill>
                <a:srgbClr val="1E2A5D"/>
              </a:solidFill>
              <a:latin typeface="Inter"/>
              <a:ea typeface="Inter" panose="020B0502030000000004" pitchFamily="34" charset="0"/>
            </a:endParaRPr>
          </a:p>
          <a:p>
            <a:pPr marL="800100" lvl="1" indent="-342900">
              <a:buFont typeface="Arial,Sans-Serif" panose="020B0604020202020204" pitchFamily="34" charset="0"/>
              <a:buChar char="•"/>
            </a:pPr>
            <a:endParaRPr lang="en-US" sz="1400">
              <a:solidFill>
                <a:srgbClr val="1E2A5D"/>
              </a:solidFill>
              <a:latin typeface="Inter"/>
              <a:ea typeface="Inter" panose="020B0502030000000004" pitchFamily="34" charset="0"/>
            </a:endParaRPr>
          </a:p>
          <a:p>
            <a:pPr marL="800100" lvl="1" indent="-342900">
              <a:buFont typeface="Arial,Sans-Serif" panose="020B0604020202020204" pitchFamily="34" charset="0"/>
              <a:buChar char="•"/>
            </a:pPr>
            <a:endParaRPr lang="en-US" sz="1400">
              <a:solidFill>
                <a:srgbClr val="1E2A5D"/>
              </a:solidFill>
              <a:latin typeface="Inter" panose="020B0502030000000004" pitchFamily="34" charset="0"/>
              <a:ea typeface="Inter" panose="020B0502030000000004" pitchFamily="34" charset="0"/>
            </a:endParaRPr>
          </a:p>
          <a:p>
            <a:pPr marL="800100" lvl="1" indent="-342900">
              <a:buFont typeface="Arial,Sans-Serif" panose="020B0604020202020204" pitchFamily="34" charset="0"/>
              <a:buChar char="•"/>
            </a:pPr>
            <a:endParaRPr lang="en-US" sz="1400">
              <a:solidFill>
                <a:srgbClr val="1E2A5D"/>
              </a:solidFill>
              <a:latin typeface="Inter" panose="020B0502030000000004" pitchFamily="34" charset="0"/>
              <a:ea typeface="Inter" panose="020B0502030000000004" pitchFamily="34" charset="0"/>
            </a:endParaRPr>
          </a:p>
          <a:p>
            <a:pPr marL="800100" lvl="1" indent="-342900">
              <a:buFont typeface="Arial,Sans-Serif" panose="020B0604020202020204" pitchFamily="34" charset="0"/>
              <a:buChar char="•"/>
            </a:pPr>
            <a:endParaRPr lang="en-US" sz="1400">
              <a:solidFill>
                <a:srgbClr val="1E2A5D"/>
              </a:solidFill>
              <a:latin typeface="Inter" panose="020B0502030000000004" pitchFamily="34" charset="0"/>
              <a:ea typeface="Inter" panose="020B0502030000000004" pitchFamily="34" charset="0"/>
            </a:endParaRPr>
          </a:p>
          <a:p>
            <a:pPr marL="800100" lvl="1" indent="-342900">
              <a:buFont typeface="Arial,Sans-Serif" panose="020B0604020202020204" pitchFamily="34" charset="0"/>
              <a:buChar char="•"/>
            </a:pPr>
            <a:endParaRPr lang="en-US" sz="1400">
              <a:solidFill>
                <a:srgbClr val="1E2A5D"/>
              </a:solidFill>
              <a:latin typeface="Inter" panose="020B0502030000000004" pitchFamily="34" charset="0"/>
              <a:ea typeface="Inter" panose="020B0502030000000004" pitchFamily="34" charset="0"/>
            </a:endParaRPr>
          </a:p>
          <a:p>
            <a:pPr marL="800100" lvl="1" indent="-342900">
              <a:buFont typeface="Arial,Sans-Serif" panose="020B0604020202020204" pitchFamily="34" charset="0"/>
              <a:buChar char="•"/>
            </a:pPr>
            <a:endParaRPr lang="en-US" sz="1400">
              <a:solidFill>
                <a:srgbClr val="1E2A5D"/>
              </a:solidFill>
              <a:latin typeface="Inter" panose="020B0502030000000004" pitchFamily="34" charset="0"/>
              <a:ea typeface="Inter" panose="020B0502030000000004" pitchFamily="34" charset="0"/>
            </a:endParaRPr>
          </a:p>
          <a:p>
            <a:pPr marL="800100" lvl="1" indent="-342900">
              <a:buFont typeface="Arial,Sans-Serif" panose="020B0604020202020204" pitchFamily="34" charset="0"/>
              <a:buChar char="•"/>
            </a:pPr>
            <a:endParaRPr lang="en-US" sz="1400">
              <a:solidFill>
                <a:srgbClr val="1E2A5D"/>
              </a:solidFill>
              <a:latin typeface="Inter" panose="020B0502030000000004" pitchFamily="34" charset="0"/>
              <a:ea typeface="Inter" panose="020B0502030000000004" pitchFamily="34" charset="0"/>
            </a:endParaRPr>
          </a:p>
          <a:p>
            <a:pPr marL="800100" lvl="1" indent="-342900">
              <a:buFont typeface="Arial,Sans-Serif" panose="020B0604020202020204" pitchFamily="34" charset="0"/>
              <a:buChar char="•"/>
            </a:pPr>
            <a:endParaRPr lang="en-US" sz="1400">
              <a:solidFill>
                <a:srgbClr val="1E2A5D"/>
              </a:solidFill>
              <a:latin typeface="Inter" panose="020B0502030000000004" pitchFamily="34" charset="0"/>
              <a:ea typeface="Inter" panose="020B0502030000000004" pitchFamily="34" charset="0"/>
            </a:endParaRPr>
          </a:p>
          <a:p>
            <a:pPr marL="342900" indent="-342900">
              <a:buFont typeface="Arial" panose="020B0604020202020204" pitchFamily="34" charset="0"/>
              <a:buChar char="•"/>
            </a:pPr>
            <a:endParaRPr lang="en-US" sz="1400" b="1">
              <a:solidFill>
                <a:srgbClr val="1E2A5D"/>
              </a:solidFill>
              <a:latin typeface="Inter" panose="020B0502030000000004" pitchFamily="34" charset="0"/>
              <a:ea typeface="Inter" panose="020B0502030000000004" pitchFamily="34" charset="0"/>
            </a:endParaRPr>
          </a:p>
          <a:p>
            <a:pPr marL="342900" indent="-342900">
              <a:buFont typeface="Arial" panose="020B0604020202020204" pitchFamily="34" charset="0"/>
              <a:buChar char="•"/>
            </a:pPr>
            <a:endParaRPr lang="en-US" sz="1400" b="1">
              <a:solidFill>
                <a:srgbClr val="1E2A5D"/>
              </a:solidFill>
              <a:latin typeface="Inter" panose="020B0502030000000004" pitchFamily="34" charset="0"/>
              <a:ea typeface="Inter" panose="020B0502030000000004" pitchFamily="34" charset="0"/>
            </a:endParaRPr>
          </a:p>
          <a:p>
            <a:pPr marL="342900" indent="-342900">
              <a:buFont typeface="Arial" panose="020B0604020202020204" pitchFamily="34" charset="0"/>
              <a:buChar char="•"/>
            </a:pPr>
            <a:endParaRPr lang="en-US" sz="1400" b="1">
              <a:solidFill>
                <a:srgbClr val="1E2A5D"/>
              </a:solidFill>
              <a:latin typeface="Inter"/>
              <a:ea typeface="Inter" panose="020B0502030000000004" pitchFamily="34" charset="0"/>
            </a:endParaRPr>
          </a:p>
          <a:p>
            <a:pPr marL="342900" indent="-342900">
              <a:buFont typeface="Arial" panose="020B0604020202020204" pitchFamily="34" charset="0"/>
              <a:buChar char="•"/>
            </a:pPr>
            <a:endParaRPr lang="en-US" sz="1400" b="1">
              <a:solidFill>
                <a:srgbClr val="1E2A5D"/>
              </a:solidFill>
              <a:latin typeface="Inter"/>
              <a:ea typeface="Inter" panose="020B0502030000000004" pitchFamily="34" charset="0"/>
            </a:endParaRPr>
          </a:p>
          <a:p>
            <a:pPr marL="342900" indent="-342900">
              <a:buFont typeface="Arial" panose="020B0604020202020204" pitchFamily="34" charset="0"/>
              <a:buChar char="•"/>
            </a:pPr>
            <a:endParaRPr lang="en-US" sz="1400" b="1">
              <a:solidFill>
                <a:srgbClr val="1E2A5D"/>
              </a:solidFill>
              <a:latin typeface="Inter"/>
              <a:ea typeface="Inter" panose="020B0502030000000004" pitchFamily="34" charset="0"/>
            </a:endParaRPr>
          </a:p>
          <a:p>
            <a:pPr marL="342900" indent="-342900">
              <a:buFont typeface="Arial" panose="020B0604020202020204" pitchFamily="34" charset="0"/>
              <a:buChar char="•"/>
            </a:pPr>
            <a:endParaRPr lang="en-US" sz="1400" b="1">
              <a:solidFill>
                <a:srgbClr val="1E2A5D"/>
              </a:solidFill>
              <a:latin typeface="Inter"/>
              <a:ea typeface="Inter" panose="020B0502030000000004" pitchFamily="34" charset="0"/>
            </a:endParaRPr>
          </a:p>
          <a:p>
            <a:pPr marL="342900" indent="-342900">
              <a:buFont typeface="Arial" panose="020B0604020202020204" pitchFamily="34" charset="0"/>
              <a:buChar char="•"/>
            </a:pPr>
            <a:endParaRPr lang="en-US" sz="1400" b="1">
              <a:solidFill>
                <a:srgbClr val="1E2A5D"/>
              </a:solidFill>
              <a:latin typeface="Inter"/>
              <a:ea typeface="Inter" panose="020B0502030000000004" pitchFamily="34" charset="0"/>
            </a:endParaRPr>
          </a:p>
          <a:p>
            <a:pPr marL="342900" indent="-342900">
              <a:buFont typeface="Arial" panose="020B0604020202020204" pitchFamily="34" charset="0"/>
              <a:buChar char="•"/>
            </a:pPr>
            <a:endParaRPr lang="en-US" sz="1400" b="1">
              <a:solidFill>
                <a:srgbClr val="1E2A5D"/>
              </a:solidFill>
              <a:latin typeface="Inter"/>
              <a:ea typeface="Inter" panose="020B0502030000000004" pitchFamily="34" charset="0"/>
            </a:endParaRPr>
          </a:p>
          <a:p>
            <a:pPr marL="342900" indent="-342900">
              <a:buFont typeface="Arial" panose="020B0604020202020204" pitchFamily="34" charset="0"/>
              <a:buChar char="•"/>
            </a:pPr>
            <a:endParaRPr lang="en-US" sz="1400" b="1">
              <a:solidFill>
                <a:srgbClr val="1E2A5D"/>
              </a:solidFill>
              <a:latin typeface="Inter"/>
              <a:ea typeface="Inter" panose="020B0502030000000004" pitchFamily="34" charset="0"/>
            </a:endParaRPr>
          </a:p>
          <a:p>
            <a:pPr marL="342900" indent="-342900">
              <a:buFont typeface="Arial" panose="020B0604020202020204" pitchFamily="34" charset="0"/>
              <a:buChar char="•"/>
            </a:pPr>
            <a:endParaRPr lang="en-US" sz="1400" b="1">
              <a:solidFill>
                <a:srgbClr val="1E2A5D"/>
              </a:solidFill>
              <a:latin typeface="Inter"/>
              <a:ea typeface="Inter" panose="020B0502030000000004" pitchFamily="34" charset="0"/>
            </a:endParaRPr>
          </a:p>
          <a:p>
            <a:endParaRPr lang="en-US" sz="1400" b="1">
              <a:solidFill>
                <a:srgbClr val="1E2A5D"/>
              </a:solidFill>
              <a:latin typeface="Inter"/>
              <a:ea typeface="Inter" panose="020B0502030000000004" pitchFamily="34" charset="0"/>
            </a:endParaRPr>
          </a:p>
          <a:p>
            <a:endParaRPr lang="en-US" sz="1400" b="1">
              <a:solidFill>
                <a:srgbClr val="1E2A5D"/>
              </a:solidFill>
              <a:latin typeface="Inter"/>
              <a:ea typeface="Inter" panose="020B0502030000000004" pitchFamily="34" charset="0"/>
            </a:endParaRPr>
          </a:p>
          <a:p>
            <a:pPr marL="342900" indent="-342900">
              <a:buFont typeface="Arial" panose="020B0604020202020204" pitchFamily="34" charset="0"/>
              <a:buChar char="•"/>
            </a:pPr>
            <a:endParaRPr lang="en-US" sz="1400" b="1">
              <a:solidFill>
                <a:srgbClr val="1E2A5D"/>
              </a:solidFill>
              <a:latin typeface="Inter"/>
              <a:ea typeface="Inter" panose="020B0502030000000004" pitchFamily="34" charset="0"/>
            </a:endParaRPr>
          </a:p>
          <a:p>
            <a:pPr marL="342900" indent="-342900">
              <a:buFont typeface="Arial" panose="020B0604020202020204" pitchFamily="34" charset="0"/>
              <a:buChar char="•"/>
            </a:pPr>
            <a:r>
              <a:rPr lang="en-US" sz="1400" b="1">
                <a:solidFill>
                  <a:srgbClr val="1E2A5D"/>
                </a:solidFill>
                <a:latin typeface="Inter"/>
                <a:ea typeface="Inter" panose="020B0502030000000004" pitchFamily="34" charset="0"/>
              </a:rPr>
              <a:t>National Primary Drinking Water Regulations</a:t>
            </a:r>
            <a:r>
              <a:rPr lang="en-US" sz="1400">
                <a:solidFill>
                  <a:srgbClr val="1E2A5D"/>
                </a:solidFill>
                <a:latin typeface="Inter"/>
                <a:ea typeface="Inter" panose="020B0502030000000004" pitchFamily="34" charset="0"/>
              </a:rPr>
              <a:t>: PFOA/PFOS </a:t>
            </a:r>
          </a:p>
          <a:p>
            <a:endParaRPr lang="en-US" sz="1400">
              <a:solidFill>
                <a:srgbClr val="1E2A5D"/>
              </a:solidFill>
              <a:latin typeface="Inter" panose="020B0502030000000004" pitchFamily="34" charset="0"/>
              <a:ea typeface="Inter" panose="020B0502030000000004" pitchFamily="34" charset="0"/>
            </a:endParaRPr>
          </a:p>
          <a:p>
            <a:pPr marL="342900" indent="-342900">
              <a:buFont typeface="Arial" panose="020B0604020202020204" pitchFamily="34" charset="0"/>
              <a:buChar char="•"/>
            </a:pPr>
            <a:r>
              <a:rPr lang="en-US" sz="1400" b="1">
                <a:solidFill>
                  <a:srgbClr val="1E2A5D"/>
                </a:solidFill>
                <a:latin typeface="Inter"/>
                <a:ea typeface="Inter" panose="020B0502030000000004" pitchFamily="34" charset="0"/>
              </a:rPr>
              <a:t>Addressing PFOA and PFOS in the Environment: Potential Future Regulation Pursuant to CERCLA and RCRA</a:t>
            </a:r>
          </a:p>
          <a:p>
            <a:pPr marL="742950" lvl="1" indent="-285750">
              <a:buFont typeface="Arial" panose="020B0604020202020204" pitchFamily="34" charset="0"/>
              <a:buChar char="•"/>
            </a:pPr>
            <a:r>
              <a:rPr lang="en-US" sz="1400">
                <a:solidFill>
                  <a:srgbClr val="1E2A5D"/>
                </a:solidFill>
                <a:latin typeface="Inter"/>
                <a:ea typeface="Inter" panose="020B0502030000000004" pitchFamily="34" charset="0"/>
              </a:rPr>
              <a:t>Advanced Notice of Proposed Rulemaking (pre-publication notice signed Jan. 14, 2021)</a:t>
            </a:r>
          </a:p>
          <a:p>
            <a:pPr marL="342900" indent="-342900">
              <a:buFont typeface="Arial" panose="020B0604020202020204" pitchFamily="34" charset="0"/>
              <a:buChar char="•"/>
            </a:pPr>
            <a:endParaRPr lang="en-US" sz="1400">
              <a:solidFill>
                <a:srgbClr val="1E2A5D"/>
              </a:solidFill>
              <a:latin typeface="Inter" panose="020B0502030000000004" pitchFamily="34" charset="0"/>
              <a:ea typeface="Inter" panose="020B0502030000000004" pitchFamily="34" charset="0"/>
            </a:endParaRPr>
          </a:p>
          <a:p>
            <a:pPr marL="342900" indent="-342900">
              <a:buFont typeface="Arial" panose="020B0604020202020204" pitchFamily="34" charset="0"/>
              <a:buChar char="•"/>
            </a:pPr>
            <a:r>
              <a:rPr lang="en-US" sz="1400" b="1">
                <a:solidFill>
                  <a:srgbClr val="1E2A5D"/>
                </a:solidFill>
                <a:latin typeface="Inter"/>
                <a:ea typeface="Inter" panose="020B0502030000000004" pitchFamily="34" charset="0"/>
              </a:rPr>
              <a:t>TSCA</a:t>
            </a:r>
            <a:r>
              <a:rPr lang="en-US" sz="1400">
                <a:solidFill>
                  <a:srgbClr val="1E2A5D"/>
                </a:solidFill>
                <a:latin typeface="Inter"/>
                <a:ea typeface="Inter" panose="020B0502030000000004" pitchFamily="34" charset="0"/>
              </a:rPr>
              <a:t> SNUR and Section 6</a:t>
            </a:r>
          </a:p>
          <a:p>
            <a:pPr marL="800100" lvl="1" indent="-342900">
              <a:buFont typeface="Arial" panose="020B0604020202020204" pitchFamily="34" charset="0"/>
              <a:buChar char="•"/>
            </a:pPr>
            <a:r>
              <a:rPr lang="en-US" sz="1400">
                <a:solidFill>
                  <a:srgbClr val="1E2A5D"/>
                </a:solidFill>
                <a:latin typeface="Inter"/>
                <a:ea typeface="Inter" panose="020B0502030000000004" pitchFamily="34" charset="0"/>
              </a:rPr>
              <a:t>EPA authority to prohibit or limit manufacture, processing, distribution in commerce, use or disposal of a chemical if EPA finds unreasonable risk </a:t>
            </a:r>
          </a:p>
          <a:p>
            <a:pPr marL="800100" lvl="1" indent="-342900">
              <a:buFont typeface="Arial" panose="020B0604020202020204" pitchFamily="34" charset="0"/>
              <a:buChar char="•"/>
            </a:pPr>
            <a:r>
              <a:rPr lang="en-US" sz="1400">
                <a:solidFill>
                  <a:srgbClr val="1E2A5D"/>
                </a:solidFill>
                <a:latin typeface="Inter"/>
                <a:ea typeface="Inter" panose="020B0502030000000004" pitchFamily="34" charset="0"/>
              </a:rPr>
              <a:t>Various regulatory options for EPA</a:t>
            </a:r>
          </a:p>
          <a:p>
            <a:pPr marL="800100" lvl="1" indent="-342900">
              <a:buFont typeface="Arial" panose="020B0604020202020204" pitchFamily="34" charset="0"/>
              <a:buChar char="•"/>
            </a:pPr>
            <a:r>
              <a:rPr lang="en-US" sz="1400">
                <a:solidFill>
                  <a:srgbClr val="1E2A5D"/>
                </a:solidFill>
                <a:latin typeface="Inter"/>
                <a:ea typeface="Inter" panose="020B0502030000000004" pitchFamily="34" charset="0"/>
              </a:rPr>
              <a:t>Strict statutory timelines - will EPA review PFAS?</a:t>
            </a:r>
          </a:p>
          <a:p>
            <a:pPr marL="342900" indent="-342900">
              <a:buFont typeface="Arial" panose="020B0604020202020204" pitchFamily="34" charset="0"/>
              <a:buChar char="•"/>
            </a:pPr>
            <a:endParaRPr lang="en-US" sz="1400">
              <a:solidFill>
                <a:srgbClr val="1E2A5D"/>
              </a:solidFill>
              <a:latin typeface="Inter" panose="020B0502030000000004" pitchFamily="34" charset="0"/>
              <a:ea typeface="Inter" panose="020B0502030000000004" pitchFamily="34" charset="0"/>
            </a:endParaRPr>
          </a:p>
          <a:p>
            <a:pPr marL="342900" indent="-342900">
              <a:buFont typeface="Arial" panose="020B0604020202020204" pitchFamily="34" charset="0"/>
              <a:buChar char="•"/>
            </a:pPr>
            <a:endParaRPr lang="en-US" sz="1400">
              <a:solidFill>
                <a:srgbClr val="1E2A5D"/>
              </a:solidFill>
              <a:latin typeface="Inter" panose="020B0502030000000004" pitchFamily="34" charset="0"/>
              <a:ea typeface="Inter" panose="020B0502030000000004" pitchFamily="34" charset="0"/>
            </a:endParaRPr>
          </a:p>
          <a:p>
            <a:pPr marL="342900" indent="-342900">
              <a:buFont typeface="Arial" panose="020B0604020202020204" pitchFamily="34" charset="0"/>
              <a:buChar char="•"/>
            </a:pPr>
            <a:endParaRPr lang="en-US" sz="1400">
              <a:solidFill>
                <a:srgbClr val="1E2A5D"/>
              </a:solidFill>
              <a:latin typeface="Inter" panose="020B0502030000000004" pitchFamily="34" charset="0"/>
              <a:ea typeface="Inter" panose="020B0502030000000004" pitchFamily="34" charset="0"/>
            </a:endParaRPr>
          </a:p>
          <a:p>
            <a:pPr marL="342900" indent="-342900">
              <a:buFont typeface="Arial" panose="020B0604020202020204" pitchFamily="34" charset="0"/>
              <a:buChar char="•"/>
            </a:pPr>
            <a:endParaRPr lang="en-US" sz="1400">
              <a:solidFill>
                <a:srgbClr val="1E2A5D"/>
              </a:solidFill>
              <a:latin typeface="Inter" panose="020B0502030000000004" pitchFamily="34" charset="0"/>
              <a:ea typeface="Inter" panose="020B0502030000000004" pitchFamily="34" charset="0"/>
            </a:endParaRPr>
          </a:p>
          <a:p>
            <a:pPr marL="342900" indent="-342900">
              <a:buFont typeface="Arial" panose="020B0604020202020204" pitchFamily="34" charset="0"/>
              <a:buChar char="•"/>
            </a:pPr>
            <a:endParaRPr lang="en-US" sz="1400">
              <a:solidFill>
                <a:srgbClr val="1E2A5D"/>
              </a:solidFill>
              <a:latin typeface="Inter" panose="020B0502030000000004" pitchFamily="34" charset="0"/>
              <a:ea typeface="Inter" panose="020B0502030000000004" pitchFamily="34" charset="0"/>
            </a:endParaRPr>
          </a:p>
          <a:p>
            <a:pPr marL="342900" indent="-342900">
              <a:buFont typeface="Arial" panose="020B0604020202020204" pitchFamily="34" charset="0"/>
              <a:buChar char="•"/>
            </a:pPr>
            <a:endParaRPr lang="en-US" sz="1400">
              <a:solidFill>
                <a:srgbClr val="1E2A5D"/>
              </a:solidFill>
              <a:latin typeface="Inter" panose="020B0502030000000004" pitchFamily="34" charset="0"/>
              <a:ea typeface="Inter" panose="020B0502030000000004" pitchFamily="34" charset="0"/>
            </a:endParaRPr>
          </a:p>
          <a:p>
            <a:pPr marL="342900" indent="-342900">
              <a:buFont typeface="Arial" panose="020B0604020202020204" pitchFamily="34" charset="0"/>
              <a:buChar char="•"/>
            </a:pPr>
            <a:endParaRPr lang="en-US" sz="1400">
              <a:solidFill>
                <a:srgbClr val="1E2A5D"/>
              </a:solidFill>
              <a:latin typeface="Inter" panose="020B0502030000000004" pitchFamily="34" charset="0"/>
              <a:ea typeface="Inter" panose="020B0502030000000004" pitchFamily="34" charset="0"/>
            </a:endParaRPr>
          </a:p>
          <a:p>
            <a:pPr marL="342900" indent="-342900">
              <a:buFont typeface="Arial" panose="020B0604020202020204" pitchFamily="34" charset="0"/>
              <a:buChar char="•"/>
            </a:pPr>
            <a:endParaRPr lang="en-US" sz="1400">
              <a:solidFill>
                <a:srgbClr val="1E2A5D"/>
              </a:solidFill>
              <a:latin typeface="Inter" panose="020B0502030000000004" pitchFamily="34" charset="0"/>
              <a:ea typeface="Inter" panose="020B0502030000000004" pitchFamily="34" charset="0"/>
            </a:endParaRPr>
          </a:p>
          <a:p>
            <a:pPr marL="342900" indent="-342900">
              <a:buFont typeface="Arial" panose="020B0604020202020204" pitchFamily="34" charset="0"/>
              <a:buChar char="•"/>
            </a:pPr>
            <a:endParaRPr lang="en-US" sz="1400">
              <a:solidFill>
                <a:srgbClr val="1E2A5D"/>
              </a:solidFill>
              <a:latin typeface="Inter" panose="020B0502030000000004" pitchFamily="34" charset="0"/>
              <a:ea typeface="Inter" panose="020B0502030000000004" pitchFamily="34" charset="0"/>
            </a:endParaRPr>
          </a:p>
          <a:p>
            <a:pPr marL="342900" indent="-342900">
              <a:buFont typeface="Arial" panose="020B0604020202020204" pitchFamily="34" charset="0"/>
              <a:buChar char="•"/>
            </a:pPr>
            <a:endParaRPr lang="en-US" sz="1400">
              <a:solidFill>
                <a:srgbClr val="1E2A5D"/>
              </a:solidFill>
              <a:latin typeface="Inter" panose="020B0502030000000004" pitchFamily="34" charset="0"/>
              <a:ea typeface="Inter" panose="020B0502030000000004" pitchFamily="34" charset="0"/>
            </a:endParaRPr>
          </a:p>
          <a:p>
            <a:pPr marL="342900" indent="-342900">
              <a:buFont typeface="Arial" panose="020B0604020202020204" pitchFamily="34" charset="0"/>
              <a:buChar char="•"/>
            </a:pPr>
            <a:endParaRPr lang="en-US" sz="1400">
              <a:solidFill>
                <a:srgbClr val="1E2A5D"/>
              </a:solidFill>
              <a:latin typeface="Inter" panose="020B0502030000000004" pitchFamily="34" charset="0"/>
              <a:ea typeface="Inter" panose="020B0502030000000004" pitchFamily="34" charset="0"/>
            </a:endParaRPr>
          </a:p>
          <a:p>
            <a:pPr marL="342900" indent="-342900">
              <a:buFont typeface="Arial" panose="020B0604020202020204" pitchFamily="34" charset="0"/>
              <a:buChar char="•"/>
            </a:pPr>
            <a:endParaRPr lang="en-US" sz="1400">
              <a:solidFill>
                <a:srgbClr val="1E2A5D"/>
              </a:solidFill>
              <a:latin typeface="Inter" panose="020B0502030000000004" pitchFamily="34" charset="0"/>
              <a:ea typeface="Inter" panose="020B0502030000000004" pitchFamily="34" charset="0"/>
            </a:endParaRPr>
          </a:p>
          <a:p>
            <a:pPr marL="342900" indent="-342900">
              <a:buFont typeface="Arial" panose="020B0604020202020204" pitchFamily="34" charset="0"/>
              <a:buChar char="•"/>
            </a:pPr>
            <a:endParaRPr lang="en-US" sz="1400">
              <a:solidFill>
                <a:srgbClr val="1E2A5D"/>
              </a:solidFill>
              <a:latin typeface="Inter" panose="020B0502030000000004" pitchFamily="34" charset="0"/>
              <a:ea typeface="Inter" panose="020B0502030000000004" pitchFamily="34" charset="0"/>
            </a:endParaRPr>
          </a:p>
          <a:p>
            <a:pPr marL="342900" indent="-342900">
              <a:buFont typeface="Arial" panose="020B0604020202020204" pitchFamily="34" charset="0"/>
              <a:buChar char="•"/>
            </a:pPr>
            <a:endParaRPr lang="en-US" sz="1400">
              <a:solidFill>
                <a:srgbClr val="1E2A5D"/>
              </a:solidFill>
              <a:latin typeface="Inter" panose="020B0502030000000004" pitchFamily="34" charset="0"/>
              <a:ea typeface="Inter" panose="020B0502030000000004" pitchFamily="34" charset="0"/>
            </a:endParaRPr>
          </a:p>
          <a:p>
            <a:pPr marL="342900" indent="-342900">
              <a:buFont typeface="Arial" panose="020B0604020202020204" pitchFamily="34" charset="0"/>
              <a:buChar char="•"/>
            </a:pPr>
            <a:endParaRPr lang="en-US" sz="1400">
              <a:solidFill>
                <a:srgbClr val="1E2A5D"/>
              </a:solidFill>
              <a:latin typeface="Inter" panose="020B0502030000000004" pitchFamily="34" charset="0"/>
              <a:ea typeface="Inter" panose="020B0502030000000004" pitchFamily="34" charset="0"/>
            </a:endParaRPr>
          </a:p>
          <a:p>
            <a:pPr marL="342900" indent="-342900">
              <a:buFont typeface="Arial" panose="020B0604020202020204" pitchFamily="34" charset="0"/>
              <a:buChar char="•"/>
            </a:pPr>
            <a:endParaRPr lang="en-US" sz="1400">
              <a:solidFill>
                <a:srgbClr val="1E2A5D"/>
              </a:solidFill>
              <a:latin typeface="Inter" panose="020B0502030000000004" pitchFamily="34" charset="0"/>
              <a:ea typeface="Inter" panose="020B0502030000000004" pitchFamily="34" charset="0"/>
            </a:endParaRPr>
          </a:p>
          <a:p>
            <a:pPr marL="342900" indent="-342900">
              <a:buFont typeface="Arial" panose="020B0604020202020204" pitchFamily="34" charset="0"/>
              <a:buChar char="•"/>
            </a:pPr>
            <a:endParaRPr lang="en-US" sz="1400">
              <a:solidFill>
                <a:srgbClr val="1E2A5D"/>
              </a:solidFill>
              <a:latin typeface="Inter" panose="020B0502030000000004" pitchFamily="34" charset="0"/>
              <a:ea typeface="Inter" panose="020B0502030000000004" pitchFamily="34" charset="0"/>
            </a:endParaRPr>
          </a:p>
          <a:p>
            <a:pPr marL="342900" indent="-342900">
              <a:buFont typeface="Arial" panose="020B0604020202020204" pitchFamily="34" charset="0"/>
              <a:buChar char="•"/>
            </a:pPr>
            <a:endParaRPr lang="en-US" sz="1400">
              <a:solidFill>
                <a:srgbClr val="1E2A5D"/>
              </a:solidFill>
              <a:latin typeface="Inter" panose="020B0502030000000004" pitchFamily="34" charset="0"/>
              <a:ea typeface="Inter" panose="020B0502030000000004" pitchFamily="34" charset="0"/>
            </a:endParaRPr>
          </a:p>
          <a:p>
            <a:pPr marL="342900" indent="-342900">
              <a:buFont typeface="Arial" panose="020B0604020202020204" pitchFamily="34" charset="0"/>
              <a:buChar char="•"/>
            </a:pPr>
            <a:endParaRPr lang="en-US" sz="1400">
              <a:solidFill>
                <a:srgbClr val="1E2A5D"/>
              </a:solidFill>
              <a:latin typeface="Inter" panose="020B0502030000000004" pitchFamily="34" charset="0"/>
              <a:ea typeface="Inter" panose="020B0502030000000004" pitchFamily="34" charset="0"/>
            </a:endParaRPr>
          </a:p>
          <a:p>
            <a:pPr marL="342900" indent="-342900">
              <a:buFont typeface="Arial" panose="020B0604020202020204" pitchFamily="34" charset="0"/>
              <a:buChar char="•"/>
            </a:pPr>
            <a:endParaRPr lang="en-US" sz="1400">
              <a:solidFill>
                <a:srgbClr val="1E2A5D"/>
              </a:solidFill>
              <a:latin typeface="Inter" panose="020B0502030000000004" pitchFamily="34" charset="0"/>
              <a:ea typeface="Inter" panose="020B0502030000000004" pitchFamily="34" charset="0"/>
            </a:endParaRPr>
          </a:p>
          <a:p>
            <a:pPr marL="342900" indent="-342900">
              <a:buFont typeface="Arial" panose="020B0604020202020204" pitchFamily="34" charset="0"/>
              <a:buChar char="•"/>
            </a:pPr>
            <a:endParaRPr lang="en-US" sz="1400">
              <a:solidFill>
                <a:srgbClr val="1E2A5D"/>
              </a:solidFill>
              <a:latin typeface="Inter" panose="020B0502030000000004" pitchFamily="34" charset="0"/>
              <a:ea typeface="Inter" panose="020B0502030000000004" pitchFamily="34" charset="0"/>
            </a:endParaRPr>
          </a:p>
          <a:p>
            <a:endParaRPr lang="en-US" sz="1400">
              <a:solidFill>
                <a:srgbClr val="1E2A5D"/>
              </a:solidFill>
              <a:latin typeface="Inter" panose="020B0502030000000004" pitchFamily="34" charset="0"/>
              <a:ea typeface="Inter" panose="020B0502030000000004" pitchFamily="34" charset="0"/>
            </a:endParaRPr>
          </a:p>
          <a:p>
            <a:pPr marL="342900" indent="-342900">
              <a:buFont typeface="Arial" panose="020B0604020202020204" pitchFamily="34" charset="0"/>
              <a:buChar char="•"/>
            </a:pPr>
            <a:endParaRPr lang="en-US" sz="1400">
              <a:solidFill>
                <a:srgbClr val="1E2A5D"/>
              </a:solidFill>
              <a:latin typeface="Inter" panose="020B0502030000000004" pitchFamily="34" charset="0"/>
              <a:ea typeface="Inter" panose="020B0502030000000004" pitchFamily="34" charset="0"/>
            </a:endParaRPr>
          </a:p>
          <a:p>
            <a:endParaRPr lang="en-US" sz="1400">
              <a:solidFill>
                <a:srgbClr val="1E2A5D"/>
              </a:solidFill>
              <a:latin typeface="Inter" panose="020B0502030000000004" pitchFamily="34" charset="0"/>
              <a:ea typeface="Inter" panose="020B0502030000000004" pitchFamily="34" charset="0"/>
            </a:endParaRPr>
          </a:p>
          <a:p>
            <a:pPr marL="342900" indent="-342900">
              <a:buFont typeface="Arial" panose="020B0604020202020204" pitchFamily="34" charset="0"/>
              <a:buChar char="•"/>
            </a:pPr>
            <a:endParaRPr lang="en-US" sz="1400">
              <a:solidFill>
                <a:srgbClr val="1E2A5D"/>
              </a:solidFill>
              <a:latin typeface="Inter" panose="020B0502030000000004" pitchFamily="34" charset="0"/>
              <a:ea typeface="Inter" panose="020B0502030000000004" pitchFamily="34" charset="0"/>
            </a:endParaRPr>
          </a:p>
        </p:txBody>
      </p:sp>
      <p:grpSp>
        <p:nvGrpSpPr>
          <p:cNvPr id="10" name="Group 9">
            <a:extLst>
              <a:ext uri="{FF2B5EF4-FFF2-40B4-BE49-F238E27FC236}">
                <a16:creationId xmlns:a16="http://schemas.microsoft.com/office/drawing/2014/main" id="{FBB91CFE-37C3-A54C-9DD2-396305122718}"/>
              </a:ext>
            </a:extLst>
          </p:cNvPr>
          <p:cNvGrpSpPr/>
          <p:nvPr/>
        </p:nvGrpSpPr>
        <p:grpSpPr>
          <a:xfrm>
            <a:off x="0" y="6440416"/>
            <a:ext cx="12192000" cy="417584"/>
            <a:chOff x="0" y="6440416"/>
            <a:chExt cx="12192000" cy="417584"/>
          </a:xfrm>
        </p:grpSpPr>
        <p:sp>
          <p:nvSpPr>
            <p:cNvPr id="11" name="Rectangle 10">
              <a:extLst>
                <a:ext uri="{FF2B5EF4-FFF2-40B4-BE49-F238E27FC236}">
                  <a16:creationId xmlns:a16="http://schemas.microsoft.com/office/drawing/2014/main" id="{A833091C-AF7A-9142-BB09-38B35ABC144B}"/>
                </a:ext>
              </a:extLst>
            </p:cNvPr>
            <p:cNvSpPr/>
            <p:nvPr/>
          </p:nvSpPr>
          <p:spPr>
            <a:xfrm>
              <a:off x="0" y="6440416"/>
              <a:ext cx="417584" cy="417584"/>
            </a:xfrm>
            <a:prstGeom prst="rect">
              <a:avLst/>
            </a:prstGeom>
            <a:solidFill>
              <a:srgbClr val="1E2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Icon&#10;&#10;Description automatically generated">
              <a:extLst>
                <a:ext uri="{FF2B5EF4-FFF2-40B4-BE49-F238E27FC236}">
                  <a16:creationId xmlns:a16="http://schemas.microsoft.com/office/drawing/2014/main" id="{F38C9A1C-067D-F940-AE6C-03C255223A03}"/>
                </a:ext>
              </a:extLst>
            </p:cNvPr>
            <p:cNvPicPr>
              <a:picLocks noChangeAspect="1"/>
            </p:cNvPicPr>
            <p:nvPr/>
          </p:nvPicPr>
          <p:blipFill>
            <a:blip r:embed="rId3"/>
            <a:stretch>
              <a:fillRect/>
            </a:stretch>
          </p:blipFill>
          <p:spPr>
            <a:xfrm>
              <a:off x="76404" y="6522046"/>
              <a:ext cx="262776" cy="244443"/>
            </a:xfrm>
            <a:prstGeom prst="rect">
              <a:avLst/>
            </a:prstGeom>
          </p:spPr>
        </p:pic>
        <p:sp>
          <p:nvSpPr>
            <p:cNvPr id="13" name="Rectangle 12">
              <a:extLst>
                <a:ext uri="{FF2B5EF4-FFF2-40B4-BE49-F238E27FC236}">
                  <a16:creationId xmlns:a16="http://schemas.microsoft.com/office/drawing/2014/main" id="{41641ACD-0AC9-504F-8F85-9A5487B55DA2}"/>
                </a:ext>
              </a:extLst>
            </p:cNvPr>
            <p:cNvSpPr/>
            <p:nvPr/>
          </p:nvSpPr>
          <p:spPr>
            <a:xfrm>
              <a:off x="417584" y="6440416"/>
              <a:ext cx="11774416" cy="417584"/>
            </a:xfrm>
            <a:prstGeom prst="rect">
              <a:avLst/>
            </a:prstGeom>
            <a:solidFill>
              <a:srgbClr val="35A5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39798E9-6FD7-F94A-A252-5CB55F0E3311}"/>
                </a:ext>
              </a:extLst>
            </p:cNvPr>
            <p:cNvSpPr/>
            <p:nvPr/>
          </p:nvSpPr>
          <p:spPr>
            <a:xfrm>
              <a:off x="834639" y="6538832"/>
              <a:ext cx="11009831" cy="230832"/>
            </a:xfrm>
            <a:prstGeom prst="rect">
              <a:avLst/>
            </a:prstGeom>
          </p:spPr>
          <p:txBody>
            <a:bodyPr wrap="square" lIns="91440" tIns="45720" rIns="91440" bIns="45720" anchor="t">
              <a:spAutoFit/>
            </a:bodyPr>
            <a:lstStyle/>
            <a:p>
              <a:pPr algn="r"/>
              <a:r>
                <a:rPr lang="en-US" sz="900" b="1" spc="300">
                  <a:solidFill>
                    <a:schemeClr val="bg1"/>
                  </a:solidFill>
                  <a:latin typeface="Inter"/>
                  <a:ea typeface="+mn-lt"/>
                  <a:cs typeface="+mn-lt"/>
                </a:rPr>
                <a:t>2021 WATER UTILITY ADVOCACY OUTLOOK IN WASHINGTON</a:t>
              </a:r>
            </a:p>
          </p:txBody>
        </p:sp>
      </p:grpSp>
    </p:spTree>
    <p:extLst>
      <p:ext uri="{BB962C8B-B14F-4D97-AF65-F5344CB8AC3E}">
        <p14:creationId xmlns:p14="http://schemas.microsoft.com/office/powerpoint/2010/main" val="34193552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B0F0890-F18D-8545-B594-8CB7026BCDD1}"/>
              </a:ext>
            </a:extLst>
          </p:cNvPr>
          <p:cNvSpPr/>
          <p:nvPr/>
        </p:nvSpPr>
        <p:spPr>
          <a:xfrm>
            <a:off x="415584" y="1"/>
            <a:ext cx="11776416" cy="6858000"/>
          </a:xfrm>
          <a:prstGeom prst="rect">
            <a:avLst/>
          </a:prstGeom>
          <a:solidFill>
            <a:srgbClr val="1E2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517C4A9-4610-B74E-9211-82BF315DD003}"/>
              </a:ext>
            </a:extLst>
          </p:cNvPr>
          <p:cNvSpPr txBox="1"/>
          <p:nvPr/>
        </p:nvSpPr>
        <p:spPr>
          <a:xfrm>
            <a:off x="5678740" y="804163"/>
            <a:ext cx="5345819" cy="4832092"/>
          </a:xfrm>
          <a:prstGeom prst="rect">
            <a:avLst/>
          </a:prstGeom>
          <a:noFill/>
        </p:spPr>
        <p:txBody>
          <a:bodyPr wrap="square" lIns="91440" tIns="45720" rIns="91440" bIns="45720" rtlCol="0" anchor="t">
            <a:spAutoFit/>
          </a:bodyPr>
          <a:lstStyle/>
          <a:p>
            <a:r>
              <a:rPr lang="en-US" b="1">
                <a:solidFill>
                  <a:schemeClr val="bg1"/>
                </a:solidFill>
                <a:latin typeface="Inter"/>
                <a:ea typeface="Inter" panose="020B0502030000000004" pitchFamily="34" charset="0"/>
              </a:rPr>
              <a:t>The Fourth Regulatory Determination </a:t>
            </a:r>
            <a:endParaRPr lang="en-US">
              <a:solidFill>
                <a:schemeClr val="bg1"/>
              </a:solidFill>
              <a:latin typeface="Inter" panose="020B0502030000000004" pitchFamily="34" charset="0"/>
              <a:ea typeface="Inter" panose="020B0502030000000004" pitchFamily="34" charset="0"/>
            </a:endParaRPr>
          </a:p>
          <a:p>
            <a:pPr marL="285750" indent="-285750">
              <a:buFont typeface="Arial" panose="020B0604020202020204" pitchFamily="34" charset="0"/>
              <a:buChar char="•"/>
            </a:pPr>
            <a:r>
              <a:rPr lang="en-US" sz="1400">
                <a:solidFill>
                  <a:schemeClr val="bg1"/>
                </a:solidFill>
                <a:latin typeface="Inter"/>
                <a:ea typeface="Inter" panose="020B0502030000000004" pitchFamily="34" charset="0"/>
              </a:rPr>
              <a:t>Decision to regulate PFOA and PFOS </a:t>
            </a:r>
            <a:endParaRPr lang="en-US" sz="1400">
              <a:solidFill>
                <a:schemeClr val="bg1"/>
              </a:solidFill>
              <a:latin typeface="Inter" panose="020B0502030000000004" pitchFamily="34" charset="0"/>
              <a:ea typeface="Inter" panose="020B0502030000000004" pitchFamily="34" charset="0"/>
            </a:endParaRPr>
          </a:p>
          <a:p>
            <a:endParaRPr lang="en-US">
              <a:solidFill>
                <a:schemeClr val="bg1"/>
              </a:solidFill>
              <a:latin typeface="Inter" panose="020B0502030000000004" pitchFamily="34" charset="0"/>
              <a:ea typeface="Inter" panose="020B0502030000000004" pitchFamily="34" charset="0"/>
            </a:endParaRPr>
          </a:p>
          <a:p>
            <a:r>
              <a:rPr lang="en-US" b="1">
                <a:solidFill>
                  <a:schemeClr val="bg1"/>
                </a:solidFill>
                <a:latin typeface="Inter"/>
                <a:ea typeface="Inter" panose="020B0502030000000004" pitchFamily="34" charset="0"/>
              </a:rPr>
              <a:t>Lead and Copper Rule revisions</a:t>
            </a:r>
            <a:r>
              <a:rPr lang="en-US">
                <a:solidFill>
                  <a:schemeClr val="bg1"/>
                </a:solidFill>
                <a:latin typeface="Inter"/>
                <a:ea typeface="Inter" panose="020B0502030000000004" pitchFamily="34" charset="0"/>
              </a:rPr>
              <a:t> </a:t>
            </a:r>
          </a:p>
          <a:p>
            <a:pPr marL="285750" lvl="0" indent="-285750">
              <a:buFont typeface="Arial" panose="020B0604020202020204" pitchFamily="34" charset="0"/>
              <a:buChar char="•"/>
            </a:pPr>
            <a:r>
              <a:rPr lang="en-US" sz="1400">
                <a:solidFill>
                  <a:schemeClr val="bg1"/>
                </a:solidFill>
                <a:latin typeface="Inter"/>
                <a:ea typeface="Inter" panose="020B0502030000000004" pitchFamily="34" charset="0"/>
              </a:rPr>
              <a:t>Published Jan. 15; effective in 60 days though Biden Administration plans to put this on hold</a:t>
            </a:r>
          </a:p>
          <a:p>
            <a:pPr marL="285750" indent="-285750">
              <a:buFont typeface="Arial" panose="020B0604020202020204" pitchFamily="34" charset="0"/>
              <a:buChar char="•"/>
            </a:pPr>
            <a:r>
              <a:rPr lang="en-US" sz="1400">
                <a:solidFill>
                  <a:schemeClr val="bg1"/>
                </a:solidFill>
                <a:latin typeface="Inter"/>
                <a:ea typeface="Inter" panose="020B0502030000000004" pitchFamily="34" charset="0"/>
              </a:rPr>
              <a:t>EPA's revived initiative for the 3Ts MOU </a:t>
            </a:r>
            <a:endParaRPr lang="en-US" sz="1400">
              <a:solidFill>
                <a:schemeClr val="bg1"/>
              </a:solidFill>
              <a:latin typeface="Inter" panose="020B0502030000000004" pitchFamily="34" charset="0"/>
              <a:ea typeface="Inter" panose="020B0502030000000004" pitchFamily="34" charset="0"/>
            </a:endParaRPr>
          </a:p>
          <a:p>
            <a:pPr marL="285750" lvl="0" indent="-285750">
              <a:buFont typeface="Arial" panose="020B0604020202020204" pitchFamily="34" charset="0"/>
              <a:buChar char="•"/>
            </a:pPr>
            <a:r>
              <a:rPr lang="en-US" sz="1400">
                <a:solidFill>
                  <a:schemeClr val="bg1"/>
                </a:solidFill>
                <a:latin typeface="Inter"/>
                <a:ea typeface="Inter" panose="020B0502030000000004" pitchFamily="34" charset="0"/>
              </a:rPr>
              <a:t>Clean water issue: Mandates orthophosphate as the optimal corrosion control treatment technique which will have impacts on downstream utility nutrient management</a:t>
            </a:r>
            <a:endParaRPr lang="en-US" b="1">
              <a:solidFill>
                <a:schemeClr val="bg1"/>
              </a:solidFill>
              <a:latin typeface="Inter"/>
              <a:ea typeface="Inter" panose="020B0502030000000004" pitchFamily="34" charset="0"/>
            </a:endParaRPr>
          </a:p>
          <a:p>
            <a:endParaRPr lang="en-US" b="1">
              <a:solidFill>
                <a:schemeClr val="bg1"/>
              </a:solidFill>
              <a:latin typeface="Inter" panose="020B0502030000000004" pitchFamily="34" charset="0"/>
              <a:ea typeface="Inter" panose="020B0502030000000004" pitchFamily="34" charset="0"/>
            </a:endParaRPr>
          </a:p>
          <a:p>
            <a:r>
              <a:rPr lang="en-US" b="1">
                <a:solidFill>
                  <a:schemeClr val="bg1"/>
                </a:solidFill>
                <a:latin typeface="Inter"/>
                <a:ea typeface="Inter" panose="020B0502030000000004" pitchFamily="34" charset="0"/>
              </a:rPr>
              <a:t>Strengthening Transparency in Pivotal Science Underlying Significant Regulatory Actions and Influential Scientific Information </a:t>
            </a:r>
            <a:endParaRPr lang="en-US">
              <a:solidFill>
                <a:schemeClr val="bg1"/>
              </a:solidFill>
              <a:latin typeface="Inter" panose="020B0502030000000004" pitchFamily="34" charset="0"/>
              <a:ea typeface="Inter" panose="020B0502030000000004" pitchFamily="34" charset="0"/>
            </a:endParaRPr>
          </a:p>
          <a:p>
            <a:pPr marL="285750" lvl="0" indent="-285750">
              <a:buFont typeface="Arial" panose="020B0604020202020204" pitchFamily="34" charset="0"/>
              <a:buChar char="•"/>
            </a:pPr>
            <a:r>
              <a:rPr lang="en-US" sz="1400">
                <a:solidFill>
                  <a:schemeClr val="bg1"/>
                </a:solidFill>
                <a:latin typeface="Inter"/>
                <a:ea typeface="Inter" panose="020B0502030000000004" pitchFamily="34" charset="0"/>
              </a:rPr>
              <a:t>Finalized January 6, 2021</a:t>
            </a:r>
          </a:p>
          <a:p>
            <a:pPr marL="285750" lvl="0" indent="-285750">
              <a:buFont typeface="Arial" panose="020B0604020202020204" pitchFamily="34" charset="0"/>
              <a:buChar char="•"/>
            </a:pPr>
            <a:r>
              <a:rPr lang="en-US" sz="1400">
                <a:solidFill>
                  <a:schemeClr val="bg1"/>
                </a:solidFill>
                <a:latin typeface="Inter"/>
                <a:ea typeface="Inter" panose="020B0502030000000004" pitchFamily="34" charset="0"/>
              </a:rPr>
              <a:t>Environmental Defense Fund litigation challenging this rule</a:t>
            </a:r>
          </a:p>
          <a:p>
            <a:pPr marL="285750" lvl="0" indent="-285750">
              <a:buFont typeface="Arial" panose="020B0604020202020204" pitchFamily="34" charset="0"/>
              <a:buChar char="•"/>
            </a:pPr>
            <a:r>
              <a:rPr lang="en-US" sz="1400">
                <a:solidFill>
                  <a:schemeClr val="bg1"/>
                </a:solidFill>
                <a:latin typeface="Inter"/>
                <a:ea typeface="Inter" panose="020B0502030000000004" pitchFamily="34" charset="0"/>
              </a:rPr>
              <a:t>White House Fall 2020 Regulatory Agenda – pre-rule notice to issue specific guidance for Clean Water Act and Safe Drinking Water Act program implementation</a:t>
            </a:r>
          </a:p>
        </p:txBody>
      </p:sp>
      <p:pic>
        <p:nvPicPr>
          <p:cNvPr id="11" name="Picture 10" descr="A picture containing drawing&#10;&#10;Description automatically generated">
            <a:extLst>
              <a:ext uri="{FF2B5EF4-FFF2-40B4-BE49-F238E27FC236}">
                <a16:creationId xmlns:a16="http://schemas.microsoft.com/office/drawing/2014/main" id="{E96C910E-9EFD-4F46-9892-747E67CCE0FA}"/>
              </a:ext>
            </a:extLst>
          </p:cNvPr>
          <p:cNvPicPr>
            <a:picLocks noChangeAspect="1"/>
          </p:cNvPicPr>
          <p:nvPr/>
        </p:nvPicPr>
        <p:blipFill>
          <a:blip r:embed="rId3">
            <a:alphaModFix amt="5000"/>
          </a:blip>
          <a:stretch>
            <a:fillRect/>
          </a:stretch>
        </p:blipFill>
        <p:spPr>
          <a:xfrm>
            <a:off x="-7424853" y="2409443"/>
            <a:ext cx="12192000" cy="3424156"/>
          </a:xfrm>
          <a:prstGeom prst="rect">
            <a:avLst/>
          </a:prstGeom>
        </p:spPr>
      </p:pic>
      <p:sp>
        <p:nvSpPr>
          <p:cNvPr id="4" name="TextBox 3">
            <a:extLst>
              <a:ext uri="{FF2B5EF4-FFF2-40B4-BE49-F238E27FC236}">
                <a16:creationId xmlns:a16="http://schemas.microsoft.com/office/drawing/2014/main" id="{6BDE125B-6655-1D4F-A961-7FF589627F41}"/>
              </a:ext>
            </a:extLst>
          </p:cNvPr>
          <p:cNvSpPr txBox="1"/>
          <p:nvPr/>
        </p:nvSpPr>
        <p:spPr>
          <a:xfrm>
            <a:off x="1054434" y="935146"/>
            <a:ext cx="3592395" cy="3416320"/>
          </a:xfrm>
          <a:prstGeom prst="rect">
            <a:avLst/>
          </a:prstGeom>
          <a:noFill/>
        </p:spPr>
        <p:txBody>
          <a:bodyPr wrap="square" rtlCol="0">
            <a:spAutoFit/>
          </a:bodyPr>
          <a:lstStyle/>
          <a:p>
            <a:r>
              <a:rPr lang="en-US" sz="3600" b="1">
                <a:solidFill>
                  <a:srgbClr val="35A5D7"/>
                </a:solidFill>
                <a:latin typeface="Inter" panose="020B0502030000000004" pitchFamily="34" charset="0"/>
                <a:ea typeface="Inter" panose="020B0502030000000004" pitchFamily="34" charset="0"/>
              </a:rPr>
              <a:t>Key Regulatory Issues for Drinking Water and Clean Water</a:t>
            </a:r>
          </a:p>
        </p:txBody>
      </p:sp>
      <p:grpSp>
        <p:nvGrpSpPr>
          <p:cNvPr id="12" name="Group 11">
            <a:extLst>
              <a:ext uri="{FF2B5EF4-FFF2-40B4-BE49-F238E27FC236}">
                <a16:creationId xmlns:a16="http://schemas.microsoft.com/office/drawing/2014/main" id="{300C575F-D10E-B148-AC61-37E8DB61B339}"/>
              </a:ext>
            </a:extLst>
          </p:cNvPr>
          <p:cNvGrpSpPr/>
          <p:nvPr/>
        </p:nvGrpSpPr>
        <p:grpSpPr>
          <a:xfrm>
            <a:off x="0" y="6440416"/>
            <a:ext cx="12192000" cy="417584"/>
            <a:chOff x="0" y="6440416"/>
            <a:chExt cx="12192000" cy="417584"/>
          </a:xfrm>
        </p:grpSpPr>
        <p:sp>
          <p:nvSpPr>
            <p:cNvPr id="13" name="Rectangle 12">
              <a:extLst>
                <a:ext uri="{FF2B5EF4-FFF2-40B4-BE49-F238E27FC236}">
                  <a16:creationId xmlns:a16="http://schemas.microsoft.com/office/drawing/2014/main" id="{41C26FC8-AEC7-8345-A1E6-33782DD052DA}"/>
                </a:ext>
              </a:extLst>
            </p:cNvPr>
            <p:cNvSpPr/>
            <p:nvPr/>
          </p:nvSpPr>
          <p:spPr>
            <a:xfrm>
              <a:off x="0" y="6440416"/>
              <a:ext cx="417584" cy="417584"/>
            </a:xfrm>
            <a:prstGeom prst="rect">
              <a:avLst/>
            </a:prstGeom>
            <a:solidFill>
              <a:srgbClr val="1E2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Icon&#10;&#10;Description automatically generated">
              <a:extLst>
                <a:ext uri="{FF2B5EF4-FFF2-40B4-BE49-F238E27FC236}">
                  <a16:creationId xmlns:a16="http://schemas.microsoft.com/office/drawing/2014/main" id="{0E72133F-48D0-5A4C-AB94-3030D1537638}"/>
                </a:ext>
              </a:extLst>
            </p:cNvPr>
            <p:cNvPicPr>
              <a:picLocks noChangeAspect="1"/>
            </p:cNvPicPr>
            <p:nvPr/>
          </p:nvPicPr>
          <p:blipFill>
            <a:blip r:embed="rId4"/>
            <a:stretch>
              <a:fillRect/>
            </a:stretch>
          </p:blipFill>
          <p:spPr>
            <a:xfrm>
              <a:off x="76404" y="6522046"/>
              <a:ext cx="262776" cy="244443"/>
            </a:xfrm>
            <a:prstGeom prst="rect">
              <a:avLst/>
            </a:prstGeom>
          </p:spPr>
        </p:pic>
        <p:sp>
          <p:nvSpPr>
            <p:cNvPr id="15" name="Rectangle 14">
              <a:extLst>
                <a:ext uri="{FF2B5EF4-FFF2-40B4-BE49-F238E27FC236}">
                  <a16:creationId xmlns:a16="http://schemas.microsoft.com/office/drawing/2014/main" id="{DE686C48-920D-474E-82AF-8F1B05BE349C}"/>
                </a:ext>
              </a:extLst>
            </p:cNvPr>
            <p:cNvSpPr/>
            <p:nvPr/>
          </p:nvSpPr>
          <p:spPr>
            <a:xfrm>
              <a:off x="417584" y="6440416"/>
              <a:ext cx="11774416" cy="417584"/>
            </a:xfrm>
            <a:prstGeom prst="rect">
              <a:avLst/>
            </a:prstGeom>
            <a:solidFill>
              <a:srgbClr val="35A5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C7A0FF4-80AE-C54E-BEA3-3EACEE043747}"/>
                </a:ext>
              </a:extLst>
            </p:cNvPr>
            <p:cNvSpPr/>
            <p:nvPr/>
          </p:nvSpPr>
          <p:spPr>
            <a:xfrm>
              <a:off x="834639" y="6538832"/>
              <a:ext cx="11009831" cy="230832"/>
            </a:xfrm>
            <a:prstGeom prst="rect">
              <a:avLst/>
            </a:prstGeom>
          </p:spPr>
          <p:txBody>
            <a:bodyPr wrap="square" lIns="91440" tIns="45720" rIns="91440" bIns="45720" anchor="t">
              <a:spAutoFit/>
            </a:bodyPr>
            <a:lstStyle/>
            <a:p>
              <a:pPr algn="r"/>
              <a:r>
                <a:rPr lang="en-US" sz="900" b="1" spc="300">
                  <a:solidFill>
                    <a:schemeClr val="bg1"/>
                  </a:solidFill>
                  <a:latin typeface="Inter"/>
                  <a:ea typeface="+mn-lt"/>
                  <a:cs typeface="+mn-lt"/>
                </a:rPr>
                <a:t>2021 WATER UTILITY ADVOCACY OUTLOOK IN WASHINGTON</a:t>
              </a:r>
            </a:p>
          </p:txBody>
        </p:sp>
      </p:grpSp>
    </p:spTree>
    <p:extLst>
      <p:ext uri="{BB962C8B-B14F-4D97-AF65-F5344CB8AC3E}">
        <p14:creationId xmlns:p14="http://schemas.microsoft.com/office/powerpoint/2010/main" val="790104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2" name="Straight Connector 41">
            <a:extLst>
              <a:ext uri="{FF2B5EF4-FFF2-40B4-BE49-F238E27FC236}">
                <a16:creationId xmlns:a16="http://schemas.microsoft.com/office/drawing/2014/main" id="{B9E97D2B-28F3-DE46-8942-0ED36A89A21F}"/>
              </a:ext>
            </a:extLst>
          </p:cNvPr>
          <p:cNvCxnSpPr>
            <a:cxnSpLocks/>
          </p:cNvCxnSpPr>
          <p:nvPr/>
        </p:nvCxnSpPr>
        <p:spPr>
          <a:xfrm flipV="1">
            <a:off x="-501805" y="1307459"/>
            <a:ext cx="7337503" cy="1"/>
          </a:xfrm>
          <a:prstGeom prst="line">
            <a:avLst/>
          </a:prstGeom>
          <a:ln>
            <a:solidFill>
              <a:srgbClr val="35A5D7"/>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FC04641-071C-2646-87B0-CD7D6733DD17}"/>
              </a:ext>
            </a:extLst>
          </p:cNvPr>
          <p:cNvSpPr txBox="1"/>
          <p:nvPr/>
        </p:nvSpPr>
        <p:spPr>
          <a:xfrm>
            <a:off x="834639" y="702610"/>
            <a:ext cx="7985976" cy="523220"/>
          </a:xfrm>
          <a:prstGeom prst="rect">
            <a:avLst/>
          </a:prstGeom>
          <a:noFill/>
        </p:spPr>
        <p:txBody>
          <a:bodyPr wrap="square" rtlCol="0">
            <a:spAutoFit/>
          </a:bodyPr>
          <a:lstStyle/>
          <a:p>
            <a:r>
              <a:rPr lang="en-US" sz="2800" b="1">
                <a:solidFill>
                  <a:srgbClr val="1E2A5D"/>
                </a:solidFill>
                <a:latin typeface="Inter" panose="020B0502030000000004" pitchFamily="34" charset="0"/>
                <a:ea typeface="Inter" panose="020B0502030000000004" pitchFamily="34" charset="0"/>
              </a:rPr>
              <a:t>Key Regulatory Issues</a:t>
            </a:r>
          </a:p>
        </p:txBody>
      </p:sp>
      <p:sp>
        <p:nvSpPr>
          <p:cNvPr id="25" name="TextBox 24">
            <a:extLst>
              <a:ext uri="{FF2B5EF4-FFF2-40B4-BE49-F238E27FC236}">
                <a16:creationId xmlns:a16="http://schemas.microsoft.com/office/drawing/2014/main" id="{EA97B8CA-6C3F-DE4F-801C-D066C5C2CD66}"/>
              </a:ext>
            </a:extLst>
          </p:cNvPr>
          <p:cNvSpPr txBox="1"/>
          <p:nvPr/>
        </p:nvSpPr>
        <p:spPr>
          <a:xfrm>
            <a:off x="1129224" y="1827765"/>
            <a:ext cx="9679674" cy="4524315"/>
          </a:xfrm>
          <a:prstGeom prst="rect">
            <a:avLst/>
          </a:prstGeom>
          <a:noFill/>
        </p:spPr>
        <p:txBody>
          <a:bodyPr wrap="square" lIns="91440" tIns="45720" rIns="91440" bIns="45720" numCol="2" spcCol="457200" rtlCol="0" anchor="t">
            <a:spAutoFit/>
          </a:bodyPr>
          <a:lstStyle/>
          <a:p>
            <a:r>
              <a:rPr lang="en-US" sz="1600" b="1">
                <a:solidFill>
                  <a:srgbClr val="1E2A5D"/>
                </a:solidFill>
                <a:latin typeface="Inter"/>
                <a:ea typeface="Inter" panose="020B0502030000000004" pitchFamily="34" charset="0"/>
              </a:rPr>
              <a:t>Navigable Waters Protection Rule (WOTUS)</a:t>
            </a:r>
            <a:endParaRPr lang="en-US" sz="1600">
              <a:solidFill>
                <a:srgbClr val="1E2A5D"/>
              </a:solidFill>
              <a:latin typeface="Inter"/>
              <a:ea typeface="Inter" panose="020B0502030000000004" pitchFamily="34" charset="0"/>
            </a:endParaRPr>
          </a:p>
          <a:p>
            <a:pPr marL="285750" indent="-285750">
              <a:buFont typeface="Arial" panose="020B0604020202020204" pitchFamily="34" charset="0"/>
              <a:buChar char="•"/>
            </a:pPr>
            <a:r>
              <a:rPr lang="en-US" sz="1400">
                <a:solidFill>
                  <a:srgbClr val="1E2A5D"/>
                </a:solidFill>
                <a:latin typeface="Inter"/>
                <a:ea typeface="Inter" panose="020B0502030000000004" pitchFamily="34" charset="0"/>
              </a:rPr>
              <a:t>Maintains existing exclusions for wastewater, stormwater, recycling </a:t>
            </a:r>
          </a:p>
          <a:p>
            <a:pPr marL="285750" indent="-285750">
              <a:buFont typeface="Arial" panose="020B0604020202020204" pitchFamily="34" charset="0"/>
              <a:buChar char="•"/>
            </a:pPr>
            <a:endParaRPr lang="en-US" sz="1400">
              <a:solidFill>
                <a:srgbClr val="1E2A5D"/>
              </a:solidFill>
              <a:latin typeface="Inter" panose="020B0502030000000004" pitchFamily="34" charset="0"/>
              <a:ea typeface="Inter" panose="020B0502030000000004" pitchFamily="34" charset="0"/>
            </a:endParaRPr>
          </a:p>
          <a:p>
            <a:pPr marL="285750" indent="-285750">
              <a:buFont typeface="Arial" panose="020B0604020202020204" pitchFamily="34" charset="0"/>
              <a:buChar char="•"/>
            </a:pPr>
            <a:r>
              <a:rPr lang="en-US" sz="1400">
                <a:solidFill>
                  <a:srgbClr val="1E2A5D"/>
                </a:solidFill>
                <a:latin typeface="Inter"/>
                <a:ea typeface="Inter" panose="020B0502030000000004" pitchFamily="34" charset="0"/>
              </a:rPr>
              <a:t>Source water protection for drinking water</a:t>
            </a:r>
            <a:endParaRPr lang="en-US" sz="1400">
              <a:solidFill>
                <a:srgbClr val="1E2A5D"/>
              </a:solidFill>
              <a:latin typeface="Inter"/>
              <a:ea typeface="+mn-lt"/>
            </a:endParaRPr>
          </a:p>
          <a:p>
            <a:endParaRPr lang="en-US" sz="1400">
              <a:solidFill>
                <a:srgbClr val="1E2A5D"/>
              </a:solidFill>
              <a:latin typeface="Inter"/>
              <a:ea typeface="+mn-lt"/>
            </a:endParaRPr>
          </a:p>
          <a:p>
            <a:pPr marL="285750" indent="-285750">
              <a:buFont typeface="Arial" panose="020B0604020202020204" pitchFamily="34" charset="0"/>
              <a:buChar char="•"/>
            </a:pPr>
            <a:endParaRPr lang="en-US" sz="1400" b="1">
              <a:solidFill>
                <a:srgbClr val="1E2A5D"/>
              </a:solidFill>
              <a:latin typeface="Inter"/>
              <a:ea typeface="+mn-lt"/>
            </a:endParaRPr>
          </a:p>
          <a:p>
            <a:r>
              <a:rPr lang="en-US" sz="1600" b="1">
                <a:solidFill>
                  <a:srgbClr val="1E2A5D"/>
                </a:solidFill>
                <a:latin typeface="Inter"/>
                <a:ea typeface="+mn-lt"/>
              </a:rPr>
              <a:t>Support Water Research Needs</a:t>
            </a:r>
            <a:endParaRPr lang="en-US" sz="1600">
              <a:latin typeface="Inter"/>
              <a:ea typeface="+mn-lt"/>
              <a:cs typeface="+mn-lt"/>
            </a:endParaRPr>
          </a:p>
          <a:p>
            <a:pPr marL="285750" indent="-285750">
              <a:buFont typeface="Arial,Sans-Serif" panose="020B0604020202020204" pitchFamily="34" charset="0"/>
              <a:buChar char="•"/>
            </a:pPr>
            <a:r>
              <a:rPr lang="en-US" sz="1400">
                <a:solidFill>
                  <a:srgbClr val="1E2A5D"/>
                </a:solidFill>
                <a:latin typeface="Inter"/>
                <a:ea typeface="+mn-lt"/>
              </a:rPr>
              <a:t>Critical in developing the necessary science on health effects</a:t>
            </a:r>
            <a:endParaRPr lang="en-US" sz="1400">
              <a:latin typeface="Inter"/>
              <a:ea typeface="+mn-lt"/>
              <a:cs typeface="+mn-lt"/>
            </a:endParaRPr>
          </a:p>
          <a:p>
            <a:pPr marL="285750" indent="-285750">
              <a:buFont typeface="Arial,Sans-Serif" panose="020B0604020202020204" pitchFamily="34" charset="0"/>
              <a:buChar char="•"/>
            </a:pPr>
            <a:r>
              <a:rPr lang="en-US" sz="1400">
                <a:solidFill>
                  <a:srgbClr val="1E2A5D"/>
                </a:solidFill>
                <a:latin typeface="Inter"/>
              </a:rPr>
              <a:t>Increase funding for National Priorities Water Research and the Innovative Water Technologies grant programs</a:t>
            </a:r>
          </a:p>
          <a:p>
            <a:pPr marL="285750" indent="-285750">
              <a:buFont typeface="Arial,Sans-Serif" panose="020B0604020202020204" pitchFamily="34" charset="0"/>
              <a:buChar char="•"/>
            </a:pPr>
            <a:endParaRPr lang="en-US" sz="1400">
              <a:solidFill>
                <a:srgbClr val="1E2A5D"/>
              </a:solidFill>
              <a:latin typeface="Inter"/>
            </a:endParaRPr>
          </a:p>
          <a:p>
            <a:endParaRPr lang="en-US" sz="1600" b="1">
              <a:solidFill>
                <a:srgbClr val="1E2A5D"/>
              </a:solidFill>
              <a:latin typeface="Inter"/>
              <a:ea typeface="Inter" panose="020B0502030000000004" pitchFamily="34" charset="0"/>
            </a:endParaRPr>
          </a:p>
          <a:p>
            <a:endParaRPr lang="en-US" sz="1600" b="1">
              <a:solidFill>
                <a:srgbClr val="1E2A5D"/>
              </a:solidFill>
              <a:latin typeface="Inter"/>
              <a:ea typeface="Inter" panose="020B0502030000000004" pitchFamily="34" charset="0"/>
            </a:endParaRPr>
          </a:p>
          <a:p>
            <a:endParaRPr lang="en-US" sz="1600" b="1">
              <a:solidFill>
                <a:srgbClr val="1E2A5D"/>
              </a:solidFill>
              <a:latin typeface="Inter"/>
              <a:ea typeface="Inter" panose="020B0502030000000004" pitchFamily="34" charset="0"/>
            </a:endParaRPr>
          </a:p>
          <a:p>
            <a:endParaRPr lang="en-US" sz="1600" b="1">
              <a:solidFill>
                <a:srgbClr val="1E2A5D"/>
              </a:solidFill>
              <a:latin typeface="Inter"/>
              <a:ea typeface="Inter" panose="020B0502030000000004" pitchFamily="34" charset="0"/>
            </a:endParaRPr>
          </a:p>
          <a:p>
            <a:endParaRPr lang="en-US" sz="1600" b="1">
              <a:solidFill>
                <a:srgbClr val="1E2A5D"/>
              </a:solidFill>
              <a:latin typeface="Inter"/>
              <a:ea typeface="Inter" panose="020B0502030000000004" pitchFamily="34" charset="0"/>
            </a:endParaRPr>
          </a:p>
          <a:p>
            <a:r>
              <a:rPr lang="en-US" sz="1600" b="1">
                <a:solidFill>
                  <a:srgbClr val="1E2A5D"/>
                </a:solidFill>
                <a:latin typeface="Inter"/>
                <a:ea typeface="Inter" panose="020B0502030000000004" pitchFamily="34" charset="0"/>
              </a:rPr>
              <a:t>Nationwide Permit Revisions</a:t>
            </a:r>
            <a:endParaRPr lang="en-US" sz="1600">
              <a:solidFill>
                <a:srgbClr val="1E2A5D"/>
              </a:solidFill>
              <a:latin typeface="Inter"/>
              <a:ea typeface="Inter" panose="020B0502030000000004" pitchFamily="34" charset="0"/>
            </a:endParaRPr>
          </a:p>
          <a:p>
            <a:pPr marL="285750" indent="-285750">
              <a:buFont typeface="Arial" panose="020B0604020202020204" pitchFamily="34" charset="0"/>
              <a:buChar char="•"/>
            </a:pPr>
            <a:r>
              <a:rPr lang="en-US" sz="1400">
                <a:solidFill>
                  <a:srgbClr val="1E2A5D"/>
                </a:solidFill>
                <a:latin typeface="Inter"/>
                <a:ea typeface="Inter" panose="020B0502030000000004" pitchFamily="34" charset="0"/>
              </a:rPr>
              <a:t>U.S. Army Corps of Engineers </a:t>
            </a:r>
            <a:endParaRPr lang="en-US" sz="1400">
              <a:solidFill>
                <a:srgbClr val="1E2A5D"/>
              </a:solidFill>
              <a:latin typeface="Inter" panose="020B0502030000000004" pitchFamily="34" charset="0"/>
              <a:ea typeface="Inter" panose="020B0502030000000004" pitchFamily="34" charset="0"/>
            </a:endParaRPr>
          </a:p>
          <a:p>
            <a:pPr marL="742950" lvl="1" indent="-285750">
              <a:buFont typeface="Arial" panose="020B0604020202020204" pitchFamily="34" charset="0"/>
              <a:buChar char="•"/>
            </a:pPr>
            <a:r>
              <a:rPr lang="en-US" sz="1400">
                <a:solidFill>
                  <a:srgbClr val="1E2A5D"/>
                </a:solidFill>
                <a:latin typeface="Inter"/>
                <a:ea typeface="Inter" panose="020B0502030000000004" pitchFamily="34" charset="0"/>
              </a:rPr>
              <a:t>Final rule issued Jan. 13, 2021, effective March 13, 2021</a:t>
            </a:r>
          </a:p>
          <a:p>
            <a:pPr marL="285750" indent="-285750">
              <a:buFont typeface="Arial" panose="020B0604020202020204" pitchFamily="34" charset="0"/>
              <a:buChar char="•"/>
            </a:pPr>
            <a:endParaRPr lang="en-US" sz="1400">
              <a:solidFill>
                <a:srgbClr val="1E2A5D"/>
              </a:solidFill>
              <a:latin typeface="Inter" panose="020B0502030000000004" pitchFamily="34" charset="0"/>
              <a:ea typeface="Inter" panose="020B0502030000000004" pitchFamily="34" charset="0"/>
            </a:endParaRPr>
          </a:p>
          <a:p>
            <a:pPr marL="285750" indent="-285750">
              <a:buFont typeface="Arial" panose="020B0604020202020204" pitchFamily="34" charset="0"/>
              <a:buChar char="•"/>
            </a:pPr>
            <a:r>
              <a:rPr lang="en-US" sz="1400">
                <a:solidFill>
                  <a:srgbClr val="1E2A5D"/>
                </a:solidFill>
                <a:latin typeface="Inter"/>
                <a:ea typeface="Inter" panose="020B0502030000000004" pitchFamily="34" charset="0"/>
              </a:rPr>
              <a:t>What we like: Final Rule created a separate, new NWP (NWP 58) for the construction, maintenance, and removal of water and wastewater infrastructure</a:t>
            </a:r>
          </a:p>
          <a:p>
            <a:pPr marL="742950" lvl="1" indent="-285750">
              <a:buFont typeface="Arial" panose="020B0604020202020204" pitchFamily="34" charset="0"/>
              <a:buChar char="•"/>
            </a:pPr>
            <a:r>
              <a:rPr lang="en-US" sz="1400">
                <a:solidFill>
                  <a:srgbClr val="1E2A5D"/>
                </a:solidFill>
                <a:latin typeface="Inter"/>
                <a:ea typeface="Inter" panose="020B0502030000000004" pitchFamily="34" charset="0"/>
              </a:rPr>
              <a:t>Previously authorized under NWP 12 which was also used by other linear projects (e.g., oil and natural gas pipelines)</a:t>
            </a:r>
          </a:p>
          <a:p>
            <a:pPr marL="285750" indent="-285750">
              <a:buFont typeface="Arial" panose="020B0604020202020204" pitchFamily="34" charset="0"/>
              <a:buChar char="•"/>
            </a:pPr>
            <a:r>
              <a:rPr lang="en-US" sz="1400">
                <a:solidFill>
                  <a:srgbClr val="1E2A5D"/>
                </a:solidFill>
                <a:latin typeface="Inter"/>
                <a:ea typeface="Inter" panose="020B0502030000000004" pitchFamily="34" charset="0"/>
              </a:rPr>
              <a:t>What we don’t like: elimination of several source water protection elements</a:t>
            </a:r>
          </a:p>
          <a:p>
            <a:pPr marL="285750" indent="-285750">
              <a:buFont typeface="Arial" panose="020B0604020202020204" pitchFamily="34" charset="0"/>
              <a:buChar char="•"/>
            </a:pPr>
            <a:r>
              <a:rPr lang="en-US" sz="1400">
                <a:solidFill>
                  <a:srgbClr val="1E2A5D"/>
                </a:solidFill>
                <a:latin typeface="Inter"/>
                <a:ea typeface="Inter" panose="020B0502030000000004" pitchFamily="34" charset="0"/>
              </a:rPr>
              <a:t>Did not finalize a new permit for activities related to water reclamation or reuse </a:t>
            </a:r>
          </a:p>
          <a:p>
            <a:pPr marL="285750" indent="-285750">
              <a:buFont typeface="Arial" panose="020B0604020202020204" pitchFamily="34" charset="0"/>
              <a:buChar char="•"/>
            </a:pPr>
            <a:endParaRPr lang="en-US" sz="1400">
              <a:solidFill>
                <a:srgbClr val="1E2A5D"/>
              </a:solidFill>
              <a:latin typeface="Inter"/>
              <a:ea typeface="+mn-lt"/>
            </a:endParaRPr>
          </a:p>
          <a:p>
            <a:endParaRPr lang="en-US" sz="1400">
              <a:solidFill>
                <a:srgbClr val="1E2A5D"/>
              </a:solidFill>
              <a:latin typeface="Inter"/>
              <a:ea typeface="+mn-lt"/>
            </a:endParaRPr>
          </a:p>
          <a:p>
            <a:pPr marL="285750" indent="-285750">
              <a:buFont typeface="Arial,Sans-Serif" panose="020B0604020202020204" pitchFamily="34" charset="0"/>
              <a:buChar char="•"/>
            </a:pPr>
            <a:endParaRPr lang="en-US">
              <a:latin typeface="Inter"/>
            </a:endParaRPr>
          </a:p>
          <a:p>
            <a:endParaRPr lang="en-US" sz="1600">
              <a:solidFill>
                <a:srgbClr val="1E2A5D"/>
              </a:solidFill>
              <a:latin typeface="Inter" panose="020B0502030000000004" pitchFamily="34" charset="0"/>
              <a:ea typeface="Inter" panose="020B0502030000000004" pitchFamily="34" charset="0"/>
            </a:endParaRPr>
          </a:p>
        </p:txBody>
      </p:sp>
      <p:grpSp>
        <p:nvGrpSpPr>
          <p:cNvPr id="10" name="Group 9">
            <a:extLst>
              <a:ext uri="{FF2B5EF4-FFF2-40B4-BE49-F238E27FC236}">
                <a16:creationId xmlns:a16="http://schemas.microsoft.com/office/drawing/2014/main" id="{F4DC00BF-2379-D24B-A73B-8A4371C4FDEA}"/>
              </a:ext>
            </a:extLst>
          </p:cNvPr>
          <p:cNvGrpSpPr/>
          <p:nvPr/>
        </p:nvGrpSpPr>
        <p:grpSpPr>
          <a:xfrm>
            <a:off x="0" y="6440416"/>
            <a:ext cx="12192000" cy="417584"/>
            <a:chOff x="0" y="6440416"/>
            <a:chExt cx="12192000" cy="417584"/>
          </a:xfrm>
        </p:grpSpPr>
        <p:sp>
          <p:nvSpPr>
            <p:cNvPr id="11" name="Rectangle 10">
              <a:extLst>
                <a:ext uri="{FF2B5EF4-FFF2-40B4-BE49-F238E27FC236}">
                  <a16:creationId xmlns:a16="http://schemas.microsoft.com/office/drawing/2014/main" id="{9310DE4F-FC4A-994B-A694-F3615A5F8874}"/>
                </a:ext>
              </a:extLst>
            </p:cNvPr>
            <p:cNvSpPr/>
            <p:nvPr/>
          </p:nvSpPr>
          <p:spPr>
            <a:xfrm>
              <a:off x="0" y="6440416"/>
              <a:ext cx="417584" cy="417584"/>
            </a:xfrm>
            <a:prstGeom prst="rect">
              <a:avLst/>
            </a:prstGeom>
            <a:solidFill>
              <a:srgbClr val="1E2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Icon&#10;&#10;Description automatically generated">
              <a:extLst>
                <a:ext uri="{FF2B5EF4-FFF2-40B4-BE49-F238E27FC236}">
                  <a16:creationId xmlns:a16="http://schemas.microsoft.com/office/drawing/2014/main" id="{F55539EA-C9F6-0F44-8C59-2C1B757FF48D}"/>
                </a:ext>
              </a:extLst>
            </p:cNvPr>
            <p:cNvPicPr>
              <a:picLocks noChangeAspect="1"/>
            </p:cNvPicPr>
            <p:nvPr/>
          </p:nvPicPr>
          <p:blipFill>
            <a:blip r:embed="rId3"/>
            <a:stretch>
              <a:fillRect/>
            </a:stretch>
          </p:blipFill>
          <p:spPr>
            <a:xfrm>
              <a:off x="76404" y="6522046"/>
              <a:ext cx="262776" cy="244443"/>
            </a:xfrm>
            <a:prstGeom prst="rect">
              <a:avLst/>
            </a:prstGeom>
          </p:spPr>
        </p:pic>
        <p:sp>
          <p:nvSpPr>
            <p:cNvPr id="13" name="Rectangle 12">
              <a:extLst>
                <a:ext uri="{FF2B5EF4-FFF2-40B4-BE49-F238E27FC236}">
                  <a16:creationId xmlns:a16="http://schemas.microsoft.com/office/drawing/2014/main" id="{3C0E5FAE-1E68-2048-A29E-C60442D2ED3D}"/>
                </a:ext>
              </a:extLst>
            </p:cNvPr>
            <p:cNvSpPr/>
            <p:nvPr/>
          </p:nvSpPr>
          <p:spPr>
            <a:xfrm>
              <a:off x="417584" y="6440416"/>
              <a:ext cx="11774416" cy="417584"/>
            </a:xfrm>
            <a:prstGeom prst="rect">
              <a:avLst/>
            </a:prstGeom>
            <a:solidFill>
              <a:srgbClr val="35A5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1994057-CD24-AB44-B0CA-42CFD78C0546}"/>
                </a:ext>
              </a:extLst>
            </p:cNvPr>
            <p:cNvSpPr/>
            <p:nvPr/>
          </p:nvSpPr>
          <p:spPr>
            <a:xfrm>
              <a:off x="834639" y="6538832"/>
              <a:ext cx="11009831" cy="230832"/>
            </a:xfrm>
            <a:prstGeom prst="rect">
              <a:avLst/>
            </a:prstGeom>
          </p:spPr>
          <p:txBody>
            <a:bodyPr wrap="square" lIns="91440" tIns="45720" rIns="91440" bIns="45720" anchor="t">
              <a:spAutoFit/>
            </a:bodyPr>
            <a:lstStyle/>
            <a:p>
              <a:pPr algn="r"/>
              <a:r>
                <a:rPr lang="en-US" sz="900" b="1" spc="300">
                  <a:solidFill>
                    <a:schemeClr val="bg1"/>
                  </a:solidFill>
                  <a:latin typeface="Inter"/>
                  <a:ea typeface="+mn-lt"/>
                  <a:cs typeface="+mn-lt"/>
                </a:rPr>
                <a:t>2021 WATER UTILITY ADVOCACY OUTLOOK IN WASHINGTON</a:t>
              </a:r>
            </a:p>
          </p:txBody>
        </p:sp>
      </p:grpSp>
    </p:spTree>
    <p:extLst>
      <p:ext uri="{BB962C8B-B14F-4D97-AF65-F5344CB8AC3E}">
        <p14:creationId xmlns:p14="http://schemas.microsoft.com/office/powerpoint/2010/main" val="29992687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20EC1B4-A7DD-E144-AA28-816E5906FF1A}"/>
              </a:ext>
            </a:extLst>
          </p:cNvPr>
          <p:cNvGrpSpPr/>
          <p:nvPr/>
        </p:nvGrpSpPr>
        <p:grpSpPr>
          <a:xfrm>
            <a:off x="0" y="6440416"/>
            <a:ext cx="12192000" cy="417584"/>
            <a:chOff x="0" y="6440416"/>
            <a:chExt cx="12192000" cy="417584"/>
          </a:xfrm>
        </p:grpSpPr>
        <p:sp>
          <p:nvSpPr>
            <p:cNvPr id="2" name="Rectangle 1">
              <a:extLst>
                <a:ext uri="{FF2B5EF4-FFF2-40B4-BE49-F238E27FC236}">
                  <a16:creationId xmlns:a16="http://schemas.microsoft.com/office/drawing/2014/main" id="{B5152CEB-AFFB-9C4C-8EDF-2CF75EA02696}"/>
                </a:ext>
              </a:extLst>
            </p:cNvPr>
            <p:cNvSpPr/>
            <p:nvPr/>
          </p:nvSpPr>
          <p:spPr>
            <a:xfrm>
              <a:off x="0" y="6440416"/>
              <a:ext cx="417584" cy="417584"/>
            </a:xfrm>
            <a:prstGeom prst="rect">
              <a:avLst/>
            </a:prstGeom>
            <a:solidFill>
              <a:srgbClr val="1E2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descr="Icon&#10;&#10;Description automatically generated">
              <a:extLst>
                <a:ext uri="{FF2B5EF4-FFF2-40B4-BE49-F238E27FC236}">
                  <a16:creationId xmlns:a16="http://schemas.microsoft.com/office/drawing/2014/main" id="{5CB95C1E-4F50-E94C-9992-114949712646}"/>
                </a:ext>
              </a:extLst>
            </p:cNvPr>
            <p:cNvPicPr>
              <a:picLocks noChangeAspect="1"/>
            </p:cNvPicPr>
            <p:nvPr/>
          </p:nvPicPr>
          <p:blipFill>
            <a:blip r:embed="rId2"/>
            <a:stretch>
              <a:fillRect/>
            </a:stretch>
          </p:blipFill>
          <p:spPr>
            <a:xfrm>
              <a:off x="76404" y="6522046"/>
              <a:ext cx="262776" cy="244443"/>
            </a:xfrm>
            <a:prstGeom prst="rect">
              <a:avLst/>
            </a:prstGeom>
          </p:spPr>
        </p:pic>
        <p:sp>
          <p:nvSpPr>
            <p:cNvPr id="40" name="Rectangle 39">
              <a:extLst>
                <a:ext uri="{FF2B5EF4-FFF2-40B4-BE49-F238E27FC236}">
                  <a16:creationId xmlns:a16="http://schemas.microsoft.com/office/drawing/2014/main" id="{33D0802F-81ED-6D4C-BD7E-B6A3195845D9}"/>
                </a:ext>
              </a:extLst>
            </p:cNvPr>
            <p:cNvSpPr/>
            <p:nvPr/>
          </p:nvSpPr>
          <p:spPr>
            <a:xfrm>
              <a:off x="417584" y="6440416"/>
              <a:ext cx="11774416" cy="417584"/>
            </a:xfrm>
            <a:prstGeom prst="rect">
              <a:avLst/>
            </a:prstGeom>
            <a:solidFill>
              <a:srgbClr val="35A5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AA58830-4CEC-9643-B521-246515F213C2}"/>
                </a:ext>
              </a:extLst>
            </p:cNvPr>
            <p:cNvSpPr/>
            <p:nvPr/>
          </p:nvSpPr>
          <p:spPr>
            <a:xfrm>
              <a:off x="834639" y="6538832"/>
              <a:ext cx="11009831" cy="230832"/>
            </a:xfrm>
            <a:prstGeom prst="rect">
              <a:avLst/>
            </a:prstGeom>
          </p:spPr>
          <p:txBody>
            <a:bodyPr wrap="square" lIns="91440" tIns="45720" rIns="91440" bIns="45720" anchor="t">
              <a:spAutoFit/>
            </a:bodyPr>
            <a:lstStyle/>
            <a:p>
              <a:pPr algn="r"/>
              <a:r>
                <a:rPr lang="en-US" sz="900" b="1" spc="300">
                  <a:solidFill>
                    <a:schemeClr val="bg1"/>
                  </a:solidFill>
                  <a:latin typeface="Inter"/>
                  <a:ea typeface="+mn-lt"/>
                  <a:cs typeface="+mn-lt"/>
                </a:rPr>
                <a:t>2021 WATER UTILITY ADVOCACY OUTLOOK IN WASHINGTON</a:t>
              </a:r>
            </a:p>
          </p:txBody>
        </p:sp>
      </p:grpSp>
      <p:cxnSp>
        <p:nvCxnSpPr>
          <p:cNvPr id="42" name="Straight Connector 41">
            <a:extLst>
              <a:ext uri="{FF2B5EF4-FFF2-40B4-BE49-F238E27FC236}">
                <a16:creationId xmlns:a16="http://schemas.microsoft.com/office/drawing/2014/main" id="{B9E97D2B-28F3-DE46-8942-0ED36A89A21F}"/>
              </a:ext>
            </a:extLst>
          </p:cNvPr>
          <p:cNvCxnSpPr>
            <a:cxnSpLocks/>
          </p:cNvCxnSpPr>
          <p:nvPr/>
        </p:nvCxnSpPr>
        <p:spPr>
          <a:xfrm flipV="1">
            <a:off x="0" y="1288890"/>
            <a:ext cx="6831724" cy="2"/>
          </a:xfrm>
          <a:prstGeom prst="line">
            <a:avLst/>
          </a:prstGeom>
          <a:ln>
            <a:solidFill>
              <a:srgbClr val="35A5D7"/>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FC04641-071C-2646-87B0-CD7D6733DD17}"/>
              </a:ext>
            </a:extLst>
          </p:cNvPr>
          <p:cNvSpPr txBox="1"/>
          <p:nvPr/>
        </p:nvSpPr>
        <p:spPr>
          <a:xfrm>
            <a:off x="834639" y="702610"/>
            <a:ext cx="6304390" cy="523220"/>
          </a:xfrm>
          <a:prstGeom prst="rect">
            <a:avLst/>
          </a:prstGeom>
          <a:noFill/>
        </p:spPr>
        <p:txBody>
          <a:bodyPr wrap="square" rtlCol="0">
            <a:spAutoFit/>
          </a:bodyPr>
          <a:lstStyle/>
          <a:p>
            <a:r>
              <a:rPr lang="en-US" sz="2800" b="1">
                <a:solidFill>
                  <a:srgbClr val="1E2A5D"/>
                </a:solidFill>
                <a:latin typeface="Inter" panose="020B0502030000000004" pitchFamily="34" charset="0"/>
                <a:ea typeface="Inter" panose="020B0502030000000004" pitchFamily="34" charset="0"/>
              </a:rPr>
              <a:t>Webinar Instructions and Logistics</a:t>
            </a:r>
          </a:p>
        </p:txBody>
      </p:sp>
      <p:sp>
        <p:nvSpPr>
          <p:cNvPr id="25" name="TextBox 24">
            <a:extLst>
              <a:ext uri="{FF2B5EF4-FFF2-40B4-BE49-F238E27FC236}">
                <a16:creationId xmlns:a16="http://schemas.microsoft.com/office/drawing/2014/main" id="{EA97B8CA-6C3F-DE4F-801C-D066C5C2CD66}"/>
              </a:ext>
            </a:extLst>
          </p:cNvPr>
          <p:cNvSpPr txBox="1"/>
          <p:nvPr/>
        </p:nvSpPr>
        <p:spPr>
          <a:xfrm>
            <a:off x="1326371" y="1600989"/>
            <a:ext cx="8553849" cy="4401205"/>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US" sz="2000">
                <a:solidFill>
                  <a:srgbClr val="1E2A5D"/>
                </a:solidFill>
                <a:latin typeface="Inter"/>
                <a:ea typeface="Inter" panose="020B0502030000000004" pitchFamily="34" charset="0"/>
              </a:rPr>
              <a:t>Q&amp;A session to follow presentations </a:t>
            </a:r>
            <a:endParaRPr lang="en-US" sz="2000">
              <a:solidFill>
                <a:srgbClr val="1E2A5D"/>
              </a:solidFill>
              <a:latin typeface="Inter" panose="020B0502030000000004" pitchFamily="34" charset="0"/>
              <a:ea typeface="Inter" panose="020B0502030000000004" pitchFamily="34" charset="0"/>
            </a:endParaRPr>
          </a:p>
          <a:p>
            <a:pPr marL="342900" indent="-342900">
              <a:buFont typeface="Arial" panose="020B0604020202020204" pitchFamily="34" charset="0"/>
              <a:buChar char="•"/>
            </a:pPr>
            <a:endParaRPr lang="en-US" sz="2000">
              <a:solidFill>
                <a:srgbClr val="1E2A5D"/>
              </a:solidFill>
              <a:latin typeface="Inter" panose="020B0502030000000004" pitchFamily="34" charset="0"/>
              <a:ea typeface="Inter" panose="020B0502030000000004" pitchFamily="34" charset="0"/>
            </a:endParaRPr>
          </a:p>
          <a:p>
            <a:pPr marL="342900" indent="-342900">
              <a:buFont typeface="Arial" panose="020B0604020202020204" pitchFamily="34" charset="0"/>
              <a:buChar char="•"/>
            </a:pPr>
            <a:r>
              <a:rPr lang="en-US" sz="2000">
                <a:solidFill>
                  <a:srgbClr val="1E2A5D"/>
                </a:solidFill>
                <a:latin typeface="Inter"/>
                <a:ea typeface="Inter" panose="020B0502030000000004" pitchFamily="34" charset="0"/>
              </a:rPr>
              <a:t>Participants are encouraged to submit any written questions during the presentation by using the Q&amp;A icon located near the bottom of your webinar screen in the toolbar</a:t>
            </a:r>
          </a:p>
          <a:p>
            <a:pPr marL="342900" indent="-342900">
              <a:buFont typeface="Arial" panose="020B0604020202020204" pitchFamily="34" charset="0"/>
              <a:buChar char="•"/>
            </a:pPr>
            <a:endParaRPr lang="en-US" sz="2000">
              <a:solidFill>
                <a:srgbClr val="1E2A5D"/>
              </a:solidFill>
              <a:latin typeface="Inter" panose="020B0502030000000004" pitchFamily="34" charset="0"/>
              <a:ea typeface="Inter" panose="020B0502030000000004" pitchFamily="34" charset="0"/>
            </a:endParaRPr>
          </a:p>
          <a:p>
            <a:pPr marL="342900" indent="-342900">
              <a:buFont typeface="Arial" panose="020B0604020202020204" pitchFamily="34" charset="0"/>
              <a:buChar char="•"/>
            </a:pPr>
            <a:r>
              <a:rPr lang="en-US" sz="2000">
                <a:solidFill>
                  <a:srgbClr val="1E2A5D"/>
                </a:solidFill>
                <a:latin typeface="Inter"/>
                <a:ea typeface="Inter" panose="020B0502030000000004" pitchFamily="34" charset="0"/>
              </a:rPr>
              <a:t>You can also use the Q&amp;A function if you experience technical difficulties, and an association staff member will quickly assist you</a:t>
            </a:r>
          </a:p>
          <a:p>
            <a:endParaRPr lang="en-US" sz="2000">
              <a:solidFill>
                <a:srgbClr val="1E2A5D"/>
              </a:solidFill>
              <a:latin typeface="Inter" panose="020B0502030000000004" pitchFamily="34" charset="0"/>
              <a:ea typeface="Inter" panose="020B0502030000000004" pitchFamily="34" charset="0"/>
            </a:endParaRPr>
          </a:p>
          <a:p>
            <a:pPr marL="342900" indent="-342900">
              <a:buFont typeface="Arial" panose="020B0604020202020204" pitchFamily="34" charset="0"/>
              <a:buChar char="•"/>
            </a:pPr>
            <a:r>
              <a:rPr lang="en-US" sz="2000">
                <a:solidFill>
                  <a:srgbClr val="1E2A5D"/>
                </a:solidFill>
                <a:latin typeface="Inter"/>
                <a:ea typeface="Inter" panose="020B0502030000000004" pitchFamily="34" charset="0"/>
              </a:rPr>
              <a:t>Backup dial-in numbers were provided in the confirmation email if your audio quality is, or becomes, an issue</a:t>
            </a:r>
          </a:p>
          <a:p>
            <a:pPr marL="342900" indent="-342900">
              <a:buFont typeface="Arial" panose="020B0604020202020204" pitchFamily="34" charset="0"/>
              <a:buChar char="•"/>
            </a:pPr>
            <a:endParaRPr lang="en-US" sz="2000">
              <a:solidFill>
                <a:srgbClr val="1E2A5D"/>
              </a:solidFill>
              <a:latin typeface="Inter" panose="020B0502030000000004" pitchFamily="34" charset="0"/>
              <a:ea typeface="Inter" panose="020B0502030000000004" pitchFamily="34" charset="0"/>
            </a:endParaRPr>
          </a:p>
          <a:p>
            <a:pPr marL="342900" indent="-342900">
              <a:buFont typeface="Arial" panose="020B0604020202020204" pitchFamily="34" charset="0"/>
              <a:buChar char="•"/>
            </a:pPr>
            <a:r>
              <a:rPr lang="en-US" sz="2000">
                <a:solidFill>
                  <a:srgbClr val="1E2A5D"/>
                </a:solidFill>
                <a:latin typeface="Inter"/>
                <a:ea typeface="Inter" panose="020B0502030000000004" pitchFamily="34" charset="0"/>
              </a:rPr>
              <a:t>The full recording and a link to the slide deck will be posted on each association's website later today </a:t>
            </a:r>
          </a:p>
        </p:txBody>
      </p:sp>
    </p:spTree>
    <p:extLst>
      <p:ext uri="{BB962C8B-B14F-4D97-AF65-F5344CB8AC3E}">
        <p14:creationId xmlns:p14="http://schemas.microsoft.com/office/powerpoint/2010/main" val="18638925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2" name="Straight Connector 41">
            <a:extLst>
              <a:ext uri="{FF2B5EF4-FFF2-40B4-BE49-F238E27FC236}">
                <a16:creationId xmlns:a16="http://schemas.microsoft.com/office/drawing/2014/main" id="{B9E97D2B-28F3-DE46-8942-0ED36A89A21F}"/>
              </a:ext>
            </a:extLst>
          </p:cNvPr>
          <p:cNvCxnSpPr>
            <a:cxnSpLocks/>
          </p:cNvCxnSpPr>
          <p:nvPr/>
        </p:nvCxnSpPr>
        <p:spPr>
          <a:xfrm flipV="1">
            <a:off x="-501805" y="1307459"/>
            <a:ext cx="7337503" cy="1"/>
          </a:xfrm>
          <a:prstGeom prst="line">
            <a:avLst/>
          </a:prstGeom>
          <a:ln>
            <a:solidFill>
              <a:srgbClr val="35A5D7"/>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FC04641-071C-2646-87B0-CD7D6733DD17}"/>
              </a:ext>
            </a:extLst>
          </p:cNvPr>
          <p:cNvSpPr txBox="1"/>
          <p:nvPr/>
        </p:nvSpPr>
        <p:spPr>
          <a:xfrm>
            <a:off x="834639" y="702610"/>
            <a:ext cx="10015498" cy="523220"/>
          </a:xfrm>
          <a:prstGeom prst="rect">
            <a:avLst/>
          </a:prstGeom>
          <a:noFill/>
        </p:spPr>
        <p:txBody>
          <a:bodyPr wrap="square" rtlCol="0">
            <a:spAutoFit/>
          </a:bodyPr>
          <a:lstStyle/>
          <a:p>
            <a:r>
              <a:rPr lang="en-US" sz="2800" b="1">
                <a:solidFill>
                  <a:srgbClr val="1E2A5D"/>
                </a:solidFill>
                <a:latin typeface="Inter" panose="020B0502030000000004" pitchFamily="34" charset="0"/>
                <a:ea typeface="Inter" panose="020B0502030000000004" pitchFamily="34" charset="0"/>
              </a:rPr>
              <a:t>AWIA Compliance and Cybersecurity – A Key Issue </a:t>
            </a:r>
          </a:p>
        </p:txBody>
      </p:sp>
      <p:sp>
        <p:nvSpPr>
          <p:cNvPr id="25" name="TextBox 24">
            <a:extLst>
              <a:ext uri="{FF2B5EF4-FFF2-40B4-BE49-F238E27FC236}">
                <a16:creationId xmlns:a16="http://schemas.microsoft.com/office/drawing/2014/main" id="{EA97B8CA-6C3F-DE4F-801C-D066C5C2CD66}"/>
              </a:ext>
            </a:extLst>
          </p:cNvPr>
          <p:cNvSpPr txBox="1"/>
          <p:nvPr/>
        </p:nvSpPr>
        <p:spPr>
          <a:xfrm>
            <a:off x="6835698" y="2233760"/>
            <a:ext cx="4672360" cy="4031873"/>
          </a:xfrm>
          <a:prstGeom prst="rect">
            <a:avLst/>
          </a:prstGeom>
          <a:noFill/>
        </p:spPr>
        <p:txBody>
          <a:bodyPr wrap="square" numCol="1" spcCol="457200" rtlCol="0">
            <a:spAutoFit/>
          </a:bodyPr>
          <a:lstStyle/>
          <a:p>
            <a:r>
              <a:rPr lang="en-US" sz="1600" b="1">
                <a:solidFill>
                  <a:srgbClr val="1E2A5D"/>
                </a:solidFill>
                <a:latin typeface="Inter" panose="020B0502030000000004" pitchFamily="34" charset="0"/>
                <a:ea typeface="Inter" panose="020B0502030000000004" pitchFamily="34" charset="0"/>
              </a:rPr>
              <a:t>Cybersecurity</a:t>
            </a:r>
          </a:p>
          <a:p>
            <a:endParaRPr lang="en-US" sz="1600" b="1">
              <a:solidFill>
                <a:srgbClr val="1E2A5D"/>
              </a:solidFill>
              <a:latin typeface="Inter" panose="020B0502030000000004" pitchFamily="34" charset="0"/>
              <a:ea typeface="Inter" panose="020B0502030000000004" pitchFamily="34" charset="0"/>
            </a:endParaRPr>
          </a:p>
          <a:p>
            <a:pPr marL="285750" indent="-285750">
              <a:buFont typeface="Arial" panose="020B0604020202020204" pitchFamily="34" charset="0"/>
              <a:buChar char="•"/>
            </a:pPr>
            <a:r>
              <a:rPr lang="en-US" sz="1600">
                <a:solidFill>
                  <a:srgbClr val="1E2A5D"/>
                </a:solidFill>
                <a:latin typeface="Inter" panose="020B0502030000000004" pitchFamily="34" charset="0"/>
                <a:ea typeface="Inter" panose="020B0502030000000004" pitchFamily="34" charset="0"/>
              </a:rPr>
              <a:t>Required element of AWIA, recommendations from the Cyberspace Solarium Commission are gaining traction given the recent cyber incidents</a:t>
            </a:r>
          </a:p>
          <a:p>
            <a:pPr marL="285750" indent="-285750">
              <a:buFont typeface="Arial" panose="020B0604020202020204" pitchFamily="34" charset="0"/>
              <a:buChar char="•"/>
            </a:pPr>
            <a:endParaRPr lang="en-US" sz="1600">
              <a:solidFill>
                <a:srgbClr val="1E2A5D"/>
              </a:solidFill>
              <a:latin typeface="Inter" panose="020B0502030000000004" pitchFamily="34" charset="0"/>
              <a:ea typeface="Inter" panose="020B0502030000000004" pitchFamily="34" charset="0"/>
            </a:endParaRPr>
          </a:p>
          <a:p>
            <a:pPr marL="285750" indent="-285750">
              <a:buFont typeface="Arial" panose="020B0604020202020204" pitchFamily="34" charset="0"/>
              <a:buChar char="•"/>
            </a:pPr>
            <a:r>
              <a:rPr lang="en-US" sz="1600">
                <a:solidFill>
                  <a:srgbClr val="1E2A5D"/>
                </a:solidFill>
                <a:latin typeface="Inter" panose="020B0502030000000004" pitchFamily="34" charset="0"/>
                <a:ea typeface="Inter" panose="020B0502030000000004" pitchFamily="34" charset="0"/>
              </a:rPr>
              <a:t>High priority threat for both drinking water systems and clean water, especially with increasing dependency on automation</a:t>
            </a:r>
          </a:p>
          <a:p>
            <a:endParaRPr lang="en-US" sz="1600" b="1">
              <a:solidFill>
                <a:srgbClr val="1E2A5D"/>
              </a:solidFill>
              <a:latin typeface="Inter" panose="020B0502030000000004" pitchFamily="34" charset="0"/>
              <a:ea typeface="Inter" panose="020B0502030000000004" pitchFamily="34" charset="0"/>
            </a:endParaRPr>
          </a:p>
          <a:p>
            <a:r>
              <a:rPr lang="en-US" sz="1600" b="1" err="1">
                <a:solidFill>
                  <a:srgbClr val="1E2A5D"/>
                </a:solidFill>
                <a:latin typeface="Inter" panose="020B0502030000000004" pitchFamily="34" charset="0"/>
                <a:ea typeface="Inter" panose="020B0502030000000004" pitchFamily="34" charset="0"/>
              </a:rPr>
              <a:t>WaterISAC</a:t>
            </a:r>
            <a:r>
              <a:rPr lang="en-US" sz="1600" b="1">
                <a:solidFill>
                  <a:srgbClr val="1E2A5D"/>
                </a:solidFill>
                <a:latin typeface="Inter" panose="020B0502030000000004" pitchFamily="34" charset="0"/>
                <a:ea typeface="Inter" panose="020B0502030000000004" pitchFamily="34" charset="0"/>
              </a:rPr>
              <a:t> </a:t>
            </a:r>
          </a:p>
          <a:p>
            <a:endParaRPr lang="en-US" sz="1600">
              <a:solidFill>
                <a:srgbClr val="1E2A5D"/>
              </a:solidFill>
              <a:latin typeface="Inter" panose="020B0502030000000004" pitchFamily="34" charset="0"/>
              <a:ea typeface="Inter" panose="020B0502030000000004" pitchFamily="34" charset="0"/>
            </a:endParaRPr>
          </a:p>
          <a:p>
            <a:pPr marL="285750" indent="-285750">
              <a:buFont typeface="Arial" panose="020B0604020202020204" pitchFamily="34" charset="0"/>
              <a:buChar char="•"/>
            </a:pPr>
            <a:r>
              <a:rPr lang="en-US" sz="1600">
                <a:solidFill>
                  <a:srgbClr val="1E2A5D"/>
                </a:solidFill>
                <a:latin typeface="Inter" panose="020B0502030000000004" pitchFamily="34" charset="0"/>
                <a:ea typeface="Inter" panose="020B0502030000000004" pitchFamily="34" charset="0"/>
              </a:rPr>
              <a:t>Resources and guidance available to help inform water and wastewater systems</a:t>
            </a:r>
          </a:p>
          <a:p>
            <a:endParaRPr lang="en-US" sz="1600" b="1">
              <a:solidFill>
                <a:srgbClr val="1E2A5D"/>
              </a:solidFill>
              <a:latin typeface="Inter" panose="020B0502030000000004" pitchFamily="34" charset="0"/>
              <a:ea typeface="Inter" panose="020B0502030000000004" pitchFamily="34" charset="0"/>
            </a:endParaRPr>
          </a:p>
        </p:txBody>
      </p:sp>
      <p:graphicFrame>
        <p:nvGraphicFramePr>
          <p:cNvPr id="3" name="Table 5">
            <a:extLst>
              <a:ext uri="{FF2B5EF4-FFF2-40B4-BE49-F238E27FC236}">
                <a16:creationId xmlns:a16="http://schemas.microsoft.com/office/drawing/2014/main" id="{9D07A838-5C09-9246-B77E-041C4D6B6419}"/>
              </a:ext>
            </a:extLst>
          </p:cNvPr>
          <p:cNvGraphicFramePr>
            <a:graphicFrameLocks noGrp="1"/>
          </p:cNvGraphicFramePr>
          <p:nvPr>
            <p:extLst>
              <p:ext uri="{D42A27DB-BD31-4B8C-83A1-F6EECF244321}">
                <p14:modId xmlns:p14="http://schemas.microsoft.com/office/powerpoint/2010/main" val="2617975328"/>
              </p:ext>
            </p:extLst>
          </p:nvPr>
        </p:nvGraphicFramePr>
        <p:xfrm>
          <a:off x="882962" y="2233759"/>
          <a:ext cx="5261361" cy="3557342"/>
        </p:xfrm>
        <a:graphic>
          <a:graphicData uri="http://schemas.openxmlformats.org/drawingml/2006/table">
            <a:tbl>
              <a:tblPr firstRow="1" bandRow="1">
                <a:tableStyleId>{5C22544A-7EE6-4342-B048-85BDC9FD1C3A}</a:tableStyleId>
              </a:tblPr>
              <a:tblGrid>
                <a:gridCol w="1753787">
                  <a:extLst>
                    <a:ext uri="{9D8B030D-6E8A-4147-A177-3AD203B41FA5}">
                      <a16:colId xmlns:a16="http://schemas.microsoft.com/office/drawing/2014/main" val="3554480490"/>
                    </a:ext>
                  </a:extLst>
                </a:gridCol>
                <a:gridCol w="1753787">
                  <a:extLst>
                    <a:ext uri="{9D8B030D-6E8A-4147-A177-3AD203B41FA5}">
                      <a16:colId xmlns:a16="http://schemas.microsoft.com/office/drawing/2014/main" val="2697978357"/>
                    </a:ext>
                  </a:extLst>
                </a:gridCol>
                <a:gridCol w="1753787">
                  <a:extLst>
                    <a:ext uri="{9D8B030D-6E8A-4147-A177-3AD203B41FA5}">
                      <a16:colId xmlns:a16="http://schemas.microsoft.com/office/drawing/2014/main" val="4097464689"/>
                    </a:ext>
                  </a:extLst>
                </a:gridCol>
              </a:tblGrid>
              <a:tr h="1349400">
                <a:tc>
                  <a:txBody>
                    <a:bodyPr/>
                    <a:lstStyle/>
                    <a:p>
                      <a:pPr algn="ctr"/>
                      <a:r>
                        <a:rPr lang="en-US" sz="1200">
                          <a:latin typeface="Inter" panose="020B0502030000000004" pitchFamily="34" charset="0"/>
                          <a:ea typeface="Inter" panose="020B0502030000000004" pitchFamily="34" charset="0"/>
                        </a:rPr>
                        <a:t>Community Water System</a:t>
                      </a:r>
                    </a:p>
                    <a:p>
                      <a:pPr algn="ctr"/>
                      <a:r>
                        <a:rPr lang="en-US" sz="1200" b="0">
                          <a:latin typeface="Inter" panose="020B0502030000000004" pitchFamily="34" charset="0"/>
                          <a:ea typeface="Inter" panose="020B0502030000000004" pitchFamily="34" charset="0"/>
                        </a:rPr>
                        <a:t>(pop. served)*</a:t>
                      </a:r>
                    </a:p>
                  </a:txBody>
                  <a:tcPr anchor="ctr">
                    <a:solidFill>
                      <a:srgbClr val="294B99"/>
                    </a:solidFill>
                  </a:tcPr>
                </a:tc>
                <a:tc>
                  <a:txBody>
                    <a:bodyPr/>
                    <a:lstStyle/>
                    <a:p>
                      <a:pPr algn="ctr"/>
                      <a:r>
                        <a:rPr lang="en-US" sz="1200">
                          <a:latin typeface="Inter" panose="020B0502030000000004" pitchFamily="34" charset="0"/>
                          <a:ea typeface="Inter" panose="020B0502030000000004" pitchFamily="34" charset="0"/>
                        </a:rPr>
                        <a:t>Certify Risk &amp; Resilience Assessment (RRA) Prior to:</a:t>
                      </a:r>
                    </a:p>
                  </a:txBody>
                  <a:tcPr anchor="ctr">
                    <a:solidFill>
                      <a:srgbClr val="294B99"/>
                    </a:solidFill>
                  </a:tcPr>
                </a:tc>
                <a:tc>
                  <a:txBody>
                    <a:bodyPr/>
                    <a:lstStyle/>
                    <a:p>
                      <a:pPr algn="ctr"/>
                      <a:r>
                        <a:rPr lang="en-US" sz="1200">
                          <a:latin typeface="Inter" panose="020B0502030000000004" pitchFamily="34" charset="0"/>
                          <a:ea typeface="Inter" panose="020B0502030000000004" pitchFamily="34" charset="0"/>
                        </a:rPr>
                        <a:t>Certify ERP within 6 months of RRA, but not later than:</a:t>
                      </a:r>
                    </a:p>
                  </a:txBody>
                  <a:tcPr anchor="ctr">
                    <a:solidFill>
                      <a:srgbClr val="294B99"/>
                    </a:solidFill>
                  </a:tcPr>
                </a:tc>
                <a:extLst>
                  <a:ext uri="{0D108BD9-81ED-4DB2-BD59-A6C34878D82A}">
                    <a16:rowId xmlns:a16="http://schemas.microsoft.com/office/drawing/2014/main" val="1562506399"/>
                  </a:ext>
                </a:extLst>
              </a:tr>
              <a:tr h="747132">
                <a:tc>
                  <a:txBody>
                    <a:bodyPr/>
                    <a:lstStyle/>
                    <a:p>
                      <a:pPr algn="ctr"/>
                      <a:r>
                        <a:rPr lang="en-US" sz="1200">
                          <a:latin typeface="Inter" panose="020B0502030000000004" pitchFamily="34" charset="0"/>
                          <a:ea typeface="Inter" panose="020B0502030000000004" pitchFamily="34" charset="0"/>
                        </a:rPr>
                        <a:t>&gt;100K</a:t>
                      </a:r>
                    </a:p>
                  </a:txBody>
                  <a:tcPr anchor="ctr">
                    <a:solidFill>
                      <a:schemeClr val="bg2"/>
                    </a:solidFill>
                  </a:tcPr>
                </a:tc>
                <a:tc>
                  <a:txBody>
                    <a:bodyPr/>
                    <a:lstStyle/>
                    <a:p>
                      <a:pPr algn="ctr"/>
                      <a:r>
                        <a:rPr lang="en-US" sz="1200">
                          <a:latin typeface="Inter" panose="020B0502030000000004" pitchFamily="34" charset="0"/>
                          <a:ea typeface="Inter" panose="020B0502030000000004" pitchFamily="34" charset="0"/>
                        </a:rPr>
                        <a:t>March 31, 2020</a:t>
                      </a:r>
                    </a:p>
                  </a:txBody>
                  <a:tcPr anchor="ctr">
                    <a:solidFill>
                      <a:schemeClr val="bg2"/>
                    </a:solidFill>
                  </a:tcPr>
                </a:tc>
                <a:tc>
                  <a:txBody>
                    <a:bodyPr/>
                    <a:lstStyle/>
                    <a:p>
                      <a:pPr algn="ctr"/>
                      <a:r>
                        <a:rPr lang="en-US" sz="1200">
                          <a:latin typeface="Inter" panose="020B0502030000000004" pitchFamily="34" charset="0"/>
                          <a:ea typeface="Inter" panose="020B0502030000000004" pitchFamily="34" charset="0"/>
                        </a:rPr>
                        <a:t>September 30, 2020</a:t>
                      </a:r>
                    </a:p>
                  </a:txBody>
                  <a:tcPr anchor="ctr">
                    <a:solidFill>
                      <a:schemeClr val="bg2"/>
                    </a:solidFill>
                  </a:tcPr>
                </a:tc>
                <a:extLst>
                  <a:ext uri="{0D108BD9-81ED-4DB2-BD59-A6C34878D82A}">
                    <a16:rowId xmlns:a16="http://schemas.microsoft.com/office/drawing/2014/main" val="4255181858"/>
                  </a:ext>
                </a:extLst>
              </a:tr>
              <a:tr h="758283">
                <a:tc>
                  <a:txBody>
                    <a:bodyPr/>
                    <a:lstStyle/>
                    <a:p>
                      <a:pPr algn="ctr"/>
                      <a:r>
                        <a:rPr lang="en-US" sz="1200">
                          <a:latin typeface="Inter" panose="020B0502030000000004" pitchFamily="34" charset="0"/>
                          <a:ea typeface="Inter" panose="020B0502030000000004" pitchFamily="34" charset="0"/>
                        </a:rPr>
                        <a:t>50,000 – 99,999</a:t>
                      </a:r>
                    </a:p>
                  </a:txBody>
                  <a:tcPr anchor="ctr">
                    <a:solidFill>
                      <a:schemeClr val="accent3">
                        <a:lumMod val="20000"/>
                        <a:lumOff val="80000"/>
                      </a:schemeClr>
                    </a:solidFill>
                  </a:tcPr>
                </a:tc>
                <a:tc>
                  <a:txBody>
                    <a:bodyPr/>
                    <a:lstStyle/>
                    <a:p>
                      <a:pPr algn="ctr"/>
                      <a:r>
                        <a:rPr lang="en-US" sz="1200">
                          <a:latin typeface="Inter" panose="020B0502030000000004" pitchFamily="34" charset="0"/>
                          <a:ea typeface="Inter" panose="020B0502030000000004" pitchFamily="34" charset="0"/>
                        </a:rPr>
                        <a:t>December 31, 2020</a:t>
                      </a:r>
                    </a:p>
                  </a:txBody>
                  <a:tcPr anchor="ctr">
                    <a:solidFill>
                      <a:schemeClr val="accent3">
                        <a:lumMod val="20000"/>
                        <a:lumOff val="80000"/>
                      </a:schemeClr>
                    </a:solidFill>
                  </a:tcPr>
                </a:tc>
                <a:tc>
                  <a:txBody>
                    <a:bodyPr/>
                    <a:lstStyle/>
                    <a:p>
                      <a:pPr algn="ctr"/>
                      <a:r>
                        <a:rPr lang="en-US" sz="1200">
                          <a:latin typeface="Inter" panose="020B0502030000000004" pitchFamily="34" charset="0"/>
                          <a:ea typeface="Inter" panose="020B0502030000000004" pitchFamily="34" charset="0"/>
                        </a:rPr>
                        <a:t>June 30, 2021</a:t>
                      </a:r>
                    </a:p>
                  </a:txBody>
                  <a:tcPr anchor="ctr">
                    <a:solidFill>
                      <a:schemeClr val="accent3">
                        <a:lumMod val="20000"/>
                        <a:lumOff val="80000"/>
                      </a:schemeClr>
                    </a:solidFill>
                  </a:tcPr>
                </a:tc>
                <a:extLst>
                  <a:ext uri="{0D108BD9-81ED-4DB2-BD59-A6C34878D82A}">
                    <a16:rowId xmlns:a16="http://schemas.microsoft.com/office/drawing/2014/main" val="3365530906"/>
                  </a:ext>
                </a:extLst>
              </a:tr>
              <a:tr h="702527">
                <a:tc>
                  <a:txBody>
                    <a:bodyPr/>
                    <a:lstStyle/>
                    <a:p>
                      <a:pPr algn="ctr"/>
                      <a:r>
                        <a:rPr lang="en-US" sz="1200">
                          <a:latin typeface="Inter" panose="020B0502030000000004" pitchFamily="34" charset="0"/>
                          <a:ea typeface="Inter" panose="020B0502030000000004" pitchFamily="34" charset="0"/>
                        </a:rPr>
                        <a:t>3,300 – 49,999</a:t>
                      </a:r>
                    </a:p>
                  </a:txBody>
                  <a:tcPr anchor="ctr">
                    <a:solidFill>
                      <a:schemeClr val="bg2"/>
                    </a:solidFill>
                  </a:tcPr>
                </a:tc>
                <a:tc>
                  <a:txBody>
                    <a:bodyPr/>
                    <a:lstStyle/>
                    <a:p>
                      <a:pPr algn="ctr"/>
                      <a:r>
                        <a:rPr lang="en-US" sz="1200">
                          <a:latin typeface="Inter" panose="020B0502030000000004" pitchFamily="34" charset="0"/>
                          <a:ea typeface="Inter" panose="020B0502030000000004" pitchFamily="34" charset="0"/>
                        </a:rPr>
                        <a:t>June 30, 2021</a:t>
                      </a:r>
                    </a:p>
                  </a:txBody>
                  <a:tcPr anchor="ctr">
                    <a:solidFill>
                      <a:schemeClr val="bg2"/>
                    </a:solidFill>
                  </a:tcPr>
                </a:tc>
                <a:tc>
                  <a:txBody>
                    <a:bodyPr/>
                    <a:lstStyle/>
                    <a:p>
                      <a:pPr algn="ctr"/>
                      <a:r>
                        <a:rPr lang="en-US" sz="1200">
                          <a:latin typeface="Inter" panose="020B0502030000000004" pitchFamily="34" charset="0"/>
                          <a:ea typeface="Inter" panose="020B0502030000000004" pitchFamily="34" charset="0"/>
                        </a:rPr>
                        <a:t>December 30, 2021</a:t>
                      </a:r>
                    </a:p>
                  </a:txBody>
                  <a:tcPr anchor="ctr">
                    <a:solidFill>
                      <a:schemeClr val="bg2"/>
                    </a:solidFill>
                  </a:tcPr>
                </a:tc>
                <a:extLst>
                  <a:ext uri="{0D108BD9-81ED-4DB2-BD59-A6C34878D82A}">
                    <a16:rowId xmlns:a16="http://schemas.microsoft.com/office/drawing/2014/main" val="2817521509"/>
                  </a:ext>
                </a:extLst>
              </a:tr>
            </a:tbl>
          </a:graphicData>
        </a:graphic>
      </p:graphicFrame>
      <p:sp>
        <p:nvSpPr>
          <p:cNvPr id="6" name="Rectangle 5">
            <a:extLst>
              <a:ext uri="{FF2B5EF4-FFF2-40B4-BE49-F238E27FC236}">
                <a16:creationId xmlns:a16="http://schemas.microsoft.com/office/drawing/2014/main" id="{4A5549F2-92DD-D944-A5C3-12CBAC115CF9}"/>
              </a:ext>
            </a:extLst>
          </p:cNvPr>
          <p:cNvSpPr/>
          <p:nvPr/>
        </p:nvSpPr>
        <p:spPr>
          <a:xfrm>
            <a:off x="775166" y="1719909"/>
            <a:ext cx="5651355" cy="344069"/>
          </a:xfrm>
          <a:prstGeom prst="rect">
            <a:avLst/>
          </a:prstGeom>
        </p:spPr>
        <p:txBody>
          <a:bodyPr wrap="none" lIns="91440" tIns="45720" rIns="91440" bIns="45720" anchor="t">
            <a:spAutoFit/>
          </a:bodyPr>
          <a:lstStyle/>
          <a:p>
            <a:pPr>
              <a:lnSpc>
                <a:spcPct val="107000"/>
              </a:lnSpc>
              <a:spcAft>
                <a:spcPts val="800"/>
              </a:spcAft>
            </a:pPr>
            <a:r>
              <a:rPr lang="en-US" sz="1600" b="1">
                <a:solidFill>
                  <a:srgbClr val="1E2A5D"/>
                </a:solidFill>
                <a:latin typeface="Inter"/>
                <a:ea typeface="Inter" panose="020B0502030000000004" pitchFamily="34" charset="0"/>
                <a:cs typeface="Calibri"/>
              </a:rPr>
              <a:t>America’s Water Infrastructure Act (AWIA) of 2018</a:t>
            </a:r>
            <a:r>
              <a:rPr lang="en-US" sz="1600">
                <a:solidFill>
                  <a:srgbClr val="1E2A5D"/>
                </a:solidFill>
                <a:latin typeface="Inter"/>
                <a:ea typeface="Inter" panose="020B0502030000000004" pitchFamily="34" charset="0"/>
                <a:cs typeface="Calibri"/>
              </a:rPr>
              <a:t>, Section 2013</a:t>
            </a:r>
          </a:p>
        </p:txBody>
      </p:sp>
      <p:grpSp>
        <p:nvGrpSpPr>
          <p:cNvPr id="12" name="Group 11">
            <a:extLst>
              <a:ext uri="{FF2B5EF4-FFF2-40B4-BE49-F238E27FC236}">
                <a16:creationId xmlns:a16="http://schemas.microsoft.com/office/drawing/2014/main" id="{476BBD8A-AE71-F84F-9E5C-B730E393C116}"/>
              </a:ext>
            </a:extLst>
          </p:cNvPr>
          <p:cNvGrpSpPr/>
          <p:nvPr/>
        </p:nvGrpSpPr>
        <p:grpSpPr>
          <a:xfrm>
            <a:off x="0" y="6440416"/>
            <a:ext cx="12192000" cy="417584"/>
            <a:chOff x="0" y="6440416"/>
            <a:chExt cx="12192000" cy="417584"/>
          </a:xfrm>
        </p:grpSpPr>
        <p:sp>
          <p:nvSpPr>
            <p:cNvPr id="13" name="Rectangle 12">
              <a:extLst>
                <a:ext uri="{FF2B5EF4-FFF2-40B4-BE49-F238E27FC236}">
                  <a16:creationId xmlns:a16="http://schemas.microsoft.com/office/drawing/2014/main" id="{EB396B03-2FAB-A144-8868-A867DB66549D}"/>
                </a:ext>
              </a:extLst>
            </p:cNvPr>
            <p:cNvSpPr/>
            <p:nvPr/>
          </p:nvSpPr>
          <p:spPr>
            <a:xfrm>
              <a:off x="0" y="6440416"/>
              <a:ext cx="417584" cy="417584"/>
            </a:xfrm>
            <a:prstGeom prst="rect">
              <a:avLst/>
            </a:prstGeom>
            <a:solidFill>
              <a:srgbClr val="1E2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Icon&#10;&#10;Description automatically generated">
              <a:extLst>
                <a:ext uri="{FF2B5EF4-FFF2-40B4-BE49-F238E27FC236}">
                  <a16:creationId xmlns:a16="http://schemas.microsoft.com/office/drawing/2014/main" id="{859611B0-0343-334D-BEE7-159D4A71236A}"/>
                </a:ext>
              </a:extLst>
            </p:cNvPr>
            <p:cNvPicPr>
              <a:picLocks noChangeAspect="1"/>
            </p:cNvPicPr>
            <p:nvPr/>
          </p:nvPicPr>
          <p:blipFill>
            <a:blip r:embed="rId3"/>
            <a:stretch>
              <a:fillRect/>
            </a:stretch>
          </p:blipFill>
          <p:spPr>
            <a:xfrm>
              <a:off x="76404" y="6522046"/>
              <a:ext cx="262776" cy="244443"/>
            </a:xfrm>
            <a:prstGeom prst="rect">
              <a:avLst/>
            </a:prstGeom>
          </p:spPr>
        </p:pic>
        <p:sp>
          <p:nvSpPr>
            <p:cNvPr id="15" name="Rectangle 14">
              <a:extLst>
                <a:ext uri="{FF2B5EF4-FFF2-40B4-BE49-F238E27FC236}">
                  <a16:creationId xmlns:a16="http://schemas.microsoft.com/office/drawing/2014/main" id="{76DE7D74-6DD2-6C41-858F-64B48EDC4240}"/>
                </a:ext>
              </a:extLst>
            </p:cNvPr>
            <p:cNvSpPr/>
            <p:nvPr/>
          </p:nvSpPr>
          <p:spPr>
            <a:xfrm>
              <a:off x="417584" y="6440416"/>
              <a:ext cx="11774416" cy="417584"/>
            </a:xfrm>
            <a:prstGeom prst="rect">
              <a:avLst/>
            </a:prstGeom>
            <a:solidFill>
              <a:srgbClr val="35A5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3E31763-61B4-474E-B8FD-915A2DFCAD82}"/>
                </a:ext>
              </a:extLst>
            </p:cNvPr>
            <p:cNvSpPr/>
            <p:nvPr/>
          </p:nvSpPr>
          <p:spPr>
            <a:xfrm>
              <a:off x="834639" y="6538832"/>
              <a:ext cx="11009831" cy="230832"/>
            </a:xfrm>
            <a:prstGeom prst="rect">
              <a:avLst/>
            </a:prstGeom>
          </p:spPr>
          <p:txBody>
            <a:bodyPr wrap="square" lIns="91440" tIns="45720" rIns="91440" bIns="45720" anchor="t">
              <a:spAutoFit/>
            </a:bodyPr>
            <a:lstStyle/>
            <a:p>
              <a:pPr algn="r"/>
              <a:r>
                <a:rPr lang="en-US" sz="900" b="1" spc="300">
                  <a:solidFill>
                    <a:schemeClr val="bg1"/>
                  </a:solidFill>
                  <a:latin typeface="Inter"/>
                  <a:ea typeface="+mn-lt"/>
                  <a:cs typeface="+mn-lt"/>
                </a:rPr>
                <a:t>2021 WATER UTILITY ADVOCACY OUTLOOK IN WASHINGTON</a:t>
              </a:r>
            </a:p>
          </p:txBody>
        </p:sp>
      </p:grpSp>
    </p:spTree>
    <p:extLst>
      <p:ext uri="{BB962C8B-B14F-4D97-AF65-F5344CB8AC3E}">
        <p14:creationId xmlns:p14="http://schemas.microsoft.com/office/powerpoint/2010/main" val="41533499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2" name="Straight Connector 41">
            <a:extLst>
              <a:ext uri="{FF2B5EF4-FFF2-40B4-BE49-F238E27FC236}">
                <a16:creationId xmlns:a16="http://schemas.microsoft.com/office/drawing/2014/main" id="{B9E97D2B-28F3-DE46-8942-0ED36A89A21F}"/>
              </a:ext>
            </a:extLst>
          </p:cNvPr>
          <p:cNvCxnSpPr>
            <a:cxnSpLocks/>
          </p:cNvCxnSpPr>
          <p:nvPr/>
        </p:nvCxnSpPr>
        <p:spPr>
          <a:xfrm flipV="1">
            <a:off x="-501805" y="1307459"/>
            <a:ext cx="7337503" cy="1"/>
          </a:xfrm>
          <a:prstGeom prst="line">
            <a:avLst/>
          </a:prstGeom>
          <a:ln>
            <a:solidFill>
              <a:srgbClr val="35A5D7"/>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FC04641-071C-2646-87B0-CD7D6733DD17}"/>
              </a:ext>
            </a:extLst>
          </p:cNvPr>
          <p:cNvSpPr txBox="1"/>
          <p:nvPr/>
        </p:nvSpPr>
        <p:spPr>
          <a:xfrm>
            <a:off x="834639" y="702610"/>
            <a:ext cx="7985976" cy="523220"/>
          </a:xfrm>
          <a:prstGeom prst="rect">
            <a:avLst/>
          </a:prstGeom>
          <a:noFill/>
        </p:spPr>
        <p:txBody>
          <a:bodyPr wrap="square" rtlCol="0">
            <a:spAutoFit/>
          </a:bodyPr>
          <a:lstStyle/>
          <a:p>
            <a:r>
              <a:rPr lang="en-US" sz="2800" b="1">
                <a:solidFill>
                  <a:srgbClr val="1E2A5D"/>
                </a:solidFill>
                <a:latin typeface="Inter" panose="020B0502030000000004" pitchFamily="34" charset="0"/>
                <a:ea typeface="Inter" panose="020B0502030000000004" pitchFamily="34" charset="0"/>
              </a:rPr>
              <a:t>Key Regulatory Issues</a:t>
            </a:r>
          </a:p>
        </p:txBody>
      </p:sp>
      <p:sp>
        <p:nvSpPr>
          <p:cNvPr id="25" name="TextBox 24">
            <a:extLst>
              <a:ext uri="{FF2B5EF4-FFF2-40B4-BE49-F238E27FC236}">
                <a16:creationId xmlns:a16="http://schemas.microsoft.com/office/drawing/2014/main" id="{EA97B8CA-6C3F-DE4F-801C-D066C5C2CD66}"/>
              </a:ext>
            </a:extLst>
          </p:cNvPr>
          <p:cNvSpPr txBox="1"/>
          <p:nvPr/>
        </p:nvSpPr>
        <p:spPr>
          <a:xfrm>
            <a:off x="1082725" y="1589894"/>
            <a:ext cx="10071229" cy="4616648"/>
          </a:xfrm>
          <a:prstGeom prst="rect">
            <a:avLst/>
          </a:prstGeom>
          <a:noFill/>
        </p:spPr>
        <p:txBody>
          <a:bodyPr wrap="square" lIns="91440" tIns="45720" rIns="91440" bIns="45720" numCol="2" spcCol="457200" rtlCol="0" anchor="t">
            <a:spAutoFit/>
          </a:bodyPr>
          <a:lstStyle/>
          <a:p>
            <a:r>
              <a:rPr lang="en-US" sz="1600" b="1">
                <a:solidFill>
                  <a:srgbClr val="1E2A5D"/>
                </a:solidFill>
                <a:latin typeface="Inter"/>
                <a:ea typeface="Inter" panose="020B0502030000000004" pitchFamily="34" charset="0"/>
              </a:rPr>
              <a:t>Implementation of Lead &amp; Copper Rule (LCR)</a:t>
            </a:r>
          </a:p>
          <a:p>
            <a:endParaRPr lang="en-US" sz="1400" b="1">
              <a:solidFill>
                <a:srgbClr val="1E2A5D"/>
              </a:solidFill>
              <a:latin typeface="Inter" panose="020B0502030000000004" pitchFamily="34" charset="0"/>
              <a:ea typeface="Inter" panose="020B0502030000000004" pitchFamily="34" charset="0"/>
            </a:endParaRPr>
          </a:p>
          <a:p>
            <a:pPr marL="285750" indent="-285750">
              <a:buFont typeface="Arial" panose="020B0604020202020204" pitchFamily="34" charset="0"/>
              <a:buChar char="•"/>
            </a:pPr>
            <a:r>
              <a:rPr lang="en-US" sz="1400">
                <a:solidFill>
                  <a:srgbClr val="1E2A5D"/>
                </a:solidFill>
                <a:latin typeface="Inter"/>
                <a:ea typeface="Inter" panose="020B0502030000000004" pitchFamily="34" charset="0"/>
              </a:rPr>
              <a:t>EPA plans to release guidance on various aspects and utilities have three years before needing to meet certain mandates such as inventory and replacement plans </a:t>
            </a:r>
          </a:p>
          <a:p>
            <a:endParaRPr lang="en-US" sz="1600" b="1">
              <a:solidFill>
                <a:srgbClr val="1E2A5D"/>
              </a:solidFill>
              <a:latin typeface="Inter" panose="020B0502030000000004" pitchFamily="34" charset="0"/>
              <a:ea typeface="Inter" panose="020B0502030000000004" pitchFamily="34" charset="0"/>
            </a:endParaRPr>
          </a:p>
          <a:p>
            <a:r>
              <a:rPr lang="en-US" sz="1600" b="1">
                <a:solidFill>
                  <a:srgbClr val="1E2A5D"/>
                </a:solidFill>
                <a:latin typeface="Inter"/>
                <a:ea typeface="Inter" panose="020B0502030000000004" pitchFamily="34" charset="0"/>
              </a:rPr>
              <a:t>Unregulated Contaminant Monitoring Rule (UCMR)</a:t>
            </a:r>
          </a:p>
          <a:p>
            <a:endParaRPr lang="en-US" sz="1400" b="1">
              <a:solidFill>
                <a:srgbClr val="1E2A5D"/>
              </a:solidFill>
              <a:latin typeface="Inter" panose="020B0502030000000004" pitchFamily="34" charset="0"/>
              <a:ea typeface="Inter" panose="020B0502030000000004" pitchFamily="34" charset="0"/>
            </a:endParaRPr>
          </a:p>
          <a:p>
            <a:pPr marL="285750" indent="-285750">
              <a:buFont typeface="Arial" panose="020B0604020202020204" pitchFamily="34" charset="0"/>
              <a:buChar char="•"/>
            </a:pPr>
            <a:r>
              <a:rPr lang="en-US" sz="1400">
                <a:solidFill>
                  <a:srgbClr val="1E2A5D"/>
                </a:solidFill>
                <a:latin typeface="Inter"/>
                <a:ea typeface="Inter" panose="020B0502030000000004" pitchFamily="34" charset="0"/>
              </a:rPr>
              <a:t>UCMR5 released January 19 and includes 29 PFAS and lithium</a:t>
            </a:r>
          </a:p>
          <a:p>
            <a:endParaRPr lang="en-US" sz="1600" b="1">
              <a:solidFill>
                <a:srgbClr val="1E2A5D"/>
              </a:solidFill>
              <a:latin typeface="Inter" panose="020B0502030000000004" pitchFamily="34" charset="0"/>
              <a:ea typeface="Inter" panose="020B0502030000000004" pitchFamily="34" charset="0"/>
            </a:endParaRPr>
          </a:p>
          <a:p>
            <a:r>
              <a:rPr lang="en-US" sz="1600" b="1">
                <a:solidFill>
                  <a:srgbClr val="1E2A5D"/>
                </a:solidFill>
                <a:latin typeface="Inter"/>
                <a:ea typeface="Inter" panose="020B0502030000000004" pitchFamily="34" charset="0"/>
              </a:rPr>
              <a:t>Microbial and Disinfection Byproducts Rules</a:t>
            </a:r>
          </a:p>
          <a:p>
            <a:pPr marL="285750" indent="-285750">
              <a:buFont typeface="Arial" panose="020B0604020202020204" pitchFamily="34" charset="0"/>
              <a:buChar char="•"/>
            </a:pPr>
            <a:endParaRPr lang="en-US" sz="1400">
              <a:solidFill>
                <a:srgbClr val="1E2A5D"/>
              </a:solidFill>
              <a:latin typeface="Inter" panose="020B0502030000000004" pitchFamily="34" charset="0"/>
              <a:ea typeface="Inter" panose="020B0502030000000004" pitchFamily="34" charset="0"/>
            </a:endParaRPr>
          </a:p>
          <a:p>
            <a:pPr marL="285750" indent="-285750">
              <a:buFont typeface="Arial" panose="020B0604020202020204" pitchFamily="34" charset="0"/>
              <a:buChar char="•"/>
            </a:pPr>
            <a:r>
              <a:rPr lang="en-US" sz="1400">
                <a:solidFill>
                  <a:srgbClr val="1E2A5D"/>
                </a:solidFill>
                <a:latin typeface="Inter"/>
                <a:ea typeface="Inter" panose="020B0502030000000004" pitchFamily="34" charset="0"/>
              </a:rPr>
              <a:t>Identified by EPA as candidates for regulatory revision under the Agency’s third Six-Year Review</a:t>
            </a:r>
          </a:p>
          <a:p>
            <a:pPr marL="285750" indent="-285750">
              <a:buFont typeface="Arial" panose="020B0604020202020204" pitchFamily="34" charset="0"/>
              <a:buChar char="•"/>
            </a:pPr>
            <a:endParaRPr lang="en-US" sz="1400">
              <a:solidFill>
                <a:srgbClr val="1E2A5D"/>
              </a:solidFill>
              <a:latin typeface="Inter" panose="020B0502030000000004" pitchFamily="34" charset="0"/>
              <a:ea typeface="Inter" panose="020B0502030000000004" pitchFamily="34" charset="0"/>
            </a:endParaRPr>
          </a:p>
          <a:p>
            <a:pPr marL="285750" indent="-285750">
              <a:buFont typeface="Arial" panose="020B0604020202020204" pitchFamily="34" charset="0"/>
              <a:buChar char="•"/>
            </a:pPr>
            <a:r>
              <a:rPr lang="en-US" sz="1400">
                <a:solidFill>
                  <a:srgbClr val="1E2A5D"/>
                </a:solidFill>
                <a:latin typeface="Inter"/>
                <a:ea typeface="Inter" panose="020B0502030000000004" pitchFamily="34" charset="0"/>
              </a:rPr>
              <a:t>EPA reaching out to stakeholders and currently has a docket open to receive comments on the subject</a:t>
            </a:r>
          </a:p>
          <a:p>
            <a:r>
              <a:rPr lang="en-US" sz="1600" b="1">
                <a:solidFill>
                  <a:srgbClr val="1E2A5D"/>
                </a:solidFill>
                <a:latin typeface="Inter"/>
              </a:rPr>
              <a:t>Toxic Substances Control Act (TSCA)</a:t>
            </a:r>
            <a:endParaRPr lang="en-US"/>
          </a:p>
          <a:p>
            <a:endParaRPr lang="en-US" sz="1600" b="1">
              <a:solidFill>
                <a:srgbClr val="1E2A5D"/>
              </a:solidFill>
              <a:latin typeface="Inter" panose="020B0502030000000004" pitchFamily="34" charset="0"/>
              <a:ea typeface="Inter" panose="020B0502030000000004" pitchFamily="34" charset="0"/>
            </a:endParaRPr>
          </a:p>
          <a:p>
            <a:pPr marL="285750" indent="-285750">
              <a:buFont typeface="Arial" panose="020B0604020202020204" pitchFamily="34" charset="0"/>
              <a:buChar char="•"/>
            </a:pPr>
            <a:r>
              <a:rPr lang="en-US" sz="1400">
                <a:solidFill>
                  <a:srgbClr val="1E2A5D"/>
                </a:solidFill>
                <a:latin typeface="Inter"/>
                <a:ea typeface="Inter" panose="020B0502030000000004" pitchFamily="34" charset="0"/>
              </a:rPr>
              <a:t>EPA completed the first ten risk assessments, including PCE, TCE, 1,4-dioxane; now moving on to regulate identified unacceptable risks, then will begin assessing more chemicals</a:t>
            </a:r>
          </a:p>
          <a:p>
            <a:pPr marL="285750" indent="-285750">
              <a:buFont typeface="Arial" panose="020B0604020202020204" pitchFamily="34" charset="0"/>
              <a:buChar char="•"/>
            </a:pPr>
            <a:endParaRPr lang="en-US" sz="1400">
              <a:solidFill>
                <a:srgbClr val="1E2A5D"/>
              </a:solidFill>
              <a:latin typeface="Inter" panose="020B0502030000000004" pitchFamily="34" charset="0"/>
              <a:ea typeface="Inter" panose="020B0502030000000004" pitchFamily="34" charset="0"/>
            </a:endParaRPr>
          </a:p>
          <a:p>
            <a:pPr marL="742950" lvl="1" indent="-285750">
              <a:buFont typeface="Arial" panose="020B0604020202020204" pitchFamily="34" charset="0"/>
              <a:buChar char="•"/>
            </a:pPr>
            <a:r>
              <a:rPr lang="en-US" sz="1400">
                <a:solidFill>
                  <a:srgbClr val="1E2A5D"/>
                </a:solidFill>
                <a:latin typeface="Inter"/>
                <a:ea typeface="Inter" panose="020B0502030000000004" pitchFamily="34" charset="0"/>
              </a:rPr>
              <a:t>Serious concern over lack of action to consider “proximity to sources of drinking water”</a:t>
            </a:r>
          </a:p>
          <a:p>
            <a:pPr marL="285750" indent="-285750">
              <a:buFont typeface="Arial" panose="020B0604020202020204" pitchFamily="34" charset="0"/>
              <a:buChar char="•"/>
            </a:pPr>
            <a:endParaRPr lang="en-US" sz="1400">
              <a:solidFill>
                <a:srgbClr val="1E2A5D"/>
              </a:solidFill>
              <a:latin typeface="Inter" panose="020B0502030000000004" pitchFamily="34" charset="0"/>
              <a:ea typeface="Inter" panose="020B0502030000000004" pitchFamily="34" charset="0"/>
            </a:endParaRPr>
          </a:p>
          <a:p>
            <a:pPr marL="285750" indent="-285750">
              <a:buFont typeface="Arial" panose="020B0604020202020204" pitchFamily="34" charset="0"/>
              <a:buChar char="•"/>
            </a:pPr>
            <a:r>
              <a:rPr lang="en-US" sz="1400">
                <a:solidFill>
                  <a:srgbClr val="1E2A5D"/>
                </a:solidFill>
                <a:latin typeface="Inter"/>
                <a:ea typeface="Inter" panose="020B0502030000000004" pitchFamily="34" charset="0"/>
              </a:rPr>
              <a:t>EPA is still working to implement all the provisions under the 2016 Frank R. Lautenberg Chemical Safety Act amendments. </a:t>
            </a:r>
          </a:p>
          <a:p>
            <a:pPr marL="285750" indent="-285750">
              <a:buFont typeface="Arial" panose="020B0604020202020204" pitchFamily="34" charset="0"/>
              <a:buChar char="•"/>
            </a:pPr>
            <a:endParaRPr lang="en-US" sz="1400">
              <a:solidFill>
                <a:srgbClr val="1E2A5D"/>
              </a:solidFill>
              <a:latin typeface="Inter" panose="020B0502030000000004" pitchFamily="34" charset="0"/>
              <a:ea typeface="Inter" panose="020B0502030000000004" pitchFamily="34" charset="0"/>
            </a:endParaRPr>
          </a:p>
          <a:p>
            <a:pPr marL="285750" indent="-285750">
              <a:buFont typeface="Arial" panose="020B0604020202020204" pitchFamily="34" charset="0"/>
              <a:buChar char="•"/>
            </a:pPr>
            <a:r>
              <a:rPr lang="en-US" sz="1400">
                <a:solidFill>
                  <a:srgbClr val="1E2A5D"/>
                </a:solidFill>
                <a:latin typeface="Inter"/>
                <a:ea typeface="Inter" panose="020B0502030000000004" pitchFamily="34" charset="0"/>
              </a:rPr>
              <a:t>Reorganization of Toxics office at EPA</a:t>
            </a:r>
          </a:p>
          <a:p>
            <a:endParaRPr lang="en-US" sz="1600" b="1">
              <a:solidFill>
                <a:srgbClr val="1E2A5D"/>
              </a:solidFill>
              <a:latin typeface="Inter" panose="020B0502030000000004" pitchFamily="34" charset="0"/>
              <a:ea typeface="Inter" panose="020B0502030000000004" pitchFamily="34" charset="0"/>
            </a:endParaRPr>
          </a:p>
        </p:txBody>
      </p:sp>
      <p:grpSp>
        <p:nvGrpSpPr>
          <p:cNvPr id="10" name="Group 9">
            <a:extLst>
              <a:ext uri="{FF2B5EF4-FFF2-40B4-BE49-F238E27FC236}">
                <a16:creationId xmlns:a16="http://schemas.microsoft.com/office/drawing/2014/main" id="{A19B090C-EACB-2649-835F-0E46D5A947E4}"/>
              </a:ext>
            </a:extLst>
          </p:cNvPr>
          <p:cNvGrpSpPr/>
          <p:nvPr/>
        </p:nvGrpSpPr>
        <p:grpSpPr>
          <a:xfrm>
            <a:off x="0" y="6440416"/>
            <a:ext cx="12192000" cy="417584"/>
            <a:chOff x="0" y="6440416"/>
            <a:chExt cx="12192000" cy="417584"/>
          </a:xfrm>
        </p:grpSpPr>
        <p:sp>
          <p:nvSpPr>
            <p:cNvPr id="11" name="Rectangle 10">
              <a:extLst>
                <a:ext uri="{FF2B5EF4-FFF2-40B4-BE49-F238E27FC236}">
                  <a16:creationId xmlns:a16="http://schemas.microsoft.com/office/drawing/2014/main" id="{56A174E1-63FA-FD4E-BD85-7F4AE38605F2}"/>
                </a:ext>
              </a:extLst>
            </p:cNvPr>
            <p:cNvSpPr/>
            <p:nvPr/>
          </p:nvSpPr>
          <p:spPr>
            <a:xfrm>
              <a:off x="0" y="6440416"/>
              <a:ext cx="417584" cy="417584"/>
            </a:xfrm>
            <a:prstGeom prst="rect">
              <a:avLst/>
            </a:prstGeom>
            <a:solidFill>
              <a:srgbClr val="1E2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Icon&#10;&#10;Description automatically generated">
              <a:extLst>
                <a:ext uri="{FF2B5EF4-FFF2-40B4-BE49-F238E27FC236}">
                  <a16:creationId xmlns:a16="http://schemas.microsoft.com/office/drawing/2014/main" id="{C59FB2A5-95F5-1C46-AD92-55521CDDF34E}"/>
                </a:ext>
              </a:extLst>
            </p:cNvPr>
            <p:cNvPicPr>
              <a:picLocks noChangeAspect="1"/>
            </p:cNvPicPr>
            <p:nvPr/>
          </p:nvPicPr>
          <p:blipFill>
            <a:blip r:embed="rId3"/>
            <a:stretch>
              <a:fillRect/>
            </a:stretch>
          </p:blipFill>
          <p:spPr>
            <a:xfrm>
              <a:off x="76404" y="6522046"/>
              <a:ext cx="262776" cy="244443"/>
            </a:xfrm>
            <a:prstGeom prst="rect">
              <a:avLst/>
            </a:prstGeom>
          </p:spPr>
        </p:pic>
        <p:sp>
          <p:nvSpPr>
            <p:cNvPr id="13" name="Rectangle 12">
              <a:extLst>
                <a:ext uri="{FF2B5EF4-FFF2-40B4-BE49-F238E27FC236}">
                  <a16:creationId xmlns:a16="http://schemas.microsoft.com/office/drawing/2014/main" id="{1A740904-C83A-5E4A-A7DC-56FE870AF23F}"/>
                </a:ext>
              </a:extLst>
            </p:cNvPr>
            <p:cNvSpPr/>
            <p:nvPr/>
          </p:nvSpPr>
          <p:spPr>
            <a:xfrm>
              <a:off x="417584" y="6440416"/>
              <a:ext cx="11774416" cy="417584"/>
            </a:xfrm>
            <a:prstGeom prst="rect">
              <a:avLst/>
            </a:prstGeom>
            <a:solidFill>
              <a:srgbClr val="35A5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BF3B068-C1AB-0F4B-8D33-7E1BC6BCCECF}"/>
                </a:ext>
              </a:extLst>
            </p:cNvPr>
            <p:cNvSpPr/>
            <p:nvPr/>
          </p:nvSpPr>
          <p:spPr>
            <a:xfrm>
              <a:off x="834639" y="6538832"/>
              <a:ext cx="11009831" cy="230832"/>
            </a:xfrm>
            <a:prstGeom prst="rect">
              <a:avLst/>
            </a:prstGeom>
          </p:spPr>
          <p:txBody>
            <a:bodyPr wrap="square" lIns="91440" tIns="45720" rIns="91440" bIns="45720" anchor="t">
              <a:spAutoFit/>
            </a:bodyPr>
            <a:lstStyle/>
            <a:p>
              <a:pPr algn="r"/>
              <a:r>
                <a:rPr lang="en-US" sz="900" b="1" spc="300">
                  <a:solidFill>
                    <a:schemeClr val="bg1"/>
                  </a:solidFill>
                  <a:latin typeface="Inter"/>
                  <a:ea typeface="+mn-lt"/>
                  <a:cs typeface="+mn-lt"/>
                </a:rPr>
                <a:t>2021 WATER UTILITY ADVOCACY OUTLOOK IN WASHINGTON</a:t>
              </a:r>
            </a:p>
          </p:txBody>
        </p:sp>
      </p:grpSp>
    </p:spTree>
    <p:extLst>
      <p:ext uri="{BB962C8B-B14F-4D97-AF65-F5344CB8AC3E}">
        <p14:creationId xmlns:p14="http://schemas.microsoft.com/office/powerpoint/2010/main" val="14673869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2" name="Straight Connector 41">
            <a:extLst>
              <a:ext uri="{FF2B5EF4-FFF2-40B4-BE49-F238E27FC236}">
                <a16:creationId xmlns:a16="http://schemas.microsoft.com/office/drawing/2014/main" id="{B9E97D2B-28F3-DE46-8942-0ED36A89A21F}"/>
              </a:ext>
            </a:extLst>
          </p:cNvPr>
          <p:cNvCxnSpPr>
            <a:cxnSpLocks/>
          </p:cNvCxnSpPr>
          <p:nvPr/>
        </p:nvCxnSpPr>
        <p:spPr>
          <a:xfrm flipV="1">
            <a:off x="-501805" y="1307459"/>
            <a:ext cx="7337503" cy="1"/>
          </a:xfrm>
          <a:prstGeom prst="line">
            <a:avLst/>
          </a:prstGeom>
          <a:ln>
            <a:solidFill>
              <a:srgbClr val="35A5D7"/>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FC04641-071C-2646-87B0-CD7D6733DD17}"/>
              </a:ext>
            </a:extLst>
          </p:cNvPr>
          <p:cNvSpPr txBox="1"/>
          <p:nvPr/>
        </p:nvSpPr>
        <p:spPr>
          <a:xfrm>
            <a:off x="834639" y="702610"/>
            <a:ext cx="7985976" cy="523220"/>
          </a:xfrm>
          <a:prstGeom prst="rect">
            <a:avLst/>
          </a:prstGeom>
          <a:noFill/>
        </p:spPr>
        <p:txBody>
          <a:bodyPr wrap="square" rtlCol="0">
            <a:spAutoFit/>
          </a:bodyPr>
          <a:lstStyle/>
          <a:p>
            <a:r>
              <a:rPr lang="en-US" sz="2800" b="1">
                <a:solidFill>
                  <a:srgbClr val="1E2A5D"/>
                </a:solidFill>
                <a:latin typeface="Inter" panose="020B0502030000000004" pitchFamily="34" charset="0"/>
                <a:ea typeface="Inter" panose="020B0502030000000004" pitchFamily="34" charset="0"/>
              </a:rPr>
              <a:t>Key Regulatory Issues</a:t>
            </a:r>
          </a:p>
        </p:txBody>
      </p:sp>
      <p:sp>
        <p:nvSpPr>
          <p:cNvPr id="25" name="TextBox 24">
            <a:extLst>
              <a:ext uri="{FF2B5EF4-FFF2-40B4-BE49-F238E27FC236}">
                <a16:creationId xmlns:a16="http://schemas.microsoft.com/office/drawing/2014/main" id="{EA97B8CA-6C3F-DE4F-801C-D066C5C2CD66}"/>
              </a:ext>
            </a:extLst>
          </p:cNvPr>
          <p:cNvSpPr txBox="1"/>
          <p:nvPr/>
        </p:nvSpPr>
        <p:spPr>
          <a:xfrm>
            <a:off x="1116178" y="1522987"/>
            <a:ext cx="10115413" cy="5755422"/>
          </a:xfrm>
          <a:prstGeom prst="rect">
            <a:avLst/>
          </a:prstGeom>
          <a:noFill/>
        </p:spPr>
        <p:txBody>
          <a:bodyPr wrap="square" lIns="91440" tIns="45720" rIns="91440" bIns="45720" numCol="2" spcCol="457200" rtlCol="0" anchor="t">
            <a:spAutoFit/>
          </a:bodyPr>
          <a:lstStyle/>
          <a:p>
            <a:r>
              <a:rPr lang="en-US" sz="1600" b="1">
                <a:solidFill>
                  <a:srgbClr val="1E2A5D"/>
                </a:solidFill>
                <a:latin typeface="Inter"/>
                <a:ea typeface="Inter" panose="020B0502030000000004" pitchFamily="34" charset="0"/>
              </a:rPr>
              <a:t>Integrated Planning</a:t>
            </a:r>
          </a:p>
          <a:p>
            <a:endParaRPr lang="en-US" sz="1600">
              <a:solidFill>
                <a:srgbClr val="1E2A5D"/>
              </a:solidFill>
              <a:latin typeface="Inter" panose="020B0502030000000004" pitchFamily="34" charset="0"/>
              <a:ea typeface="Inter" panose="020B0502030000000004" pitchFamily="34" charset="0"/>
            </a:endParaRPr>
          </a:p>
          <a:p>
            <a:pPr marL="285750" indent="-285750">
              <a:buFont typeface="Arial" panose="020B0604020202020204" pitchFamily="34" charset="0"/>
              <a:buChar char="•"/>
            </a:pPr>
            <a:r>
              <a:rPr lang="en-US" sz="1400">
                <a:solidFill>
                  <a:srgbClr val="1E2A5D"/>
                </a:solidFill>
                <a:latin typeface="Inter"/>
                <a:ea typeface="Inter" panose="020B0502030000000004" pitchFamily="34" charset="0"/>
              </a:rPr>
              <a:t>EPA names Municipal Ombudsman and sets up Technical Assistance program to support integrated planning efforts </a:t>
            </a:r>
          </a:p>
          <a:p>
            <a:endParaRPr lang="en-US" sz="1600">
              <a:solidFill>
                <a:srgbClr val="1E2A5D"/>
              </a:solidFill>
              <a:latin typeface="Inter" panose="020B0502030000000004" pitchFamily="34" charset="0"/>
              <a:ea typeface="Inter" panose="020B0502030000000004" pitchFamily="34" charset="0"/>
            </a:endParaRPr>
          </a:p>
          <a:p>
            <a:r>
              <a:rPr lang="en-US" sz="1600" b="1">
                <a:solidFill>
                  <a:srgbClr val="1E2A5D"/>
                </a:solidFill>
                <a:latin typeface="Inter"/>
                <a:ea typeface="Inter" panose="020B0502030000000004" pitchFamily="34" charset="0"/>
              </a:rPr>
              <a:t>Combined Sewer Overflow (CSO) Permitting at End of Long-Term Control Plans (LTCPs) </a:t>
            </a:r>
          </a:p>
          <a:p>
            <a:endParaRPr lang="en-US" sz="1600">
              <a:solidFill>
                <a:srgbClr val="1E2A5D"/>
              </a:solidFill>
              <a:latin typeface="Inter" panose="020B0502030000000004" pitchFamily="34" charset="0"/>
              <a:ea typeface="Inter" panose="020B0502030000000004" pitchFamily="34" charset="0"/>
            </a:endParaRPr>
          </a:p>
          <a:p>
            <a:r>
              <a:rPr lang="en-US" sz="1400">
                <a:solidFill>
                  <a:srgbClr val="1E2A5D"/>
                </a:solidFill>
                <a:latin typeface="Inter"/>
                <a:ea typeface="Inter" panose="020B0502030000000004" pitchFamily="34" charset="0"/>
              </a:rPr>
              <a:t>As utilities reach the end of their federally-mandated CSO LTCPs, what should be included in their discharge permits?</a:t>
            </a:r>
          </a:p>
          <a:p>
            <a:pPr marL="285750" indent="-285750">
              <a:buFont typeface="Arial" panose="020B0604020202020204" pitchFamily="34" charset="0"/>
              <a:buChar char="•"/>
            </a:pPr>
            <a:r>
              <a:rPr lang="en-US" sz="1400">
                <a:solidFill>
                  <a:srgbClr val="1E2A5D"/>
                </a:solidFill>
                <a:latin typeface="Inter"/>
                <a:ea typeface="Inter" panose="020B0502030000000004" pitchFamily="34" charset="0"/>
              </a:rPr>
              <a:t>Ongoing conversations with EPA </a:t>
            </a:r>
            <a:endParaRPr lang="en-US" sz="1400">
              <a:solidFill>
                <a:srgbClr val="1E2A5D"/>
              </a:solidFill>
              <a:latin typeface="Inter" panose="020B0502030000000004" pitchFamily="34" charset="0"/>
              <a:ea typeface="Inter" panose="020B0502030000000004" pitchFamily="34" charset="0"/>
            </a:endParaRPr>
          </a:p>
          <a:p>
            <a:endParaRPr lang="en-US" sz="1600">
              <a:solidFill>
                <a:srgbClr val="1E2A5D"/>
              </a:solidFill>
              <a:latin typeface="Inter" panose="020B0502030000000004" pitchFamily="34" charset="0"/>
              <a:ea typeface="Inter" panose="020B0502030000000004" pitchFamily="34" charset="0"/>
            </a:endParaRPr>
          </a:p>
          <a:p>
            <a:r>
              <a:rPr lang="en-US" sz="1600" b="1">
                <a:solidFill>
                  <a:srgbClr val="1E2A5D"/>
                </a:solidFill>
                <a:latin typeface="Inter"/>
                <a:ea typeface="Inter" panose="020B0502030000000004" pitchFamily="34" charset="0"/>
              </a:rPr>
              <a:t>Maui Guidance </a:t>
            </a:r>
            <a:endParaRPr lang="en-US" sz="1600" b="1">
              <a:solidFill>
                <a:srgbClr val="1E2A5D"/>
              </a:solidFill>
              <a:latin typeface="Inter" panose="020B0502030000000004" pitchFamily="34" charset="0"/>
              <a:ea typeface="Inter" panose="020B0502030000000004" pitchFamily="34" charset="0"/>
            </a:endParaRPr>
          </a:p>
          <a:p>
            <a:endParaRPr lang="en-US" sz="1600">
              <a:solidFill>
                <a:srgbClr val="1E2A5D"/>
              </a:solidFill>
              <a:latin typeface="Inter" panose="020B0502030000000004" pitchFamily="34" charset="0"/>
              <a:ea typeface="Inter" panose="020B0502030000000004" pitchFamily="34" charset="0"/>
            </a:endParaRPr>
          </a:p>
          <a:p>
            <a:pPr marL="285750" indent="-285750">
              <a:buFont typeface="Arial" panose="020B0604020202020204" pitchFamily="34" charset="0"/>
              <a:buChar char="•"/>
            </a:pPr>
            <a:r>
              <a:rPr lang="en-US" sz="1400">
                <a:solidFill>
                  <a:srgbClr val="1E2A5D"/>
                </a:solidFill>
                <a:latin typeface="Inter"/>
                <a:ea typeface="Inter" panose="020B0502030000000004" pitchFamily="34" charset="0"/>
              </a:rPr>
              <a:t>Draft Guidance issued December 2020; Finalized Jan 14, 2021</a:t>
            </a:r>
          </a:p>
          <a:p>
            <a:pPr marL="285750" indent="-285750">
              <a:buFont typeface="Arial" panose="020B0604020202020204" pitchFamily="34" charset="0"/>
              <a:buChar char="•"/>
            </a:pPr>
            <a:r>
              <a:rPr lang="en-US" sz="1400">
                <a:solidFill>
                  <a:srgbClr val="1E2A5D"/>
                </a:solidFill>
                <a:latin typeface="Inter"/>
                <a:ea typeface="Inter" panose="020B0502030000000004" pitchFamily="34" charset="0"/>
              </a:rPr>
              <a:t>Clarifies when a NPDES permit is necessary under the CWA with new “functional equivalent” analysis </a:t>
            </a:r>
            <a:endParaRPr lang="en-US" sz="1400">
              <a:solidFill>
                <a:srgbClr val="1E2A5D"/>
              </a:solidFill>
              <a:latin typeface="Inter" panose="020B0502030000000004" pitchFamily="34" charset="0"/>
              <a:ea typeface="Inter" panose="020B0502030000000004" pitchFamily="34" charset="0"/>
            </a:endParaRPr>
          </a:p>
          <a:p>
            <a:endParaRPr lang="en-US" sz="1600" b="1">
              <a:solidFill>
                <a:srgbClr val="1E2A5D"/>
              </a:solidFill>
              <a:latin typeface="Inter" panose="020B0502030000000004" pitchFamily="34" charset="0"/>
              <a:ea typeface="Inter" panose="020B0502030000000004" pitchFamily="34" charset="0"/>
            </a:endParaRPr>
          </a:p>
          <a:p>
            <a:endParaRPr lang="en-US" sz="1600" b="1">
              <a:solidFill>
                <a:srgbClr val="1E2A5D"/>
              </a:solidFill>
              <a:latin typeface="Inter" panose="020B0502030000000004" pitchFamily="34" charset="0"/>
              <a:ea typeface="Inter" panose="020B0502030000000004" pitchFamily="34" charset="0"/>
            </a:endParaRPr>
          </a:p>
          <a:p>
            <a:endParaRPr lang="en-US" sz="1600" b="1">
              <a:solidFill>
                <a:srgbClr val="1E2A5D"/>
              </a:solidFill>
              <a:latin typeface="Inter" panose="020B0502030000000004" pitchFamily="34" charset="0"/>
              <a:ea typeface="Inter" panose="020B0502030000000004" pitchFamily="34" charset="0"/>
            </a:endParaRPr>
          </a:p>
          <a:p>
            <a:endParaRPr lang="en-US" sz="1600" b="1">
              <a:solidFill>
                <a:srgbClr val="1E2A5D"/>
              </a:solidFill>
              <a:latin typeface="Inter" panose="020B0502030000000004" pitchFamily="34" charset="0"/>
              <a:ea typeface="Inter" panose="020B0502030000000004" pitchFamily="34" charset="0"/>
            </a:endParaRPr>
          </a:p>
          <a:p>
            <a:r>
              <a:rPr lang="en-US" sz="1600" b="1">
                <a:solidFill>
                  <a:srgbClr val="1E2A5D"/>
                </a:solidFill>
                <a:latin typeface="Inter"/>
                <a:ea typeface="Inter" panose="020B0502030000000004" pitchFamily="34" charset="0"/>
              </a:rPr>
              <a:t>Nutrients</a:t>
            </a:r>
          </a:p>
          <a:p>
            <a:endParaRPr lang="en-US" sz="1600">
              <a:solidFill>
                <a:srgbClr val="1E2A5D"/>
              </a:solidFill>
              <a:latin typeface="Inter" panose="020B0502030000000004" pitchFamily="34" charset="0"/>
              <a:ea typeface="Inter" panose="020B0502030000000004" pitchFamily="34" charset="0"/>
            </a:endParaRPr>
          </a:p>
          <a:p>
            <a:pPr marL="285750" indent="-285750">
              <a:buFont typeface="Arial" panose="020B0604020202020204" pitchFamily="34" charset="0"/>
              <a:buChar char="•"/>
            </a:pPr>
            <a:r>
              <a:rPr lang="en-US" sz="1400">
                <a:solidFill>
                  <a:srgbClr val="1E2A5D"/>
                </a:solidFill>
                <a:latin typeface="Inter"/>
                <a:ea typeface="Inter" panose="020B0502030000000004" pitchFamily="34" charset="0"/>
              </a:rPr>
              <a:t>EPA proposed draft ambient water quality criteria recommendations for nutrients in lakes and reservoirs; first update to nutrient criteria in 20 years, moves away from ecoregional criteria – uses national model </a:t>
            </a:r>
            <a:endParaRPr lang="en-US" sz="1400">
              <a:solidFill>
                <a:srgbClr val="1E2A5D"/>
              </a:solidFill>
              <a:latin typeface="Inter" panose="020B0502030000000004" pitchFamily="34" charset="0"/>
              <a:ea typeface="Inter" panose="020B0502030000000004" pitchFamily="34" charset="0"/>
            </a:endParaRPr>
          </a:p>
          <a:p>
            <a:pPr marL="285750" indent="-285750">
              <a:buFont typeface="Arial" panose="020B0604020202020204" pitchFamily="34" charset="0"/>
              <a:buChar char="•"/>
            </a:pPr>
            <a:endParaRPr lang="en-US" sz="1400">
              <a:solidFill>
                <a:srgbClr val="1E2A5D"/>
              </a:solidFill>
              <a:latin typeface="Inter" panose="020B0502030000000004" pitchFamily="34" charset="0"/>
              <a:ea typeface="Inter" panose="020B0502030000000004" pitchFamily="34" charset="0"/>
            </a:endParaRPr>
          </a:p>
          <a:p>
            <a:pPr marL="285750" indent="-285750">
              <a:buFont typeface="Arial" panose="020B0604020202020204" pitchFamily="34" charset="0"/>
              <a:buChar char="•"/>
            </a:pPr>
            <a:r>
              <a:rPr lang="en-US" sz="1400">
                <a:solidFill>
                  <a:srgbClr val="1E2A5D"/>
                </a:solidFill>
                <a:latin typeface="Inter"/>
                <a:ea typeface="Inter" panose="020B0502030000000004" pitchFamily="34" charset="0"/>
              </a:rPr>
              <a:t>Water quality trading was a priority under last Administration – Federal Register Notice in 2019 outlining policy approaches – sought comments on “baseline” issues and potential for market-based programs</a:t>
            </a:r>
          </a:p>
          <a:p>
            <a:pPr marL="742950" lvl="1" indent="-285750">
              <a:buFont typeface="Arial" panose="020B0604020202020204" pitchFamily="34" charset="0"/>
              <a:buChar char="•"/>
            </a:pPr>
            <a:r>
              <a:rPr lang="en-US" sz="1400">
                <a:solidFill>
                  <a:srgbClr val="1E2A5D"/>
                </a:solidFill>
                <a:latin typeface="Inter"/>
                <a:ea typeface="Inter" panose="020B0502030000000004" pitchFamily="34" charset="0"/>
              </a:rPr>
              <a:t>Proposed updated WQT guidance pulled back by Biden Administration for further review</a:t>
            </a:r>
          </a:p>
          <a:p>
            <a:endParaRPr lang="en-US" sz="1600">
              <a:solidFill>
                <a:srgbClr val="1E2A5D"/>
              </a:solidFill>
              <a:latin typeface="Inter" panose="020B0502030000000004" pitchFamily="34" charset="0"/>
              <a:ea typeface="Inter" panose="020B0502030000000004" pitchFamily="34" charset="0"/>
            </a:endParaRPr>
          </a:p>
        </p:txBody>
      </p:sp>
      <p:grpSp>
        <p:nvGrpSpPr>
          <p:cNvPr id="10" name="Group 9">
            <a:extLst>
              <a:ext uri="{FF2B5EF4-FFF2-40B4-BE49-F238E27FC236}">
                <a16:creationId xmlns:a16="http://schemas.microsoft.com/office/drawing/2014/main" id="{D56CFE8E-49F7-2D4D-AAE5-4CDA05DD3813}"/>
              </a:ext>
            </a:extLst>
          </p:cNvPr>
          <p:cNvGrpSpPr/>
          <p:nvPr/>
        </p:nvGrpSpPr>
        <p:grpSpPr>
          <a:xfrm>
            <a:off x="0" y="6440416"/>
            <a:ext cx="12192000" cy="417584"/>
            <a:chOff x="0" y="6440416"/>
            <a:chExt cx="12192000" cy="417584"/>
          </a:xfrm>
        </p:grpSpPr>
        <p:sp>
          <p:nvSpPr>
            <p:cNvPr id="11" name="Rectangle 10">
              <a:extLst>
                <a:ext uri="{FF2B5EF4-FFF2-40B4-BE49-F238E27FC236}">
                  <a16:creationId xmlns:a16="http://schemas.microsoft.com/office/drawing/2014/main" id="{F5CFE9CF-6449-CA4D-95BA-4FB03E684C86}"/>
                </a:ext>
              </a:extLst>
            </p:cNvPr>
            <p:cNvSpPr/>
            <p:nvPr/>
          </p:nvSpPr>
          <p:spPr>
            <a:xfrm>
              <a:off x="0" y="6440416"/>
              <a:ext cx="417584" cy="417584"/>
            </a:xfrm>
            <a:prstGeom prst="rect">
              <a:avLst/>
            </a:prstGeom>
            <a:solidFill>
              <a:srgbClr val="1E2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Icon&#10;&#10;Description automatically generated">
              <a:extLst>
                <a:ext uri="{FF2B5EF4-FFF2-40B4-BE49-F238E27FC236}">
                  <a16:creationId xmlns:a16="http://schemas.microsoft.com/office/drawing/2014/main" id="{4A234CB2-18A3-E94F-8784-03874CFCF8BC}"/>
                </a:ext>
              </a:extLst>
            </p:cNvPr>
            <p:cNvPicPr>
              <a:picLocks noChangeAspect="1"/>
            </p:cNvPicPr>
            <p:nvPr/>
          </p:nvPicPr>
          <p:blipFill>
            <a:blip r:embed="rId3"/>
            <a:stretch>
              <a:fillRect/>
            </a:stretch>
          </p:blipFill>
          <p:spPr>
            <a:xfrm>
              <a:off x="76404" y="6522046"/>
              <a:ext cx="262776" cy="244443"/>
            </a:xfrm>
            <a:prstGeom prst="rect">
              <a:avLst/>
            </a:prstGeom>
          </p:spPr>
        </p:pic>
        <p:sp>
          <p:nvSpPr>
            <p:cNvPr id="13" name="Rectangle 12">
              <a:extLst>
                <a:ext uri="{FF2B5EF4-FFF2-40B4-BE49-F238E27FC236}">
                  <a16:creationId xmlns:a16="http://schemas.microsoft.com/office/drawing/2014/main" id="{DD8303D6-ACD8-7749-9BE7-3CF084B636EE}"/>
                </a:ext>
              </a:extLst>
            </p:cNvPr>
            <p:cNvSpPr/>
            <p:nvPr/>
          </p:nvSpPr>
          <p:spPr>
            <a:xfrm>
              <a:off x="417584" y="6440416"/>
              <a:ext cx="11774416" cy="417584"/>
            </a:xfrm>
            <a:prstGeom prst="rect">
              <a:avLst/>
            </a:prstGeom>
            <a:solidFill>
              <a:srgbClr val="35A5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F47A95F-6B99-B041-AC4F-59B847BA46A5}"/>
                </a:ext>
              </a:extLst>
            </p:cNvPr>
            <p:cNvSpPr/>
            <p:nvPr/>
          </p:nvSpPr>
          <p:spPr>
            <a:xfrm>
              <a:off x="834639" y="6538832"/>
              <a:ext cx="11009831" cy="230832"/>
            </a:xfrm>
            <a:prstGeom prst="rect">
              <a:avLst/>
            </a:prstGeom>
          </p:spPr>
          <p:txBody>
            <a:bodyPr wrap="square" lIns="91440" tIns="45720" rIns="91440" bIns="45720" anchor="t">
              <a:spAutoFit/>
            </a:bodyPr>
            <a:lstStyle/>
            <a:p>
              <a:pPr algn="r"/>
              <a:r>
                <a:rPr lang="en-US" sz="900" b="1" spc="300">
                  <a:solidFill>
                    <a:schemeClr val="bg1"/>
                  </a:solidFill>
                  <a:latin typeface="Inter"/>
                  <a:ea typeface="+mn-lt"/>
                  <a:cs typeface="+mn-lt"/>
                </a:rPr>
                <a:t>2021 WATER UTILITY ADVOCACY OUTLOOK IN WASHINGTON</a:t>
              </a:r>
            </a:p>
          </p:txBody>
        </p:sp>
      </p:grpSp>
    </p:spTree>
    <p:extLst>
      <p:ext uri="{BB962C8B-B14F-4D97-AF65-F5344CB8AC3E}">
        <p14:creationId xmlns:p14="http://schemas.microsoft.com/office/powerpoint/2010/main" val="4441002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2" name="Straight Connector 41">
            <a:extLst>
              <a:ext uri="{FF2B5EF4-FFF2-40B4-BE49-F238E27FC236}">
                <a16:creationId xmlns:a16="http://schemas.microsoft.com/office/drawing/2014/main" id="{B9E97D2B-28F3-DE46-8942-0ED36A89A21F}"/>
              </a:ext>
            </a:extLst>
          </p:cNvPr>
          <p:cNvCxnSpPr>
            <a:cxnSpLocks/>
          </p:cNvCxnSpPr>
          <p:nvPr/>
        </p:nvCxnSpPr>
        <p:spPr>
          <a:xfrm flipV="1">
            <a:off x="-501805" y="1307459"/>
            <a:ext cx="7337503" cy="1"/>
          </a:xfrm>
          <a:prstGeom prst="line">
            <a:avLst/>
          </a:prstGeom>
          <a:ln>
            <a:solidFill>
              <a:srgbClr val="35A5D7"/>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FC04641-071C-2646-87B0-CD7D6733DD17}"/>
              </a:ext>
            </a:extLst>
          </p:cNvPr>
          <p:cNvSpPr txBox="1"/>
          <p:nvPr/>
        </p:nvSpPr>
        <p:spPr>
          <a:xfrm>
            <a:off x="834639" y="702610"/>
            <a:ext cx="7985976" cy="523220"/>
          </a:xfrm>
          <a:prstGeom prst="rect">
            <a:avLst/>
          </a:prstGeom>
          <a:noFill/>
        </p:spPr>
        <p:txBody>
          <a:bodyPr wrap="square" rtlCol="0">
            <a:spAutoFit/>
          </a:bodyPr>
          <a:lstStyle/>
          <a:p>
            <a:r>
              <a:rPr lang="en-US" sz="2800" b="1">
                <a:solidFill>
                  <a:srgbClr val="1E2A5D"/>
                </a:solidFill>
                <a:latin typeface="Inter" panose="020B0502030000000004" pitchFamily="34" charset="0"/>
                <a:ea typeface="Inter" panose="020B0502030000000004" pitchFamily="34" charset="0"/>
              </a:rPr>
              <a:t>Key Regulatory Issues</a:t>
            </a:r>
          </a:p>
        </p:txBody>
      </p:sp>
      <p:sp>
        <p:nvSpPr>
          <p:cNvPr id="25" name="TextBox 24">
            <a:extLst>
              <a:ext uri="{FF2B5EF4-FFF2-40B4-BE49-F238E27FC236}">
                <a16:creationId xmlns:a16="http://schemas.microsoft.com/office/drawing/2014/main" id="{EA97B8CA-6C3F-DE4F-801C-D066C5C2CD66}"/>
              </a:ext>
            </a:extLst>
          </p:cNvPr>
          <p:cNvSpPr txBox="1"/>
          <p:nvPr/>
        </p:nvSpPr>
        <p:spPr>
          <a:xfrm>
            <a:off x="1116179" y="1714774"/>
            <a:ext cx="9475458" cy="5742054"/>
          </a:xfrm>
          <a:prstGeom prst="rect">
            <a:avLst/>
          </a:prstGeom>
          <a:noFill/>
        </p:spPr>
        <p:txBody>
          <a:bodyPr wrap="square" lIns="91440" tIns="45720" rIns="91440" bIns="45720" numCol="2" spcCol="457200" rtlCol="0" anchor="t">
            <a:spAutoFit/>
          </a:bodyPr>
          <a:lstStyle/>
          <a:p>
            <a:r>
              <a:rPr lang="en-US" sz="1600" b="1">
                <a:solidFill>
                  <a:srgbClr val="1E2A5D"/>
                </a:solidFill>
                <a:latin typeface="Inter"/>
                <a:ea typeface="Inter" panose="020B0502030000000004" pitchFamily="34" charset="0"/>
              </a:rPr>
              <a:t>Stormwater 2020 Industrial Multi-Sector General Permit (MSGP)</a:t>
            </a:r>
          </a:p>
          <a:p>
            <a:endParaRPr lang="en-US" sz="1600">
              <a:solidFill>
                <a:srgbClr val="1E2A5D"/>
              </a:solidFill>
              <a:latin typeface="Inter" panose="020B0502030000000004" pitchFamily="34" charset="0"/>
              <a:ea typeface="Inter" panose="020B0502030000000004" pitchFamily="34" charset="0"/>
            </a:endParaRPr>
          </a:p>
          <a:p>
            <a:pPr marL="285750" indent="-285750">
              <a:buFont typeface="Arial" panose="020B0604020202020204" pitchFamily="34" charset="0"/>
              <a:buChar char="•"/>
            </a:pPr>
            <a:r>
              <a:rPr lang="en-US" sz="1600">
                <a:solidFill>
                  <a:srgbClr val="1E2A5D"/>
                </a:solidFill>
                <a:latin typeface="Inter"/>
                <a:ea typeface="Inter" panose="020B0502030000000004" pitchFamily="34" charset="0"/>
              </a:rPr>
              <a:t>2020 Industrial MSGP finalized; removes universal benchmarking monitoring for pH, TSS, COD, removes requirement for enhanced stormwater controls for extreme weather events</a:t>
            </a:r>
          </a:p>
          <a:p>
            <a:endParaRPr lang="en-US" sz="1600">
              <a:solidFill>
                <a:srgbClr val="1E2A5D"/>
              </a:solidFill>
              <a:latin typeface="Inter" panose="020B0502030000000004" pitchFamily="34" charset="0"/>
              <a:ea typeface="Inter" panose="020B0502030000000004" pitchFamily="34" charset="0"/>
            </a:endParaRPr>
          </a:p>
          <a:p>
            <a:endParaRPr lang="en-US" sz="1600" b="1">
              <a:solidFill>
                <a:srgbClr val="1E2A5D"/>
              </a:solidFill>
              <a:latin typeface="Inter" panose="020B0502030000000004" pitchFamily="34" charset="0"/>
              <a:ea typeface="Inter" panose="020B0502030000000004" pitchFamily="34" charset="0"/>
            </a:endParaRPr>
          </a:p>
          <a:p>
            <a:r>
              <a:rPr lang="en-US" sz="1600" b="1">
                <a:solidFill>
                  <a:srgbClr val="1E2A5D"/>
                </a:solidFill>
                <a:latin typeface="Inter"/>
                <a:ea typeface="Inter" panose="020B0502030000000004" pitchFamily="34" charset="0"/>
              </a:rPr>
              <a:t>Emerging contaminants – microplastics/microfibers</a:t>
            </a:r>
          </a:p>
          <a:p>
            <a:endParaRPr lang="en-US" sz="1600">
              <a:solidFill>
                <a:srgbClr val="1E2A5D"/>
              </a:solidFill>
              <a:latin typeface="Inter" panose="020B0502030000000004" pitchFamily="34" charset="0"/>
              <a:ea typeface="Inter" panose="020B0502030000000004" pitchFamily="34" charset="0"/>
            </a:endParaRPr>
          </a:p>
          <a:p>
            <a:pPr marL="285750" indent="-285750">
              <a:buFont typeface="Arial" panose="020B0604020202020204" pitchFamily="34" charset="0"/>
              <a:buChar char="•"/>
            </a:pPr>
            <a:r>
              <a:rPr lang="en-US" sz="1600">
                <a:solidFill>
                  <a:srgbClr val="1E2A5D"/>
                </a:solidFill>
                <a:latin typeface="Inter"/>
                <a:ea typeface="Inter" panose="020B0502030000000004" pitchFamily="34" charset="0"/>
              </a:rPr>
              <a:t>Greater focus in this area – both in press and academic peer review – on the widespread distribution and impacts on biota</a:t>
            </a:r>
          </a:p>
          <a:p>
            <a:pPr marL="285750" indent="-285750">
              <a:buFont typeface="Arial" panose="020B0604020202020204" pitchFamily="34" charset="0"/>
              <a:buChar char="•"/>
            </a:pPr>
            <a:endParaRPr lang="en-US" sz="1600">
              <a:solidFill>
                <a:srgbClr val="1E2A5D"/>
              </a:solidFill>
              <a:latin typeface="Inter" panose="020B0502030000000004" pitchFamily="34" charset="0"/>
              <a:ea typeface="Inter" panose="020B0502030000000004" pitchFamily="34" charset="0"/>
            </a:endParaRPr>
          </a:p>
          <a:p>
            <a:pPr marL="285750" indent="-285750">
              <a:buFont typeface="Arial" panose="020B0604020202020204" pitchFamily="34" charset="0"/>
              <a:buChar char="•"/>
            </a:pPr>
            <a:endParaRPr lang="en-US" sz="1600">
              <a:solidFill>
                <a:srgbClr val="1E2A5D"/>
              </a:solidFill>
              <a:latin typeface="Inter" panose="020B0502030000000004" pitchFamily="34" charset="0"/>
              <a:ea typeface="Inter" panose="020B0502030000000004" pitchFamily="34" charset="0"/>
            </a:endParaRPr>
          </a:p>
          <a:p>
            <a:endParaRPr lang="en-US" sz="1600">
              <a:solidFill>
                <a:srgbClr val="1E2A5D"/>
              </a:solidFill>
              <a:latin typeface="Inter" panose="020B0502030000000004" pitchFamily="34" charset="0"/>
              <a:ea typeface="Inter" panose="020B0502030000000004" pitchFamily="34" charset="0"/>
            </a:endParaRPr>
          </a:p>
          <a:p>
            <a:pPr marL="285750" indent="-285750">
              <a:buFont typeface="Arial" panose="020B0604020202020204" pitchFamily="34" charset="0"/>
              <a:buChar char="•"/>
            </a:pPr>
            <a:endParaRPr lang="en-US" sz="1600">
              <a:solidFill>
                <a:srgbClr val="1E2A5D"/>
              </a:solidFill>
              <a:latin typeface="Inter" panose="020B0502030000000004" pitchFamily="34" charset="0"/>
              <a:ea typeface="Inter" panose="020B0502030000000004" pitchFamily="34" charset="0"/>
            </a:endParaRPr>
          </a:p>
          <a:p>
            <a:pPr marL="285750" indent="-285750">
              <a:buFont typeface="Arial" panose="020B0604020202020204" pitchFamily="34" charset="0"/>
              <a:buChar char="•"/>
            </a:pPr>
            <a:endParaRPr lang="en-US" sz="1600">
              <a:solidFill>
                <a:srgbClr val="1E2A5D"/>
              </a:solidFill>
              <a:latin typeface="Inter" panose="020B0502030000000004" pitchFamily="34" charset="0"/>
              <a:ea typeface="Inter" panose="020B0502030000000004" pitchFamily="34" charset="0"/>
            </a:endParaRPr>
          </a:p>
          <a:p>
            <a:pPr marL="285750" indent="-285750">
              <a:buFont typeface="Arial" panose="020B0604020202020204" pitchFamily="34" charset="0"/>
              <a:buChar char="•"/>
            </a:pPr>
            <a:endParaRPr lang="en-US" sz="1600">
              <a:solidFill>
                <a:srgbClr val="1E2A5D"/>
              </a:solidFill>
              <a:latin typeface="Inter" panose="020B0502030000000004" pitchFamily="34" charset="0"/>
              <a:ea typeface="Inter" panose="020B0502030000000004" pitchFamily="34" charset="0"/>
            </a:endParaRPr>
          </a:p>
          <a:p>
            <a:r>
              <a:rPr lang="en-US" sz="1600" b="1">
                <a:solidFill>
                  <a:srgbClr val="1E2A5D"/>
                </a:solidFill>
                <a:latin typeface="Inter"/>
                <a:ea typeface="Inter" panose="020B0502030000000004" pitchFamily="34" charset="0"/>
              </a:rPr>
              <a:t>Flushed Wipes </a:t>
            </a:r>
          </a:p>
          <a:p>
            <a:endParaRPr lang="en-US" sz="1600" b="1">
              <a:solidFill>
                <a:srgbClr val="1E2A5D"/>
              </a:solidFill>
              <a:latin typeface="Inter" panose="020B0502030000000004" pitchFamily="34" charset="0"/>
              <a:ea typeface="Inter" panose="020B0502030000000004" pitchFamily="34" charset="0"/>
            </a:endParaRPr>
          </a:p>
          <a:p>
            <a:pPr marL="285750" indent="-285750">
              <a:buFont typeface="Arial" panose="020B0604020202020204" pitchFamily="34" charset="0"/>
              <a:buChar char="•"/>
            </a:pPr>
            <a:r>
              <a:rPr lang="en-US" sz="1600">
                <a:solidFill>
                  <a:srgbClr val="1E2A5D"/>
                </a:solidFill>
                <a:latin typeface="Inter"/>
                <a:ea typeface="Inter" panose="020B0502030000000004" pitchFamily="34" charset="0"/>
              </a:rPr>
              <a:t>State legislation to require proper “Do Not Flush” labeling of wipes was successful in 2020 in Washington and is proceeding in 2021 in California, Massachusetts, and Oregon</a:t>
            </a:r>
          </a:p>
          <a:p>
            <a:endParaRPr lang="en-US" sz="1600">
              <a:solidFill>
                <a:srgbClr val="1E2A5D"/>
              </a:solidFill>
              <a:latin typeface="Inter" panose="020B0502030000000004" pitchFamily="34" charset="0"/>
              <a:ea typeface="Inter" panose="020B0502030000000004" pitchFamily="34" charset="0"/>
            </a:endParaRPr>
          </a:p>
          <a:p>
            <a:endParaRPr lang="en-US" sz="1600">
              <a:solidFill>
                <a:srgbClr val="1E2A5D"/>
              </a:solidFill>
              <a:latin typeface="Inter" panose="020B0502030000000004" pitchFamily="34" charset="0"/>
              <a:ea typeface="Inter" panose="020B0502030000000004" pitchFamily="34" charset="0"/>
            </a:endParaRPr>
          </a:p>
          <a:p>
            <a:endParaRPr lang="en-US" sz="1600">
              <a:solidFill>
                <a:srgbClr val="1E2A5D"/>
              </a:solidFill>
              <a:latin typeface="Inter" panose="020B0502030000000004" pitchFamily="34" charset="0"/>
              <a:ea typeface="Inter" panose="020B0502030000000004" pitchFamily="34" charset="0"/>
            </a:endParaRPr>
          </a:p>
        </p:txBody>
      </p:sp>
      <p:grpSp>
        <p:nvGrpSpPr>
          <p:cNvPr id="10" name="Group 9">
            <a:extLst>
              <a:ext uri="{FF2B5EF4-FFF2-40B4-BE49-F238E27FC236}">
                <a16:creationId xmlns:a16="http://schemas.microsoft.com/office/drawing/2014/main" id="{63DA1957-F619-AA45-A961-98B779461AB9}"/>
              </a:ext>
            </a:extLst>
          </p:cNvPr>
          <p:cNvGrpSpPr/>
          <p:nvPr/>
        </p:nvGrpSpPr>
        <p:grpSpPr>
          <a:xfrm>
            <a:off x="0" y="6440416"/>
            <a:ext cx="12192000" cy="417584"/>
            <a:chOff x="0" y="6440416"/>
            <a:chExt cx="12192000" cy="417584"/>
          </a:xfrm>
        </p:grpSpPr>
        <p:sp>
          <p:nvSpPr>
            <p:cNvPr id="11" name="Rectangle 10">
              <a:extLst>
                <a:ext uri="{FF2B5EF4-FFF2-40B4-BE49-F238E27FC236}">
                  <a16:creationId xmlns:a16="http://schemas.microsoft.com/office/drawing/2014/main" id="{A61027ED-65C4-C442-A027-3DBDF5CA6E97}"/>
                </a:ext>
              </a:extLst>
            </p:cNvPr>
            <p:cNvSpPr/>
            <p:nvPr/>
          </p:nvSpPr>
          <p:spPr>
            <a:xfrm>
              <a:off x="0" y="6440416"/>
              <a:ext cx="417584" cy="417584"/>
            </a:xfrm>
            <a:prstGeom prst="rect">
              <a:avLst/>
            </a:prstGeom>
            <a:solidFill>
              <a:srgbClr val="1E2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Icon&#10;&#10;Description automatically generated">
              <a:extLst>
                <a:ext uri="{FF2B5EF4-FFF2-40B4-BE49-F238E27FC236}">
                  <a16:creationId xmlns:a16="http://schemas.microsoft.com/office/drawing/2014/main" id="{50E236BA-BF30-2546-BB1F-39FF52A21EE6}"/>
                </a:ext>
              </a:extLst>
            </p:cNvPr>
            <p:cNvPicPr>
              <a:picLocks noChangeAspect="1"/>
            </p:cNvPicPr>
            <p:nvPr/>
          </p:nvPicPr>
          <p:blipFill>
            <a:blip r:embed="rId3"/>
            <a:stretch>
              <a:fillRect/>
            </a:stretch>
          </p:blipFill>
          <p:spPr>
            <a:xfrm>
              <a:off x="76404" y="6522046"/>
              <a:ext cx="262776" cy="244443"/>
            </a:xfrm>
            <a:prstGeom prst="rect">
              <a:avLst/>
            </a:prstGeom>
          </p:spPr>
        </p:pic>
        <p:sp>
          <p:nvSpPr>
            <p:cNvPr id="13" name="Rectangle 12">
              <a:extLst>
                <a:ext uri="{FF2B5EF4-FFF2-40B4-BE49-F238E27FC236}">
                  <a16:creationId xmlns:a16="http://schemas.microsoft.com/office/drawing/2014/main" id="{E9D9CF8C-5CF9-FD4E-9D4B-0C8D35F9452E}"/>
                </a:ext>
              </a:extLst>
            </p:cNvPr>
            <p:cNvSpPr/>
            <p:nvPr/>
          </p:nvSpPr>
          <p:spPr>
            <a:xfrm>
              <a:off x="417584" y="6440416"/>
              <a:ext cx="11774416" cy="417584"/>
            </a:xfrm>
            <a:prstGeom prst="rect">
              <a:avLst/>
            </a:prstGeom>
            <a:solidFill>
              <a:srgbClr val="35A5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232346B-3133-6B4D-AAB7-C5A3BA525CD3}"/>
                </a:ext>
              </a:extLst>
            </p:cNvPr>
            <p:cNvSpPr/>
            <p:nvPr/>
          </p:nvSpPr>
          <p:spPr>
            <a:xfrm>
              <a:off x="834639" y="6538832"/>
              <a:ext cx="11009831" cy="230832"/>
            </a:xfrm>
            <a:prstGeom prst="rect">
              <a:avLst/>
            </a:prstGeom>
          </p:spPr>
          <p:txBody>
            <a:bodyPr wrap="square" lIns="91440" tIns="45720" rIns="91440" bIns="45720" anchor="t">
              <a:spAutoFit/>
            </a:bodyPr>
            <a:lstStyle/>
            <a:p>
              <a:pPr algn="r"/>
              <a:r>
                <a:rPr lang="en-US" sz="900" b="1" spc="300">
                  <a:solidFill>
                    <a:schemeClr val="bg1"/>
                  </a:solidFill>
                  <a:latin typeface="Inter"/>
                  <a:ea typeface="+mn-lt"/>
                  <a:cs typeface="+mn-lt"/>
                </a:rPr>
                <a:t>2021 WATER UTILITY ADVOCACY OUTLOOK IN WASHINGTON</a:t>
              </a:r>
            </a:p>
          </p:txBody>
        </p:sp>
      </p:grpSp>
    </p:spTree>
    <p:extLst>
      <p:ext uri="{BB962C8B-B14F-4D97-AF65-F5344CB8AC3E}">
        <p14:creationId xmlns:p14="http://schemas.microsoft.com/office/powerpoint/2010/main" val="2030066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2" name="Straight Connector 41">
            <a:extLst>
              <a:ext uri="{FF2B5EF4-FFF2-40B4-BE49-F238E27FC236}">
                <a16:creationId xmlns:a16="http://schemas.microsoft.com/office/drawing/2014/main" id="{B9E97D2B-28F3-DE46-8942-0ED36A89A21F}"/>
              </a:ext>
            </a:extLst>
          </p:cNvPr>
          <p:cNvCxnSpPr>
            <a:cxnSpLocks/>
          </p:cNvCxnSpPr>
          <p:nvPr/>
        </p:nvCxnSpPr>
        <p:spPr>
          <a:xfrm flipV="1">
            <a:off x="-501805" y="1307459"/>
            <a:ext cx="7337503" cy="1"/>
          </a:xfrm>
          <a:prstGeom prst="line">
            <a:avLst/>
          </a:prstGeom>
          <a:ln>
            <a:solidFill>
              <a:srgbClr val="35A5D7"/>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FC04641-071C-2646-87B0-CD7D6733DD17}"/>
              </a:ext>
            </a:extLst>
          </p:cNvPr>
          <p:cNvSpPr txBox="1"/>
          <p:nvPr/>
        </p:nvSpPr>
        <p:spPr>
          <a:xfrm>
            <a:off x="834639" y="702610"/>
            <a:ext cx="7985976" cy="523220"/>
          </a:xfrm>
          <a:prstGeom prst="rect">
            <a:avLst/>
          </a:prstGeom>
          <a:noFill/>
        </p:spPr>
        <p:txBody>
          <a:bodyPr wrap="square" rtlCol="0">
            <a:spAutoFit/>
          </a:bodyPr>
          <a:lstStyle/>
          <a:p>
            <a:r>
              <a:rPr lang="en-US" sz="2800" b="1">
                <a:solidFill>
                  <a:srgbClr val="1E2A5D"/>
                </a:solidFill>
                <a:latin typeface="Inter" panose="020B0502030000000004" pitchFamily="34" charset="0"/>
                <a:ea typeface="Inter" panose="020B0502030000000004" pitchFamily="34" charset="0"/>
              </a:rPr>
              <a:t>Key Regulatory Issues</a:t>
            </a:r>
          </a:p>
        </p:txBody>
      </p:sp>
      <p:sp>
        <p:nvSpPr>
          <p:cNvPr id="25" name="TextBox 24">
            <a:extLst>
              <a:ext uri="{FF2B5EF4-FFF2-40B4-BE49-F238E27FC236}">
                <a16:creationId xmlns:a16="http://schemas.microsoft.com/office/drawing/2014/main" id="{EA97B8CA-6C3F-DE4F-801C-D066C5C2CD66}"/>
              </a:ext>
            </a:extLst>
          </p:cNvPr>
          <p:cNvSpPr txBox="1"/>
          <p:nvPr/>
        </p:nvSpPr>
        <p:spPr>
          <a:xfrm>
            <a:off x="1116179" y="1701406"/>
            <a:ext cx="9689352" cy="5755422"/>
          </a:xfrm>
          <a:prstGeom prst="rect">
            <a:avLst/>
          </a:prstGeom>
          <a:noFill/>
        </p:spPr>
        <p:txBody>
          <a:bodyPr wrap="square" lIns="91440" tIns="45720" rIns="91440" bIns="45720" numCol="2" spcCol="457200" rtlCol="0" anchor="t">
            <a:spAutoFit/>
          </a:bodyPr>
          <a:lstStyle/>
          <a:p>
            <a:r>
              <a:rPr lang="en-US" sz="1600" b="1">
                <a:solidFill>
                  <a:srgbClr val="1E2A5D"/>
                </a:solidFill>
                <a:latin typeface="Inter"/>
                <a:ea typeface="Inter" panose="020B0502030000000004" pitchFamily="34" charset="0"/>
              </a:rPr>
              <a:t>Wastewater-based epidemiology for </a:t>
            </a:r>
            <a:br>
              <a:rPr lang="en-US" sz="1600" b="1">
                <a:latin typeface="Inter" panose="020B0502030000000004" pitchFamily="34" charset="0"/>
                <a:ea typeface="Inter" panose="020B0502030000000004" pitchFamily="34" charset="0"/>
              </a:rPr>
            </a:br>
            <a:r>
              <a:rPr lang="en-US" sz="1600" b="1">
                <a:solidFill>
                  <a:srgbClr val="1E2A5D"/>
                </a:solidFill>
                <a:latin typeface="Inter"/>
                <a:ea typeface="Inter" panose="020B0502030000000004" pitchFamily="34" charset="0"/>
              </a:rPr>
              <a:t>Sars-Cov-19</a:t>
            </a:r>
          </a:p>
          <a:p>
            <a:endParaRPr lang="en-US" sz="1600" b="1">
              <a:solidFill>
                <a:srgbClr val="1E2A5D"/>
              </a:solidFill>
              <a:latin typeface="Inter" panose="020B0502030000000004" pitchFamily="34" charset="0"/>
              <a:ea typeface="Inter" panose="020B0502030000000004" pitchFamily="34" charset="0"/>
            </a:endParaRPr>
          </a:p>
          <a:p>
            <a:pPr marL="285750" indent="-285750">
              <a:buFont typeface="Arial" panose="020B0604020202020204" pitchFamily="34" charset="0"/>
              <a:buChar char="•"/>
            </a:pPr>
            <a:r>
              <a:rPr lang="en-US" sz="1600">
                <a:solidFill>
                  <a:srgbClr val="1E2A5D"/>
                </a:solidFill>
                <a:latin typeface="Inter"/>
                <a:ea typeface="Inter" panose="020B0502030000000004" pitchFamily="34" charset="0"/>
              </a:rPr>
              <a:t>While not regulatory, a significant amount of attention put towards surveillance efforts</a:t>
            </a:r>
          </a:p>
          <a:p>
            <a:pPr marL="285750" indent="-285750">
              <a:buFont typeface="Arial" panose="020B0604020202020204" pitchFamily="34" charset="0"/>
              <a:buChar char="•"/>
            </a:pPr>
            <a:endParaRPr lang="en-US" sz="1600">
              <a:solidFill>
                <a:srgbClr val="1E2A5D"/>
              </a:solidFill>
              <a:latin typeface="Inter" panose="020B0502030000000004" pitchFamily="34" charset="0"/>
              <a:ea typeface="Inter" panose="020B0502030000000004" pitchFamily="34" charset="0"/>
            </a:endParaRPr>
          </a:p>
          <a:p>
            <a:pPr marL="285750" indent="-285750">
              <a:buFont typeface="Arial" panose="020B0604020202020204" pitchFamily="34" charset="0"/>
              <a:buChar char="•"/>
            </a:pPr>
            <a:r>
              <a:rPr lang="en-US" sz="1600">
                <a:solidFill>
                  <a:srgbClr val="1E2A5D"/>
                </a:solidFill>
                <a:latin typeface="Inter"/>
                <a:ea typeface="Inter" panose="020B0502030000000004" pitchFamily="34" charset="0"/>
              </a:rPr>
              <a:t>Ongoing efforts across federal agencies (HHS/CDC, DHS, EPA) and state health departments</a:t>
            </a:r>
          </a:p>
          <a:p>
            <a:pPr marL="285750" indent="-285750">
              <a:buFont typeface="Arial" panose="020B0604020202020204" pitchFamily="34" charset="0"/>
              <a:buChar char="•"/>
            </a:pPr>
            <a:endParaRPr lang="en-US" sz="1600">
              <a:solidFill>
                <a:srgbClr val="1E2A5D"/>
              </a:solidFill>
              <a:latin typeface="Inter" panose="020B0502030000000004" pitchFamily="34" charset="0"/>
              <a:ea typeface="Inter" panose="020B0502030000000004" pitchFamily="34" charset="0"/>
            </a:endParaRPr>
          </a:p>
          <a:p>
            <a:pPr marL="285750" indent="-285750">
              <a:buFont typeface="Arial" panose="020B0604020202020204" pitchFamily="34" charset="0"/>
              <a:buChar char="•"/>
            </a:pPr>
            <a:r>
              <a:rPr lang="en-US" sz="1600">
                <a:solidFill>
                  <a:srgbClr val="1E2A5D"/>
                </a:solidFill>
                <a:latin typeface="Inter"/>
                <a:ea typeface="Inter" panose="020B0502030000000004" pitchFamily="34" charset="0"/>
              </a:rPr>
              <a:t>Ability to track trends in occurrence and prevalence – helps inform local public health departments on community spread and make decisions accordingly</a:t>
            </a:r>
          </a:p>
          <a:p>
            <a:endParaRPr lang="en-US" sz="1600" b="1">
              <a:solidFill>
                <a:srgbClr val="1E2A5D"/>
              </a:solidFill>
              <a:latin typeface="Inter" panose="020B0502030000000004" pitchFamily="34" charset="0"/>
              <a:ea typeface="Inter" panose="020B0502030000000004" pitchFamily="34" charset="0"/>
            </a:endParaRPr>
          </a:p>
          <a:p>
            <a:endParaRPr lang="en-US" sz="1600" b="1">
              <a:solidFill>
                <a:srgbClr val="1E2A5D"/>
              </a:solidFill>
              <a:latin typeface="Inter" panose="020B0502030000000004" pitchFamily="34" charset="0"/>
              <a:ea typeface="Inter" panose="020B0502030000000004" pitchFamily="34" charset="0"/>
            </a:endParaRPr>
          </a:p>
          <a:p>
            <a:endParaRPr lang="en-US" sz="1600" b="1">
              <a:solidFill>
                <a:srgbClr val="1E2A5D"/>
              </a:solidFill>
              <a:latin typeface="Inter" panose="020B0502030000000004" pitchFamily="34" charset="0"/>
              <a:ea typeface="Inter" panose="020B0502030000000004" pitchFamily="34" charset="0"/>
            </a:endParaRPr>
          </a:p>
          <a:p>
            <a:endParaRPr lang="en-US" sz="1600" b="1">
              <a:solidFill>
                <a:srgbClr val="1E2A5D"/>
              </a:solidFill>
              <a:latin typeface="Inter" panose="020B0502030000000004" pitchFamily="34" charset="0"/>
              <a:ea typeface="Inter" panose="020B0502030000000004" pitchFamily="34" charset="0"/>
            </a:endParaRPr>
          </a:p>
          <a:p>
            <a:endParaRPr lang="en-US" sz="1600" b="1">
              <a:solidFill>
                <a:srgbClr val="1E2A5D"/>
              </a:solidFill>
              <a:latin typeface="Inter" panose="020B0502030000000004" pitchFamily="34" charset="0"/>
              <a:ea typeface="Inter" panose="020B0502030000000004" pitchFamily="34" charset="0"/>
            </a:endParaRPr>
          </a:p>
          <a:p>
            <a:endParaRPr lang="en-US" sz="1600" b="1">
              <a:solidFill>
                <a:srgbClr val="1E2A5D"/>
              </a:solidFill>
              <a:latin typeface="Inter" panose="020B0502030000000004" pitchFamily="34" charset="0"/>
              <a:ea typeface="Inter" panose="020B0502030000000004" pitchFamily="34" charset="0"/>
            </a:endParaRPr>
          </a:p>
          <a:p>
            <a:endParaRPr lang="en-US" sz="1600" b="1">
              <a:solidFill>
                <a:srgbClr val="1E2A5D"/>
              </a:solidFill>
              <a:latin typeface="Inter" panose="020B0502030000000004" pitchFamily="34" charset="0"/>
              <a:ea typeface="Inter" panose="020B0502030000000004" pitchFamily="34" charset="0"/>
            </a:endParaRPr>
          </a:p>
          <a:p>
            <a:endParaRPr lang="en-US" sz="1600" b="1">
              <a:solidFill>
                <a:srgbClr val="1E2A5D"/>
              </a:solidFill>
              <a:latin typeface="Inter" panose="020B0502030000000004" pitchFamily="34" charset="0"/>
              <a:ea typeface="Inter" panose="020B0502030000000004" pitchFamily="34" charset="0"/>
            </a:endParaRPr>
          </a:p>
          <a:p>
            <a:endParaRPr lang="en-US" sz="1600" b="1">
              <a:solidFill>
                <a:srgbClr val="1E2A5D"/>
              </a:solidFill>
              <a:latin typeface="Inter" panose="020B0502030000000004" pitchFamily="34" charset="0"/>
              <a:ea typeface="Inter" panose="020B0502030000000004" pitchFamily="34" charset="0"/>
            </a:endParaRPr>
          </a:p>
          <a:p>
            <a:r>
              <a:rPr lang="en-US" sz="1600" b="1">
                <a:solidFill>
                  <a:srgbClr val="1E2A5D"/>
                </a:solidFill>
                <a:latin typeface="Inter"/>
                <a:ea typeface="Inter" panose="020B0502030000000004" pitchFamily="34" charset="0"/>
              </a:rPr>
              <a:t>Peak Flows Management (“Blending”) Rule</a:t>
            </a:r>
          </a:p>
          <a:p>
            <a:endParaRPr lang="en-US" sz="1600" b="1">
              <a:solidFill>
                <a:srgbClr val="1E2A5D"/>
              </a:solidFill>
              <a:latin typeface="Inter" panose="020B0502030000000004" pitchFamily="34" charset="0"/>
              <a:ea typeface="Inter" panose="020B0502030000000004" pitchFamily="34" charset="0"/>
            </a:endParaRPr>
          </a:p>
          <a:p>
            <a:pPr marL="285750" indent="-285750">
              <a:buFont typeface="Arial" panose="020B0604020202020204" pitchFamily="34" charset="0"/>
              <a:buChar char="•"/>
            </a:pPr>
            <a:r>
              <a:rPr lang="en-US" sz="1600">
                <a:solidFill>
                  <a:srgbClr val="1E2A5D"/>
                </a:solidFill>
                <a:latin typeface="Inter"/>
                <a:ea typeface="Inter" panose="020B0502030000000004" pitchFamily="34" charset="0"/>
              </a:rPr>
              <a:t>EPA has written a rule to allow blending under certain conditions, but it has not been published yet - rule is on hold until further notice</a:t>
            </a:r>
          </a:p>
          <a:p>
            <a:endParaRPr lang="en-US" sz="1600" b="1">
              <a:solidFill>
                <a:srgbClr val="1E2A5D"/>
              </a:solidFill>
              <a:latin typeface="Inter" panose="020B0502030000000004" pitchFamily="34" charset="0"/>
              <a:ea typeface="Inter" panose="020B0502030000000004" pitchFamily="34" charset="0"/>
            </a:endParaRPr>
          </a:p>
          <a:p>
            <a:r>
              <a:rPr lang="en-US" sz="1600" b="1">
                <a:solidFill>
                  <a:srgbClr val="1E2A5D"/>
                </a:solidFill>
                <a:latin typeface="Inter"/>
                <a:ea typeface="Inter" panose="020B0502030000000004" pitchFamily="34" charset="0"/>
              </a:rPr>
              <a:t>Water Reuse Action Plan</a:t>
            </a:r>
          </a:p>
          <a:p>
            <a:endParaRPr lang="en-US" sz="1600" b="1">
              <a:solidFill>
                <a:srgbClr val="1E2A5D"/>
              </a:solidFill>
              <a:latin typeface="Inter" panose="020B0502030000000004" pitchFamily="34" charset="0"/>
              <a:ea typeface="Inter" panose="020B0502030000000004" pitchFamily="34" charset="0"/>
            </a:endParaRPr>
          </a:p>
          <a:p>
            <a:pPr marL="285750" indent="-285750">
              <a:buFont typeface="Arial" panose="020B0604020202020204" pitchFamily="34" charset="0"/>
              <a:buChar char="•"/>
            </a:pPr>
            <a:r>
              <a:rPr lang="en-US" sz="1600">
                <a:solidFill>
                  <a:srgbClr val="1E2A5D"/>
                </a:solidFill>
                <a:latin typeface="Inter"/>
                <a:ea typeface="Inter" panose="020B0502030000000004" pitchFamily="34" charset="0"/>
              </a:rPr>
              <a:t>Ongoing effort – many action items completed; several new action items introduced</a:t>
            </a:r>
          </a:p>
          <a:p>
            <a:endParaRPr lang="en-US" sz="1600" b="1">
              <a:solidFill>
                <a:srgbClr val="1E2A5D"/>
              </a:solidFill>
              <a:latin typeface="Inter" panose="020B0502030000000004" pitchFamily="34" charset="0"/>
              <a:ea typeface="Inter" panose="020B0502030000000004" pitchFamily="34" charset="0"/>
            </a:endParaRPr>
          </a:p>
        </p:txBody>
      </p:sp>
      <p:grpSp>
        <p:nvGrpSpPr>
          <p:cNvPr id="10" name="Group 9">
            <a:extLst>
              <a:ext uri="{FF2B5EF4-FFF2-40B4-BE49-F238E27FC236}">
                <a16:creationId xmlns:a16="http://schemas.microsoft.com/office/drawing/2014/main" id="{81B9F1B5-DB2A-EC41-9E8F-11B57A2F38AF}"/>
              </a:ext>
            </a:extLst>
          </p:cNvPr>
          <p:cNvGrpSpPr/>
          <p:nvPr/>
        </p:nvGrpSpPr>
        <p:grpSpPr>
          <a:xfrm>
            <a:off x="0" y="6440416"/>
            <a:ext cx="12192000" cy="417584"/>
            <a:chOff x="0" y="6440416"/>
            <a:chExt cx="12192000" cy="417584"/>
          </a:xfrm>
        </p:grpSpPr>
        <p:sp>
          <p:nvSpPr>
            <p:cNvPr id="11" name="Rectangle 10">
              <a:extLst>
                <a:ext uri="{FF2B5EF4-FFF2-40B4-BE49-F238E27FC236}">
                  <a16:creationId xmlns:a16="http://schemas.microsoft.com/office/drawing/2014/main" id="{193F84B9-BF86-6541-B2A2-3476BA64188B}"/>
                </a:ext>
              </a:extLst>
            </p:cNvPr>
            <p:cNvSpPr/>
            <p:nvPr/>
          </p:nvSpPr>
          <p:spPr>
            <a:xfrm>
              <a:off x="0" y="6440416"/>
              <a:ext cx="417584" cy="417584"/>
            </a:xfrm>
            <a:prstGeom prst="rect">
              <a:avLst/>
            </a:prstGeom>
            <a:solidFill>
              <a:srgbClr val="1E2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Icon&#10;&#10;Description automatically generated">
              <a:extLst>
                <a:ext uri="{FF2B5EF4-FFF2-40B4-BE49-F238E27FC236}">
                  <a16:creationId xmlns:a16="http://schemas.microsoft.com/office/drawing/2014/main" id="{347A5F32-DAE4-CB46-8C49-BBC1FC9F5D2D}"/>
                </a:ext>
              </a:extLst>
            </p:cNvPr>
            <p:cNvPicPr>
              <a:picLocks noChangeAspect="1"/>
            </p:cNvPicPr>
            <p:nvPr/>
          </p:nvPicPr>
          <p:blipFill>
            <a:blip r:embed="rId3"/>
            <a:stretch>
              <a:fillRect/>
            </a:stretch>
          </p:blipFill>
          <p:spPr>
            <a:xfrm>
              <a:off x="76404" y="6522046"/>
              <a:ext cx="262776" cy="244443"/>
            </a:xfrm>
            <a:prstGeom prst="rect">
              <a:avLst/>
            </a:prstGeom>
          </p:spPr>
        </p:pic>
        <p:sp>
          <p:nvSpPr>
            <p:cNvPr id="13" name="Rectangle 12">
              <a:extLst>
                <a:ext uri="{FF2B5EF4-FFF2-40B4-BE49-F238E27FC236}">
                  <a16:creationId xmlns:a16="http://schemas.microsoft.com/office/drawing/2014/main" id="{A24F57BE-FFF5-B64D-A82F-8D28A525C405}"/>
                </a:ext>
              </a:extLst>
            </p:cNvPr>
            <p:cNvSpPr/>
            <p:nvPr/>
          </p:nvSpPr>
          <p:spPr>
            <a:xfrm>
              <a:off x="417584" y="6440416"/>
              <a:ext cx="11774416" cy="417584"/>
            </a:xfrm>
            <a:prstGeom prst="rect">
              <a:avLst/>
            </a:prstGeom>
            <a:solidFill>
              <a:srgbClr val="35A5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467A2E6-DD36-CA4B-B8AA-B4D416397CF1}"/>
                </a:ext>
              </a:extLst>
            </p:cNvPr>
            <p:cNvSpPr/>
            <p:nvPr/>
          </p:nvSpPr>
          <p:spPr>
            <a:xfrm>
              <a:off x="834639" y="6538832"/>
              <a:ext cx="11009831" cy="230832"/>
            </a:xfrm>
            <a:prstGeom prst="rect">
              <a:avLst/>
            </a:prstGeom>
          </p:spPr>
          <p:txBody>
            <a:bodyPr wrap="square" lIns="91440" tIns="45720" rIns="91440" bIns="45720" anchor="t">
              <a:spAutoFit/>
            </a:bodyPr>
            <a:lstStyle/>
            <a:p>
              <a:pPr algn="r"/>
              <a:r>
                <a:rPr lang="en-US" sz="900" b="1" spc="300">
                  <a:solidFill>
                    <a:schemeClr val="bg1"/>
                  </a:solidFill>
                  <a:latin typeface="Inter"/>
                  <a:ea typeface="+mn-lt"/>
                  <a:cs typeface="+mn-lt"/>
                </a:rPr>
                <a:t>2021 WATER UTILITY ADVOCACY OUTLOOK IN WASHINGTON</a:t>
              </a:r>
            </a:p>
          </p:txBody>
        </p:sp>
      </p:grpSp>
    </p:spTree>
    <p:extLst>
      <p:ext uri="{BB962C8B-B14F-4D97-AF65-F5344CB8AC3E}">
        <p14:creationId xmlns:p14="http://schemas.microsoft.com/office/powerpoint/2010/main" val="24851519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B0F0890-F18D-8545-B594-8CB7026BCDD1}"/>
              </a:ext>
            </a:extLst>
          </p:cNvPr>
          <p:cNvSpPr/>
          <p:nvPr/>
        </p:nvSpPr>
        <p:spPr>
          <a:xfrm>
            <a:off x="415584" y="1"/>
            <a:ext cx="11776416" cy="6858000"/>
          </a:xfrm>
          <a:prstGeom prst="rect">
            <a:avLst/>
          </a:prstGeom>
          <a:solidFill>
            <a:srgbClr val="1E2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517C4A9-4610-B74E-9211-82BF315DD003}"/>
              </a:ext>
            </a:extLst>
          </p:cNvPr>
          <p:cNvSpPr txBox="1"/>
          <p:nvPr/>
        </p:nvSpPr>
        <p:spPr>
          <a:xfrm>
            <a:off x="5695688" y="1228397"/>
            <a:ext cx="5265962" cy="4401205"/>
          </a:xfrm>
          <a:prstGeom prst="rect">
            <a:avLst/>
          </a:prstGeom>
          <a:noFill/>
        </p:spPr>
        <p:txBody>
          <a:bodyPr wrap="square" rtlCol="0">
            <a:spAutoFit/>
          </a:bodyPr>
          <a:lstStyle/>
          <a:p>
            <a:pPr marL="342900" indent="-342900">
              <a:buFont typeface="Arial" panose="020B0604020202020204" pitchFamily="34" charset="0"/>
              <a:buChar char="•"/>
            </a:pPr>
            <a:r>
              <a:rPr lang="en-US" sz="2000" b="1">
                <a:solidFill>
                  <a:schemeClr val="bg1"/>
                </a:solidFill>
                <a:latin typeface="Inter" panose="020B0502030000000004" pitchFamily="34" charset="0"/>
                <a:ea typeface="Inter" panose="020B0502030000000004" pitchFamily="34" charset="0"/>
              </a:rPr>
              <a:t>This year holds lots of opportunity – and poses new challenges – for clean and safe water policy</a:t>
            </a:r>
          </a:p>
          <a:p>
            <a:pPr marL="342900" indent="-342900">
              <a:buFont typeface="Arial" panose="020B0604020202020204" pitchFamily="34" charset="0"/>
              <a:buChar char="•"/>
            </a:pPr>
            <a:endParaRPr lang="en-US" sz="2000" b="1">
              <a:solidFill>
                <a:schemeClr val="bg1"/>
              </a:solidFill>
              <a:latin typeface="Inter" panose="020B0502030000000004" pitchFamily="34" charset="0"/>
              <a:ea typeface="Inter" panose="020B0502030000000004" pitchFamily="34" charset="0"/>
            </a:endParaRPr>
          </a:p>
          <a:p>
            <a:pPr marL="342900" indent="-342900">
              <a:buFont typeface="Arial" panose="020B0604020202020204" pitchFamily="34" charset="0"/>
              <a:buChar char="•"/>
            </a:pPr>
            <a:r>
              <a:rPr lang="en-US" sz="2000" b="1">
                <a:solidFill>
                  <a:schemeClr val="bg1"/>
                </a:solidFill>
                <a:latin typeface="Inter" panose="020B0502030000000004" pitchFamily="34" charset="0"/>
                <a:ea typeface="Inter" panose="020B0502030000000004" pitchFamily="34" charset="0"/>
              </a:rPr>
              <a:t>Engage with your Federal Senators and Representatives </a:t>
            </a:r>
          </a:p>
          <a:p>
            <a:pPr marL="342900" indent="-342900">
              <a:buFont typeface="Arial" panose="020B0604020202020204" pitchFamily="34" charset="0"/>
              <a:buChar char="•"/>
            </a:pPr>
            <a:endParaRPr lang="en-US" sz="2000" b="1">
              <a:solidFill>
                <a:schemeClr val="bg1"/>
              </a:solidFill>
              <a:latin typeface="Inter" panose="020B0502030000000004" pitchFamily="34" charset="0"/>
              <a:ea typeface="Inter" panose="020B0502030000000004" pitchFamily="34" charset="0"/>
            </a:endParaRPr>
          </a:p>
          <a:p>
            <a:pPr marL="342900" indent="-342900">
              <a:buFont typeface="Arial" panose="020B0604020202020204" pitchFamily="34" charset="0"/>
              <a:buChar char="•"/>
            </a:pPr>
            <a:r>
              <a:rPr lang="en-US" sz="2000" b="1">
                <a:solidFill>
                  <a:schemeClr val="bg1"/>
                </a:solidFill>
                <a:latin typeface="Inter" panose="020B0502030000000004" pitchFamily="34" charset="0"/>
                <a:ea typeface="Inter" panose="020B0502030000000004" pitchFamily="34" charset="0"/>
              </a:rPr>
              <a:t>Invite them to tour and learn more about your facility – virtually works great!</a:t>
            </a:r>
          </a:p>
          <a:p>
            <a:pPr marL="342900" indent="-342900">
              <a:buFont typeface="Arial" panose="020B0604020202020204" pitchFamily="34" charset="0"/>
              <a:buChar char="•"/>
            </a:pPr>
            <a:endParaRPr lang="en-US" sz="2000" b="1">
              <a:solidFill>
                <a:schemeClr val="bg1"/>
              </a:solidFill>
              <a:latin typeface="Inter" panose="020B0502030000000004" pitchFamily="34" charset="0"/>
              <a:ea typeface="Inter" panose="020B0502030000000004" pitchFamily="34" charset="0"/>
            </a:endParaRPr>
          </a:p>
          <a:p>
            <a:pPr marL="342900" indent="-342900">
              <a:buFont typeface="Arial" panose="020B0604020202020204" pitchFamily="34" charset="0"/>
              <a:buChar char="•"/>
            </a:pPr>
            <a:r>
              <a:rPr lang="en-US" sz="2000" b="1">
                <a:solidFill>
                  <a:schemeClr val="bg1"/>
                </a:solidFill>
                <a:latin typeface="Inter" panose="020B0502030000000004" pitchFamily="34" charset="0"/>
                <a:ea typeface="Inter" panose="020B0502030000000004" pitchFamily="34" charset="0"/>
              </a:rPr>
              <a:t>Engage with Federal, state and local regulators </a:t>
            </a:r>
          </a:p>
          <a:p>
            <a:pPr marL="342900" indent="-342900">
              <a:buFont typeface="Arial" panose="020B0604020202020204" pitchFamily="34" charset="0"/>
              <a:buChar char="•"/>
            </a:pPr>
            <a:endParaRPr lang="en-US" sz="2000" b="1">
              <a:solidFill>
                <a:schemeClr val="bg1"/>
              </a:solidFill>
              <a:latin typeface="Inter" panose="020B0502030000000004" pitchFamily="34" charset="0"/>
              <a:ea typeface="Inter" panose="020B0502030000000004" pitchFamily="34" charset="0"/>
            </a:endParaRPr>
          </a:p>
        </p:txBody>
      </p:sp>
      <p:pic>
        <p:nvPicPr>
          <p:cNvPr id="11" name="Picture 10" descr="A picture containing drawing&#10;&#10;Description automatically generated">
            <a:extLst>
              <a:ext uri="{FF2B5EF4-FFF2-40B4-BE49-F238E27FC236}">
                <a16:creationId xmlns:a16="http://schemas.microsoft.com/office/drawing/2014/main" id="{E96C910E-9EFD-4F46-9892-747E67CCE0FA}"/>
              </a:ext>
            </a:extLst>
          </p:cNvPr>
          <p:cNvPicPr>
            <a:picLocks noChangeAspect="1"/>
          </p:cNvPicPr>
          <p:nvPr/>
        </p:nvPicPr>
        <p:blipFill>
          <a:blip r:embed="rId3">
            <a:alphaModFix amt="5000"/>
          </a:blip>
          <a:stretch>
            <a:fillRect/>
          </a:stretch>
        </p:blipFill>
        <p:spPr>
          <a:xfrm>
            <a:off x="-7424853" y="2409443"/>
            <a:ext cx="12192000" cy="3424156"/>
          </a:xfrm>
          <a:prstGeom prst="rect">
            <a:avLst/>
          </a:prstGeom>
        </p:spPr>
      </p:pic>
      <p:sp>
        <p:nvSpPr>
          <p:cNvPr id="4" name="TextBox 3">
            <a:extLst>
              <a:ext uri="{FF2B5EF4-FFF2-40B4-BE49-F238E27FC236}">
                <a16:creationId xmlns:a16="http://schemas.microsoft.com/office/drawing/2014/main" id="{6BDE125B-6655-1D4F-A961-7FF589627F41}"/>
              </a:ext>
            </a:extLst>
          </p:cNvPr>
          <p:cNvSpPr txBox="1"/>
          <p:nvPr/>
        </p:nvSpPr>
        <p:spPr>
          <a:xfrm>
            <a:off x="1174752" y="1120778"/>
            <a:ext cx="3592395" cy="1200329"/>
          </a:xfrm>
          <a:prstGeom prst="rect">
            <a:avLst/>
          </a:prstGeom>
          <a:noFill/>
        </p:spPr>
        <p:txBody>
          <a:bodyPr wrap="square" rtlCol="0">
            <a:spAutoFit/>
          </a:bodyPr>
          <a:lstStyle/>
          <a:p>
            <a:r>
              <a:rPr lang="en-US" sz="3600" b="1">
                <a:solidFill>
                  <a:srgbClr val="35A5D7"/>
                </a:solidFill>
                <a:latin typeface="Inter" panose="020B0502030000000004" pitchFamily="34" charset="0"/>
                <a:ea typeface="Inter" panose="020B0502030000000004" pitchFamily="34" charset="0"/>
              </a:rPr>
              <a:t>Advocacy is Crucial</a:t>
            </a:r>
          </a:p>
        </p:txBody>
      </p:sp>
      <p:grpSp>
        <p:nvGrpSpPr>
          <p:cNvPr id="12" name="Group 11">
            <a:extLst>
              <a:ext uri="{FF2B5EF4-FFF2-40B4-BE49-F238E27FC236}">
                <a16:creationId xmlns:a16="http://schemas.microsoft.com/office/drawing/2014/main" id="{514BF131-7747-2E47-B179-E35083EC0CC6}"/>
              </a:ext>
            </a:extLst>
          </p:cNvPr>
          <p:cNvGrpSpPr/>
          <p:nvPr/>
        </p:nvGrpSpPr>
        <p:grpSpPr>
          <a:xfrm>
            <a:off x="0" y="6440416"/>
            <a:ext cx="12192000" cy="417584"/>
            <a:chOff x="0" y="6440416"/>
            <a:chExt cx="12192000" cy="417584"/>
          </a:xfrm>
        </p:grpSpPr>
        <p:sp>
          <p:nvSpPr>
            <p:cNvPr id="13" name="Rectangle 12">
              <a:extLst>
                <a:ext uri="{FF2B5EF4-FFF2-40B4-BE49-F238E27FC236}">
                  <a16:creationId xmlns:a16="http://schemas.microsoft.com/office/drawing/2014/main" id="{AE7D21D3-B6E0-1B42-B342-2A4F987A4295}"/>
                </a:ext>
              </a:extLst>
            </p:cNvPr>
            <p:cNvSpPr/>
            <p:nvPr/>
          </p:nvSpPr>
          <p:spPr>
            <a:xfrm>
              <a:off x="0" y="6440416"/>
              <a:ext cx="417584" cy="417584"/>
            </a:xfrm>
            <a:prstGeom prst="rect">
              <a:avLst/>
            </a:prstGeom>
            <a:solidFill>
              <a:srgbClr val="1E2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Icon&#10;&#10;Description automatically generated">
              <a:extLst>
                <a:ext uri="{FF2B5EF4-FFF2-40B4-BE49-F238E27FC236}">
                  <a16:creationId xmlns:a16="http://schemas.microsoft.com/office/drawing/2014/main" id="{7DDA2A6D-90BD-4744-B3E8-C9C1E3032691}"/>
                </a:ext>
              </a:extLst>
            </p:cNvPr>
            <p:cNvPicPr>
              <a:picLocks noChangeAspect="1"/>
            </p:cNvPicPr>
            <p:nvPr/>
          </p:nvPicPr>
          <p:blipFill>
            <a:blip r:embed="rId4"/>
            <a:stretch>
              <a:fillRect/>
            </a:stretch>
          </p:blipFill>
          <p:spPr>
            <a:xfrm>
              <a:off x="76404" y="6522046"/>
              <a:ext cx="262776" cy="244443"/>
            </a:xfrm>
            <a:prstGeom prst="rect">
              <a:avLst/>
            </a:prstGeom>
          </p:spPr>
        </p:pic>
        <p:sp>
          <p:nvSpPr>
            <p:cNvPr id="15" name="Rectangle 14">
              <a:extLst>
                <a:ext uri="{FF2B5EF4-FFF2-40B4-BE49-F238E27FC236}">
                  <a16:creationId xmlns:a16="http://schemas.microsoft.com/office/drawing/2014/main" id="{486D2F0E-46F1-324E-8E21-7F01381A2F7E}"/>
                </a:ext>
              </a:extLst>
            </p:cNvPr>
            <p:cNvSpPr/>
            <p:nvPr/>
          </p:nvSpPr>
          <p:spPr>
            <a:xfrm>
              <a:off x="417584" y="6440416"/>
              <a:ext cx="11774416" cy="417584"/>
            </a:xfrm>
            <a:prstGeom prst="rect">
              <a:avLst/>
            </a:prstGeom>
            <a:solidFill>
              <a:srgbClr val="35A5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2128699-3D35-D648-A363-43D4CA6451AB}"/>
                </a:ext>
              </a:extLst>
            </p:cNvPr>
            <p:cNvSpPr/>
            <p:nvPr/>
          </p:nvSpPr>
          <p:spPr>
            <a:xfrm>
              <a:off x="834639" y="6538832"/>
              <a:ext cx="11009831" cy="230832"/>
            </a:xfrm>
            <a:prstGeom prst="rect">
              <a:avLst/>
            </a:prstGeom>
          </p:spPr>
          <p:txBody>
            <a:bodyPr wrap="square" lIns="91440" tIns="45720" rIns="91440" bIns="45720" anchor="t">
              <a:spAutoFit/>
            </a:bodyPr>
            <a:lstStyle/>
            <a:p>
              <a:pPr algn="r"/>
              <a:r>
                <a:rPr lang="en-US" sz="900" b="1" spc="300">
                  <a:solidFill>
                    <a:schemeClr val="bg1"/>
                  </a:solidFill>
                  <a:latin typeface="Inter"/>
                  <a:ea typeface="+mn-lt"/>
                  <a:cs typeface="+mn-lt"/>
                </a:rPr>
                <a:t>2021 WATER UTILITY ADVOCACY OUTLOOK IN WASHINGTON</a:t>
              </a:r>
            </a:p>
          </p:txBody>
        </p:sp>
      </p:grpSp>
    </p:spTree>
    <p:extLst>
      <p:ext uri="{BB962C8B-B14F-4D97-AF65-F5344CB8AC3E}">
        <p14:creationId xmlns:p14="http://schemas.microsoft.com/office/powerpoint/2010/main" val="29946939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BDE125B-6655-1D4F-A961-7FF589627F41}"/>
              </a:ext>
            </a:extLst>
          </p:cNvPr>
          <p:cNvSpPr txBox="1"/>
          <p:nvPr/>
        </p:nvSpPr>
        <p:spPr>
          <a:xfrm>
            <a:off x="949343" y="661128"/>
            <a:ext cx="7229765" cy="646331"/>
          </a:xfrm>
          <a:prstGeom prst="rect">
            <a:avLst/>
          </a:prstGeom>
          <a:noFill/>
        </p:spPr>
        <p:txBody>
          <a:bodyPr wrap="square" rtlCol="0">
            <a:spAutoFit/>
          </a:bodyPr>
          <a:lstStyle/>
          <a:p>
            <a:r>
              <a:rPr lang="en-US" sz="3600" b="1">
                <a:solidFill>
                  <a:srgbClr val="1E2A5D"/>
                </a:solidFill>
                <a:latin typeface="Inter" panose="020B0502030000000004" pitchFamily="34" charset="0"/>
                <a:ea typeface="Inter" panose="020B0502030000000004" pitchFamily="34" charset="0"/>
              </a:rPr>
              <a:t>Association Resources</a:t>
            </a:r>
          </a:p>
        </p:txBody>
      </p:sp>
      <p:sp>
        <p:nvSpPr>
          <p:cNvPr id="9" name="TextBox 8">
            <a:extLst>
              <a:ext uri="{FF2B5EF4-FFF2-40B4-BE49-F238E27FC236}">
                <a16:creationId xmlns:a16="http://schemas.microsoft.com/office/drawing/2014/main" id="{4517C4A9-4610-B74E-9211-82BF315DD003}"/>
              </a:ext>
            </a:extLst>
          </p:cNvPr>
          <p:cNvSpPr txBox="1"/>
          <p:nvPr/>
        </p:nvSpPr>
        <p:spPr>
          <a:xfrm>
            <a:off x="1509695" y="1997171"/>
            <a:ext cx="7229765" cy="3269998"/>
          </a:xfrm>
          <a:prstGeom prst="rect">
            <a:avLst/>
          </a:prstGeom>
          <a:noFill/>
        </p:spPr>
        <p:txBody>
          <a:bodyPr wrap="square" lIns="91440" tIns="45720" rIns="91440" bIns="45720" rtlCol="0" anchor="t">
            <a:spAutoFit/>
          </a:bodyPr>
          <a:lstStyle/>
          <a:p>
            <a:pPr marL="342900" indent="-342900">
              <a:lnSpc>
                <a:spcPct val="150000"/>
              </a:lnSpc>
              <a:buFont typeface="Arial" panose="020B0604020202020204" pitchFamily="34" charset="0"/>
              <a:buChar char="•"/>
            </a:pPr>
            <a:r>
              <a:rPr lang="en-US" sz="2000">
                <a:solidFill>
                  <a:srgbClr val="35A5D7"/>
                </a:solidFill>
                <a:latin typeface="Inter"/>
                <a:ea typeface="Inter" panose="020B0502030000000004" pitchFamily="34" charset="0"/>
              </a:rPr>
              <a:t>AWWA  |  </a:t>
            </a:r>
            <a:r>
              <a:rPr lang="en-US" sz="2000" b="1" err="1">
                <a:solidFill>
                  <a:srgbClr val="35A5D7"/>
                </a:solidFill>
                <a:latin typeface="Inter"/>
                <a:ea typeface="Inter" panose="020B0502030000000004" pitchFamily="34" charset="0"/>
              </a:rPr>
              <a:t>www.awwa.org</a:t>
            </a:r>
            <a:r>
              <a:rPr lang="en-US" sz="2000" b="1">
                <a:solidFill>
                  <a:srgbClr val="35A5D7"/>
                </a:solidFill>
                <a:latin typeface="Inter"/>
                <a:ea typeface="Inter" panose="020B0502030000000004" pitchFamily="34" charset="0"/>
              </a:rPr>
              <a:t>/Policy-Advocacy </a:t>
            </a:r>
            <a:endParaRPr lang="en-US" sz="2000" b="1">
              <a:solidFill>
                <a:srgbClr val="35A5D7"/>
              </a:solidFill>
              <a:latin typeface="Inter" panose="020B0502030000000004" pitchFamily="34" charset="0"/>
              <a:ea typeface="Inter" panose="020B0502030000000004" pitchFamily="34" charset="0"/>
            </a:endParaRPr>
          </a:p>
          <a:p>
            <a:pPr marL="342900" indent="-342900">
              <a:lnSpc>
                <a:spcPct val="150000"/>
              </a:lnSpc>
              <a:buFont typeface="Arial" panose="020B0604020202020204" pitchFamily="34" charset="0"/>
              <a:buChar char="•"/>
            </a:pPr>
            <a:endParaRPr lang="en-US" sz="2000" b="1">
              <a:solidFill>
                <a:srgbClr val="35A5D7"/>
              </a:solidFill>
              <a:latin typeface="Inter" panose="020B0502030000000004" pitchFamily="34" charset="0"/>
              <a:ea typeface="Inter" panose="020B0502030000000004" pitchFamily="34" charset="0"/>
            </a:endParaRPr>
          </a:p>
          <a:p>
            <a:pPr marL="342900" indent="-342900">
              <a:lnSpc>
                <a:spcPct val="150000"/>
              </a:lnSpc>
              <a:buFont typeface="Arial" panose="020B0604020202020204" pitchFamily="34" charset="0"/>
              <a:buChar char="•"/>
            </a:pPr>
            <a:r>
              <a:rPr lang="en-US" sz="2000">
                <a:solidFill>
                  <a:srgbClr val="35A5D7"/>
                </a:solidFill>
                <a:latin typeface="Inter"/>
                <a:ea typeface="Inter" panose="020B0502030000000004" pitchFamily="34" charset="0"/>
              </a:rPr>
              <a:t>AMWA  |  </a:t>
            </a:r>
            <a:r>
              <a:rPr lang="en-US" sz="2000" b="1" err="1">
                <a:solidFill>
                  <a:srgbClr val="35A5D7"/>
                </a:solidFill>
                <a:latin typeface="Inter"/>
                <a:ea typeface="Inter" panose="020B0502030000000004" pitchFamily="34" charset="0"/>
              </a:rPr>
              <a:t>www.amwa.net</a:t>
            </a:r>
            <a:r>
              <a:rPr lang="en-US" sz="2000" b="1">
                <a:solidFill>
                  <a:srgbClr val="35A5D7"/>
                </a:solidFill>
                <a:latin typeface="Inter"/>
                <a:ea typeface="Inter" panose="020B0502030000000004" pitchFamily="34" charset="0"/>
              </a:rPr>
              <a:t>/advocacy </a:t>
            </a:r>
            <a:endParaRPr lang="en-US" sz="2000" b="1">
              <a:solidFill>
                <a:srgbClr val="35A5D7"/>
              </a:solidFill>
              <a:latin typeface="Inter" panose="020B0502030000000004" pitchFamily="34" charset="0"/>
              <a:ea typeface="Inter" panose="020B0502030000000004" pitchFamily="34" charset="0"/>
            </a:endParaRPr>
          </a:p>
          <a:p>
            <a:pPr marL="342900" indent="-342900">
              <a:lnSpc>
                <a:spcPct val="150000"/>
              </a:lnSpc>
              <a:buFont typeface="Arial" panose="020B0604020202020204" pitchFamily="34" charset="0"/>
              <a:buChar char="•"/>
            </a:pPr>
            <a:endParaRPr lang="en-US" sz="2000" b="1">
              <a:solidFill>
                <a:srgbClr val="35A5D7"/>
              </a:solidFill>
              <a:latin typeface="Inter" panose="020B0502030000000004" pitchFamily="34" charset="0"/>
              <a:ea typeface="Inter" panose="020B0502030000000004" pitchFamily="34" charset="0"/>
            </a:endParaRPr>
          </a:p>
          <a:p>
            <a:pPr marL="342900" indent="-342900">
              <a:lnSpc>
                <a:spcPct val="150000"/>
              </a:lnSpc>
              <a:buFont typeface="Arial" panose="020B0604020202020204" pitchFamily="34" charset="0"/>
              <a:buChar char="•"/>
            </a:pPr>
            <a:r>
              <a:rPr lang="en-US" sz="2000">
                <a:solidFill>
                  <a:srgbClr val="35A5D7"/>
                </a:solidFill>
                <a:latin typeface="Inter"/>
                <a:ea typeface="Inter" panose="020B0502030000000004" pitchFamily="34" charset="0"/>
              </a:rPr>
              <a:t>NACWA  |  </a:t>
            </a:r>
            <a:r>
              <a:rPr lang="en-US" sz="2000" b="1" err="1">
                <a:solidFill>
                  <a:srgbClr val="35A5D7"/>
                </a:solidFill>
                <a:latin typeface="Inter"/>
                <a:ea typeface="Inter" panose="020B0502030000000004" pitchFamily="34" charset="0"/>
              </a:rPr>
              <a:t>www.nacwa.org</a:t>
            </a:r>
            <a:r>
              <a:rPr lang="en-US" sz="2000" b="1">
                <a:solidFill>
                  <a:srgbClr val="35A5D7"/>
                </a:solidFill>
                <a:latin typeface="Inter"/>
                <a:ea typeface="Inter" panose="020B0502030000000004" pitchFamily="34" charset="0"/>
              </a:rPr>
              <a:t>/advocacy-analysis </a:t>
            </a:r>
            <a:endParaRPr lang="en-US" sz="2000" b="1">
              <a:solidFill>
                <a:srgbClr val="35A5D7"/>
              </a:solidFill>
              <a:latin typeface="Inter" panose="020B0502030000000004" pitchFamily="34" charset="0"/>
              <a:ea typeface="Inter" panose="020B0502030000000004" pitchFamily="34" charset="0"/>
            </a:endParaRPr>
          </a:p>
          <a:p>
            <a:pPr marL="342900" indent="-342900">
              <a:lnSpc>
                <a:spcPct val="150000"/>
              </a:lnSpc>
              <a:buFont typeface="Arial" panose="020B0604020202020204" pitchFamily="34" charset="0"/>
              <a:buChar char="•"/>
            </a:pPr>
            <a:endParaRPr lang="en-US" sz="2000" b="1">
              <a:solidFill>
                <a:srgbClr val="35A5D7"/>
              </a:solidFill>
              <a:latin typeface="Inter" panose="020B0502030000000004" pitchFamily="34" charset="0"/>
              <a:ea typeface="Inter" panose="020B0502030000000004" pitchFamily="34" charset="0"/>
            </a:endParaRPr>
          </a:p>
          <a:p>
            <a:pPr marL="342900" indent="-342900">
              <a:lnSpc>
                <a:spcPct val="150000"/>
              </a:lnSpc>
              <a:buFont typeface="Arial" panose="020B0604020202020204" pitchFamily="34" charset="0"/>
              <a:buChar char="•"/>
            </a:pPr>
            <a:r>
              <a:rPr lang="en-US" sz="2000">
                <a:solidFill>
                  <a:srgbClr val="35A5D7"/>
                </a:solidFill>
                <a:latin typeface="Inter"/>
                <a:ea typeface="Inter" panose="020B0502030000000004" pitchFamily="34" charset="0"/>
              </a:rPr>
              <a:t>WEF  |  </a:t>
            </a:r>
            <a:r>
              <a:rPr lang="en-US" sz="2000" b="1" err="1">
                <a:solidFill>
                  <a:srgbClr val="35A5D7"/>
                </a:solidFill>
                <a:latin typeface="Inter"/>
                <a:ea typeface="Inter" panose="020B0502030000000004" pitchFamily="34" charset="0"/>
              </a:rPr>
              <a:t>www.wef.org</a:t>
            </a:r>
            <a:r>
              <a:rPr lang="en-US" sz="2000" b="1">
                <a:solidFill>
                  <a:srgbClr val="35A5D7"/>
                </a:solidFill>
                <a:latin typeface="Inter"/>
                <a:ea typeface="Inter" panose="020B0502030000000004" pitchFamily="34" charset="0"/>
              </a:rPr>
              <a:t>/advocacy/ </a:t>
            </a:r>
          </a:p>
        </p:txBody>
      </p:sp>
      <p:cxnSp>
        <p:nvCxnSpPr>
          <p:cNvPr id="11" name="Straight Connector 10">
            <a:extLst>
              <a:ext uri="{FF2B5EF4-FFF2-40B4-BE49-F238E27FC236}">
                <a16:creationId xmlns:a16="http://schemas.microsoft.com/office/drawing/2014/main" id="{343F91DA-0C73-C640-B6C7-BFD3C96C4663}"/>
              </a:ext>
            </a:extLst>
          </p:cNvPr>
          <p:cNvCxnSpPr>
            <a:cxnSpLocks/>
          </p:cNvCxnSpPr>
          <p:nvPr/>
        </p:nvCxnSpPr>
        <p:spPr>
          <a:xfrm flipV="1">
            <a:off x="-501805" y="1307459"/>
            <a:ext cx="7337503" cy="1"/>
          </a:xfrm>
          <a:prstGeom prst="line">
            <a:avLst/>
          </a:prstGeom>
          <a:ln>
            <a:solidFill>
              <a:srgbClr val="35A5D7"/>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5BDDA123-4564-AD48-9D25-CA236FC96CEC}"/>
              </a:ext>
            </a:extLst>
          </p:cNvPr>
          <p:cNvGrpSpPr/>
          <p:nvPr/>
        </p:nvGrpSpPr>
        <p:grpSpPr>
          <a:xfrm>
            <a:off x="0" y="6440416"/>
            <a:ext cx="12192000" cy="417584"/>
            <a:chOff x="0" y="6440416"/>
            <a:chExt cx="12192000" cy="417584"/>
          </a:xfrm>
        </p:grpSpPr>
        <p:sp>
          <p:nvSpPr>
            <p:cNvPr id="13" name="Rectangle 12">
              <a:extLst>
                <a:ext uri="{FF2B5EF4-FFF2-40B4-BE49-F238E27FC236}">
                  <a16:creationId xmlns:a16="http://schemas.microsoft.com/office/drawing/2014/main" id="{B5D0E0FF-130E-D243-A1A8-8760BBD0E6D4}"/>
                </a:ext>
              </a:extLst>
            </p:cNvPr>
            <p:cNvSpPr/>
            <p:nvPr/>
          </p:nvSpPr>
          <p:spPr>
            <a:xfrm>
              <a:off x="0" y="6440416"/>
              <a:ext cx="417584" cy="417584"/>
            </a:xfrm>
            <a:prstGeom prst="rect">
              <a:avLst/>
            </a:prstGeom>
            <a:solidFill>
              <a:srgbClr val="1E2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Icon&#10;&#10;Description automatically generated">
              <a:extLst>
                <a:ext uri="{FF2B5EF4-FFF2-40B4-BE49-F238E27FC236}">
                  <a16:creationId xmlns:a16="http://schemas.microsoft.com/office/drawing/2014/main" id="{F864512F-E96C-DC45-BD7F-966EA3F712C5}"/>
                </a:ext>
              </a:extLst>
            </p:cNvPr>
            <p:cNvPicPr>
              <a:picLocks noChangeAspect="1"/>
            </p:cNvPicPr>
            <p:nvPr/>
          </p:nvPicPr>
          <p:blipFill>
            <a:blip r:embed="rId2"/>
            <a:stretch>
              <a:fillRect/>
            </a:stretch>
          </p:blipFill>
          <p:spPr>
            <a:xfrm>
              <a:off x="76404" y="6522046"/>
              <a:ext cx="262776" cy="244443"/>
            </a:xfrm>
            <a:prstGeom prst="rect">
              <a:avLst/>
            </a:prstGeom>
          </p:spPr>
        </p:pic>
        <p:sp>
          <p:nvSpPr>
            <p:cNvPr id="15" name="Rectangle 14">
              <a:extLst>
                <a:ext uri="{FF2B5EF4-FFF2-40B4-BE49-F238E27FC236}">
                  <a16:creationId xmlns:a16="http://schemas.microsoft.com/office/drawing/2014/main" id="{7F8B0C20-7C82-8747-9166-3A928F9700DC}"/>
                </a:ext>
              </a:extLst>
            </p:cNvPr>
            <p:cNvSpPr/>
            <p:nvPr/>
          </p:nvSpPr>
          <p:spPr>
            <a:xfrm>
              <a:off x="417584" y="6440416"/>
              <a:ext cx="11774416" cy="417584"/>
            </a:xfrm>
            <a:prstGeom prst="rect">
              <a:avLst/>
            </a:prstGeom>
            <a:solidFill>
              <a:srgbClr val="35A5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E52CD49-6787-4143-B2EB-659BB716DDEA}"/>
                </a:ext>
              </a:extLst>
            </p:cNvPr>
            <p:cNvSpPr/>
            <p:nvPr/>
          </p:nvSpPr>
          <p:spPr>
            <a:xfrm>
              <a:off x="834639" y="6538832"/>
              <a:ext cx="11009831" cy="230832"/>
            </a:xfrm>
            <a:prstGeom prst="rect">
              <a:avLst/>
            </a:prstGeom>
          </p:spPr>
          <p:txBody>
            <a:bodyPr wrap="square" lIns="91440" tIns="45720" rIns="91440" bIns="45720" anchor="t">
              <a:spAutoFit/>
            </a:bodyPr>
            <a:lstStyle/>
            <a:p>
              <a:pPr algn="r"/>
              <a:r>
                <a:rPr lang="en-US" sz="900" b="1" spc="300">
                  <a:solidFill>
                    <a:schemeClr val="bg1"/>
                  </a:solidFill>
                  <a:latin typeface="Inter"/>
                  <a:ea typeface="+mn-lt"/>
                  <a:cs typeface="+mn-lt"/>
                </a:rPr>
                <a:t>2021 WATER UTILITY ADVOCACY OUTLOOK IN WASHINGTON</a:t>
              </a:r>
            </a:p>
          </p:txBody>
        </p:sp>
      </p:grpSp>
    </p:spTree>
    <p:extLst>
      <p:ext uri="{BB962C8B-B14F-4D97-AF65-F5344CB8AC3E}">
        <p14:creationId xmlns:p14="http://schemas.microsoft.com/office/powerpoint/2010/main" val="20834602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FDCEB0C-95AC-A94E-91F9-C298EA44FE6F}"/>
              </a:ext>
            </a:extLst>
          </p:cNvPr>
          <p:cNvSpPr txBox="1"/>
          <p:nvPr/>
        </p:nvSpPr>
        <p:spPr>
          <a:xfrm>
            <a:off x="2619079" y="975455"/>
            <a:ext cx="6622473" cy="1446550"/>
          </a:xfrm>
          <a:prstGeom prst="rect">
            <a:avLst/>
          </a:prstGeom>
          <a:noFill/>
        </p:spPr>
        <p:txBody>
          <a:bodyPr wrap="square" rtlCol="0">
            <a:spAutoFit/>
          </a:bodyPr>
          <a:lstStyle/>
          <a:p>
            <a:pPr algn="ctr"/>
            <a:r>
              <a:rPr lang="en-US" sz="8800" b="1">
                <a:solidFill>
                  <a:srgbClr val="1E2A5D"/>
                </a:solidFill>
                <a:latin typeface="Inter" panose="020B0502030000000004" pitchFamily="34" charset="0"/>
                <a:ea typeface="Inter" panose="020B0502030000000004" pitchFamily="34" charset="0"/>
              </a:rPr>
              <a:t>Q</a:t>
            </a:r>
            <a:r>
              <a:rPr lang="en-US" sz="8800">
                <a:solidFill>
                  <a:srgbClr val="1E2A5D"/>
                </a:solidFill>
                <a:latin typeface="Inter" panose="020B0502030000000004" pitchFamily="34" charset="0"/>
                <a:ea typeface="Inter" panose="020B0502030000000004" pitchFamily="34" charset="0"/>
              </a:rPr>
              <a:t> &amp; </a:t>
            </a:r>
            <a:r>
              <a:rPr lang="en-US" sz="8800" b="1">
                <a:solidFill>
                  <a:srgbClr val="1E2A5D"/>
                </a:solidFill>
                <a:latin typeface="Inter" panose="020B0502030000000004" pitchFamily="34" charset="0"/>
                <a:ea typeface="Inter" panose="020B0502030000000004" pitchFamily="34" charset="0"/>
              </a:rPr>
              <a:t>A</a:t>
            </a:r>
          </a:p>
        </p:txBody>
      </p:sp>
      <p:pic>
        <p:nvPicPr>
          <p:cNvPr id="9" name="Picture 8">
            <a:extLst>
              <a:ext uri="{FF2B5EF4-FFF2-40B4-BE49-F238E27FC236}">
                <a16:creationId xmlns:a16="http://schemas.microsoft.com/office/drawing/2014/main" id="{21B3845B-7E89-7446-AE68-F88A1ED9A10F}"/>
              </a:ext>
            </a:extLst>
          </p:cNvPr>
          <p:cNvPicPr>
            <a:picLocks noChangeAspect="1"/>
          </p:cNvPicPr>
          <p:nvPr/>
        </p:nvPicPr>
        <p:blipFill>
          <a:blip r:embed="rId2"/>
          <a:stretch>
            <a:fillRect/>
          </a:stretch>
        </p:blipFill>
        <p:spPr>
          <a:xfrm>
            <a:off x="6860242" y="4520359"/>
            <a:ext cx="1893112" cy="946557"/>
          </a:xfrm>
          <a:prstGeom prst="rect">
            <a:avLst/>
          </a:prstGeom>
        </p:spPr>
      </p:pic>
      <p:pic>
        <p:nvPicPr>
          <p:cNvPr id="10" name="Picture 9">
            <a:extLst>
              <a:ext uri="{FF2B5EF4-FFF2-40B4-BE49-F238E27FC236}">
                <a16:creationId xmlns:a16="http://schemas.microsoft.com/office/drawing/2014/main" id="{C8DFAAF2-3ADF-3049-9F8C-A9EA48CFC21C}"/>
              </a:ext>
            </a:extLst>
          </p:cNvPr>
          <p:cNvPicPr>
            <a:picLocks noChangeAspect="1"/>
          </p:cNvPicPr>
          <p:nvPr/>
        </p:nvPicPr>
        <p:blipFill>
          <a:blip r:embed="rId3"/>
          <a:stretch>
            <a:fillRect/>
          </a:stretch>
        </p:blipFill>
        <p:spPr>
          <a:xfrm>
            <a:off x="6848313" y="3139900"/>
            <a:ext cx="2942551" cy="595806"/>
          </a:xfrm>
          <a:prstGeom prst="rect">
            <a:avLst/>
          </a:prstGeom>
        </p:spPr>
      </p:pic>
      <p:pic>
        <p:nvPicPr>
          <p:cNvPr id="11" name="Picture 10" descr="A picture containing clock&#10;&#10;Description automatically generated">
            <a:extLst>
              <a:ext uri="{FF2B5EF4-FFF2-40B4-BE49-F238E27FC236}">
                <a16:creationId xmlns:a16="http://schemas.microsoft.com/office/drawing/2014/main" id="{660EC238-A7C8-174A-9C75-67249A724067}"/>
              </a:ext>
            </a:extLst>
          </p:cNvPr>
          <p:cNvPicPr>
            <a:picLocks noChangeAspect="1"/>
          </p:cNvPicPr>
          <p:nvPr/>
        </p:nvPicPr>
        <p:blipFill>
          <a:blip r:embed="rId4"/>
          <a:stretch>
            <a:fillRect/>
          </a:stretch>
        </p:blipFill>
        <p:spPr>
          <a:xfrm>
            <a:off x="2179636" y="3105179"/>
            <a:ext cx="2618476" cy="619191"/>
          </a:xfrm>
          <a:prstGeom prst="rect">
            <a:avLst/>
          </a:prstGeom>
        </p:spPr>
      </p:pic>
      <p:pic>
        <p:nvPicPr>
          <p:cNvPr id="12" name="Picture 11">
            <a:extLst>
              <a:ext uri="{FF2B5EF4-FFF2-40B4-BE49-F238E27FC236}">
                <a16:creationId xmlns:a16="http://schemas.microsoft.com/office/drawing/2014/main" id="{14210BAE-C153-8B4B-8575-E8A7E56E8AD8}"/>
              </a:ext>
            </a:extLst>
          </p:cNvPr>
          <p:cNvPicPr>
            <a:picLocks noChangeAspect="1"/>
          </p:cNvPicPr>
          <p:nvPr/>
        </p:nvPicPr>
        <p:blipFill>
          <a:blip r:embed="rId5"/>
          <a:stretch>
            <a:fillRect/>
          </a:stretch>
        </p:blipFill>
        <p:spPr>
          <a:xfrm>
            <a:off x="2763039" y="4407544"/>
            <a:ext cx="2511832" cy="1172188"/>
          </a:xfrm>
          <a:prstGeom prst="rect">
            <a:avLst/>
          </a:prstGeom>
        </p:spPr>
      </p:pic>
      <p:grpSp>
        <p:nvGrpSpPr>
          <p:cNvPr id="13" name="Group 12">
            <a:extLst>
              <a:ext uri="{FF2B5EF4-FFF2-40B4-BE49-F238E27FC236}">
                <a16:creationId xmlns:a16="http://schemas.microsoft.com/office/drawing/2014/main" id="{036878F9-8C9E-764A-9C91-E6934C356850}"/>
              </a:ext>
            </a:extLst>
          </p:cNvPr>
          <p:cNvGrpSpPr/>
          <p:nvPr/>
        </p:nvGrpSpPr>
        <p:grpSpPr>
          <a:xfrm>
            <a:off x="0" y="6440416"/>
            <a:ext cx="12192000" cy="417584"/>
            <a:chOff x="0" y="6440416"/>
            <a:chExt cx="12192000" cy="417584"/>
          </a:xfrm>
        </p:grpSpPr>
        <p:sp>
          <p:nvSpPr>
            <p:cNvPr id="14" name="Rectangle 13">
              <a:extLst>
                <a:ext uri="{FF2B5EF4-FFF2-40B4-BE49-F238E27FC236}">
                  <a16:creationId xmlns:a16="http://schemas.microsoft.com/office/drawing/2014/main" id="{FA00F8CA-0E82-BD46-AF83-9A735B60BD76}"/>
                </a:ext>
              </a:extLst>
            </p:cNvPr>
            <p:cNvSpPr/>
            <p:nvPr/>
          </p:nvSpPr>
          <p:spPr>
            <a:xfrm>
              <a:off x="0" y="6440416"/>
              <a:ext cx="417584" cy="417584"/>
            </a:xfrm>
            <a:prstGeom prst="rect">
              <a:avLst/>
            </a:prstGeom>
            <a:solidFill>
              <a:srgbClr val="1E2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Icon&#10;&#10;Description automatically generated">
              <a:extLst>
                <a:ext uri="{FF2B5EF4-FFF2-40B4-BE49-F238E27FC236}">
                  <a16:creationId xmlns:a16="http://schemas.microsoft.com/office/drawing/2014/main" id="{CD0D624F-031C-AF4B-9EF8-FC2C9F02F1AE}"/>
                </a:ext>
              </a:extLst>
            </p:cNvPr>
            <p:cNvPicPr>
              <a:picLocks noChangeAspect="1"/>
            </p:cNvPicPr>
            <p:nvPr/>
          </p:nvPicPr>
          <p:blipFill>
            <a:blip r:embed="rId6"/>
            <a:stretch>
              <a:fillRect/>
            </a:stretch>
          </p:blipFill>
          <p:spPr>
            <a:xfrm>
              <a:off x="76404" y="6522046"/>
              <a:ext cx="262776" cy="244443"/>
            </a:xfrm>
            <a:prstGeom prst="rect">
              <a:avLst/>
            </a:prstGeom>
          </p:spPr>
        </p:pic>
        <p:sp>
          <p:nvSpPr>
            <p:cNvPr id="16" name="Rectangle 15">
              <a:extLst>
                <a:ext uri="{FF2B5EF4-FFF2-40B4-BE49-F238E27FC236}">
                  <a16:creationId xmlns:a16="http://schemas.microsoft.com/office/drawing/2014/main" id="{B2D74BA4-5404-1A46-B68C-62CA3E636B86}"/>
                </a:ext>
              </a:extLst>
            </p:cNvPr>
            <p:cNvSpPr/>
            <p:nvPr/>
          </p:nvSpPr>
          <p:spPr>
            <a:xfrm>
              <a:off x="417584" y="6440416"/>
              <a:ext cx="11774416" cy="417584"/>
            </a:xfrm>
            <a:prstGeom prst="rect">
              <a:avLst/>
            </a:prstGeom>
            <a:solidFill>
              <a:srgbClr val="35A5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5F07B0F-315E-AB4A-8717-D01F7A17CD1A}"/>
                </a:ext>
              </a:extLst>
            </p:cNvPr>
            <p:cNvSpPr/>
            <p:nvPr/>
          </p:nvSpPr>
          <p:spPr>
            <a:xfrm>
              <a:off x="834639" y="6538832"/>
              <a:ext cx="11009831" cy="230832"/>
            </a:xfrm>
            <a:prstGeom prst="rect">
              <a:avLst/>
            </a:prstGeom>
          </p:spPr>
          <p:txBody>
            <a:bodyPr wrap="square" lIns="91440" tIns="45720" rIns="91440" bIns="45720" anchor="t">
              <a:spAutoFit/>
            </a:bodyPr>
            <a:lstStyle/>
            <a:p>
              <a:pPr algn="r"/>
              <a:r>
                <a:rPr lang="en-US" sz="900" b="1" spc="300">
                  <a:solidFill>
                    <a:schemeClr val="bg1"/>
                  </a:solidFill>
                  <a:latin typeface="Inter"/>
                  <a:ea typeface="+mn-lt"/>
                  <a:cs typeface="+mn-lt"/>
                </a:rPr>
                <a:t>2021 WATER UTILITY ADVOCACY OUTLOOK IN WASHINGTON</a:t>
              </a:r>
            </a:p>
          </p:txBody>
        </p:sp>
      </p:grpSp>
    </p:spTree>
    <p:extLst>
      <p:ext uri="{BB962C8B-B14F-4D97-AF65-F5344CB8AC3E}">
        <p14:creationId xmlns:p14="http://schemas.microsoft.com/office/powerpoint/2010/main" val="28066350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28F431E-CD23-5D47-A83E-2876BF61EF6B}"/>
              </a:ext>
            </a:extLst>
          </p:cNvPr>
          <p:cNvSpPr txBox="1"/>
          <p:nvPr/>
        </p:nvSpPr>
        <p:spPr>
          <a:xfrm>
            <a:off x="1063522" y="815976"/>
            <a:ext cx="6421820" cy="461665"/>
          </a:xfrm>
          <a:prstGeom prst="rect">
            <a:avLst/>
          </a:prstGeom>
          <a:noFill/>
        </p:spPr>
        <p:txBody>
          <a:bodyPr wrap="square" rtlCol="0">
            <a:spAutoFit/>
          </a:bodyPr>
          <a:lstStyle/>
          <a:p>
            <a:r>
              <a:rPr lang="en-US" sz="2400" b="1">
                <a:solidFill>
                  <a:srgbClr val="1E2A5D"/>
                </a:solidFill>
                <a:latin typeface="Inter" panose="020B0502030000000004" pitchFamily="34" charset="0"/>
                <a:ea typeface="Inter" panose="020B0502030000000004" pitchFamily="34" charset="0"/>
              </a:rPr>
              <a:t>Questions?</a:t>
            </a:r>
          </a:p>
        </p:txBody>
      </p:sp>
      <p:cxnSp>
        <p:nvCxnSpPr>
          <p:cNvPr id="51" name="Straight Connector 50">
            <a:extLst>
              <a:ext uri="{FF2B5EF4-FFF2-40B4-BE49-F238E27FC236}">
                <a16:creationId xmlns:a16="http://schemas.microsoft.com/office/drawing/2014/main" id="{FED97B2F-E0E0-434B-B1E5-029172979AF2}"/>
              </a:ext>
            </a:extLst>
          </p:cNvPr>
          <p:cNvCxnSpPr>
            <a:cxnSpLocks/>
          </p:cNvCxnSpPr>
          <p:nvPr/>
        </p:nvCxnSpPr>
        <p:spPr>
          <a:xfrm>
            <a:off x="3204887" y="1047951"/>
            <a:ext cx="9116879" cy="0"/>
          </a:xfrm>
          <a:prstGeom prst="line">
            <a:avLst/>
          </a:prstGeom>
          <a:ln w="6350">
            <a:solidFill>
              <a:srgbClr val="1E2A5D"/>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ABD941D5-C564-314E-B09E-0A9FD068DF6B}"/>
              </a:ext>
            </a:extLst>
          </p:cNvPr>
          <p:cNvSpPr txBox="1"/>
          <p:nvPr/>
        </p:nvSpPr>
        <p:spPr>
          <a:xfrm>
            <a:off x="1251323" y="1779464"/>
            <a:ext cx="10671551" cy="5755422"/>
          </a:xfrm>
          <a:prstGeom prst="rect">
            <a:avLst/>
          </a:prstGeom>
          <a:noFill/>
        </p:spPr>
        <p:txBody>
          <a:bodyPr wrap="square" lIns="91440" tIns="45720" rIns="91440" bIns="45720" numCol="2" spcCol="457200" rtlCol="0" anchor="t">
            <a:spAutoFit/>
          </a:bodyPr>
          <a:lstStyle/>
          <a:p>
            <a:r>
              <a:rPr lang="en-US" b="1">
                <a:solidFill>
                  <a:srgbClr val="35A5D7"/>
                </a:solidFill>
                <a:latin typeface="Inter" panose="020B0502030000000004" pitchFamily="34" charset="0"/>
                <a:ea typeface="Inter" panose="020B0502030000000004" pitchFamily="34" charset="0"/>
              </a:rPr>
              <a:t>AMWA</a:t>
            </a:r>
          </a:p>
          <a:p>
            <a:endParaRPr lang="en-US" b="1">
              <a:solidFill>
                <a:srgbClr val="1E2A5D"/>
              </a:solidFill>
              <a:latin typeface="Inter" panose="020B0502030000000004" pitchFamily="34" charset="0"/>
              <a:ea typeface="Inter" panose="020B0502030000000004" pitchFamily="34" charset="0"/>
            </a:endParaRPr>
          </a:p>
          <a:p>
            <a:pPr marL="285750" indent="-285750">
              <a:buFont typeface="Arial" panose="020B0604020202020204" pitchFamily="34" charset="0"/>
              <a:buChar char="•"/>
            </a:pPr>
            <a:r>
              <a:rPr lang="en-US" b="1">
                <a:solidFill>
                  <a:srgbClr val="1E2A5D"/>
                </a:solidFill>
                <a:latin typeface="Inter"/>
                <a:ea typeface="Inter" panose="020B0502030000000004" pitchFamily="34" charset="0"/>
              </a:rPr>
              <a:t>Dan Hartnett</a:t>
            </a:r>
            <a:r>
              <a:rPr lang="en-US">
                <a:solidFill>
                  <a:srgbClr val="1E2A5D"/>
                </a:solidFill>
                <a:latin typeface="Inter"/>
                <a:ea typeface="Inter" panose="020B0502030000000004" pitchFamily="34" charset="0"/>
              </a:rPr>
              <a:t>, hartnett@amwa.net </a:t>
            </a:r>
            <a:endParaRPr lang="en-US" b="1">
              <a:solidFill>
                <a:srgbClr val="1E2A5D"/>
              </a:solidFill>
              <a:latin typeface="Inter" panose="020B0502030000000004" pitchFamily="34" charset="0"/>
              <a:ea typeface="Inter" panose="020B0502030000000004" pitchFamily="34" charset="0"/>
            </a:endParaRPr>
          </a:p>
          <a:p>
            <a:pPr marL="285750" indent="-285750">
              <a:buFont typeface="Arial" panose="020B0604020202020204" pitchFamily="34" charset="0"/>
              <a:buChar char="•"/>
            </a:pPr>
            <a:r>
              <a:rPr lang="en-US" b="1">
                <a:solidFill>
                  <a:srgbClr val="1E2A5D"/>
                </a:solidFill>
                <a:latin typeface="Inter"/>
                <a:ea typeface="Inter" panose="020B0502030000000004" pitchFamily="34" charset="0"/>
              </a:rPr>
              <a:t>Stephanie Hayes </a:t>
            </a:r>
            <a:r>
              <a:rPr lang="en-US" b="1" err="1">
                <a:solidFill>
                  <a:srgbClr val="1E2A5D"/>
                </a:solidFill>
                <a:latin typeface="Inter"/>
                <a:ea typeface="Inter" panose="020B0502030000000004" pitchFamily="34" charset="0"/>
              </a:rPr>
              <a:t>Schlea</a:t>
            </a:r>
            <a:r>
              <a:rPr lang="en-US" b="1">
                <a:solidFill>
                  <a:srgbClr val="1E2A5D"/>
                </a:solidFill>
                <a:latin typeface="Inter"/>
                <a:ea typeface="Inter" panose="020B0502030000000004" pitchFamily="34" charset="0"/>
              </a:rPr>
              <a:t>, </a:t>
            </a:r>
            <a:r>
              <a:rPr lang="en-US">
                <a:solidFill>
                  <a:srgbClr val="1E2A5D"/>
                </a:solidFill>
                <a:latin typeface="Inter"/>
                <a:ea typeface="Inter" panose="020B0502030000000004" pitchFamily="34" charset="0"/>
              </a:rPr>
              <a:t>schlea@amwa.net </a:t>
            </a:r>
            <a:endParaRPr lang="en-US">
              <a:solidFill>
                <a:srgbClr val="1E2A5D"/>
              </a:solidFill>
              <a:latin typeface="Inter" panose="020B0502030000000004" pitchFamily="34" charset="0"/>
              <a:ea typeface="Inter" panose="020B0502030000000004" pitchFamily="34" charset="0"/>
            </a:endParaRPr>
          </a:p>
          <a:p>
            <a:endParaRPr lang="en-US" b="1">
              <a:solidFill>
                <a:srgbClr val="1E2A5D"/>
              </a:solidFill>
              <a:latin typeface="Inter" panose="020B0502030000000004" pitchFamily="34" charset="0"/>
              <a:ea typeface="Inter" panose="020B0502030000000004" pitchFamily="34" charset="0"/>
            </a:endParaRPr>
          </a:p>
          <a:p>
            <a:endParaRPr lang="en-US" b="1">
              <a:solidFill>
                <a:srgbClr val="1E2A5D"/>
              </a:solidFill>
              <a:latin typeface="Inter" panose="020B0502030000000004" pitchFamily="34" charset="0"/>
              <a:ea typeface="Inter" panose="020B0502030000000004" pitchFamily="34" charset="0"/>
            </a:endParaRPr>
          </a:p>
          <a:p>
            <a:r>
              <a:rPr lang="en-US" b="1">
                <a:solidFill>
                  <a:srgbClr val="35A5D7"/>
                </a:solidFill>
                <a:latin typeface="Inter" panose="020B0502030000000004" pitchFamily="34" charset="0"/>
                <a:ea typeface="Inter" panose="020B0502030000000004" pitchFamily="34" charset="0"/>
              </a:rPr>
              <a:t>AWWA</a:t>
            </a:r>
          </a:p>
          <a:p>
            <a:endParaRPr lang="en-US" b="1">
              <a:solidFill>
                <a:srgbClr val="1E2A5D"/>
              </a:solidFill>
              <a:latin typeface="Inter" panose="020B0502030000000004" pitchFamily="34" charset="0"/>
              <a:ea typeface="Inter" panose="020B0502030000000004" pitchFamily="34" charset="0"/>
            </a:endParaRPr>
          </a:p>
          <a:p>
            <a:pPr marL="285750" indent="-285750">
              <a:buFont typeface="Arial" panose="020B0604020202020204" pitchFamily="34" charset="0"/>
              <a:buChar char="•"/>
            </a:pPr>
            <a:r>
              <a:rPr lang="en-US" b="1">
                <a:solidFill>
                  <a:srgbClr val="1E2A5D"/>
                </a:solidFill>
                <a:latin typeface="Inter"/>
                <a:ea typeface="Inter" panose="020B0502030000000004" pitchFamily="34" charset="0"/>
              </a:rPr>
              <a:t>Tommy Holmes</a:t>
            </a:r>
            <a:r>
              <a:rPr lang="en-US">
                <a:solidFill>
                  <a:srgbClr val="1E2A5D"/>
                </a:solidFill>
                <a:latin typeface="Inter"/>
                <a:ea typeface="Inter" panose="020B0502030000000004" pitchFamily="34" charset="0"/>
              </a:rPr>
              <a:t>, tholmes@awwa.org </a:t>
            </a:r>
            <a:endParaRPr lang="en-US" b="1">
              <a:solidFill>
                <a:srgbClr val="1E2A5D"/>
              </a:solidFill>
              <a:latin typeface="Inter" panose="020B0502030000000004" pitchFamily="34" charset="0"/>
              <a:ea typeface="Inter" panose="020B0502030000000004" pitchFamily="34" charset="0"/>
            </a:endParaRPr>
          </a:p>
          <a:p>
            <a:pPr marL="285750" indent="-285750">
              <a:buFont typeface="Arial" panose="020B0604020202020204" pitchFamily="34" charset="0"/>
              <a:buChar char="•"/>
            </a:pPr>
            <a:r>
              <a:rPr lang="en-US" b="1">
                <a:solidFill>
                  <a:srgbClr val="1E2A5D"/>
                </a:solidFill>
                <a:latin typeface="Inter"/>
                <a:ea typeface="Inter" panose="020B0502030000000004" pitchFamily="34" charset="0"/>
              </a:rPr>
              <a:t>Kevin Morley, </a:t>
            </a:r>
            <a:r>
              <a:rPr lang="en-US">
                <a:solidFill>
                  <a:srgbClr val="1E2A5D"/>
                </a:solidFill>
                <a:latin typeface="Inter"/>
                <a:ea typeface="Inter" panose="020B0502030000000004" pitchFamily="34" charset="0"/>
              </a:rPr>
              <a:t>kmorley@awwa.org </a:t>
            </a:r>
            <a:endParaRPr lang="en-US">
              <a:solidFill>
                <a:srgbClr val="1E2A5D"/>
              </a:solidFill>
              <a:latin typeface="Inter" panose="020B0502030000000004" pitchFamily="34" charset="0"/>
              <a:ea typeface="Inter" panose="020B0502030000000004" pitchFamily="34" charset="0"/>
            </a:endParaRPr>
          </a:p>
          <a:p>
            <a:pPr marL="285750" indent="-285750">
              <a:buFont typeface="Arial" panose="020B0604020202020204" pitchFamily="34" charset="0"/>
              <a:buChar char="•"/>
            </a:pPr>
            <a:endParaRPr lang="en-US" b="1">
              <a:solidFill>
                <a:srgbClr val="1E2A5D"/>
              </a:solidFill>
              <a:latin typeface="Inter" panose="020B0502030000000004" pitchFamily="34" charset="0"/>
              <a:ea typeface="Inter" panose="020B0502030000000004" pitchFamily="34" charset="0"/>
            </a:endParaRPr>
          </a:p>
          <a:p>
            <a:pPr marL="285750" indent="-285750">
              <a:buFont typeface="Arial" panose="020B0604020202020204" pitchFamily="34" charset="0"/>
              <a:buChar char="•"/>
            </a:pPr>
            <a:endParaRPr lang="en-US" b="1">
              <a:solidFill>
                <a:srgbClr val="1E2A5D"/>
              </a:solidFill>
              <a:latin typeface="Inter" panose="020B0502030000000004" pitchFamily="34" charset="0"/>
              <a:ea typeface="Inter" panose="020B0502030000000004" pitchFamily="34" charset="0"/>
            </a:endParaRPr>
          </a:p>
          <a:p>
            <a:pPr marL="285750" indent="-285750">
              <a:buFont typeface="Arial" panose="020B0604020202020204" pitchFamily="34" charset="0"/>
              <a:buChar char="•"/>
            </a:pPr>
            <a:endParaRPr lang="en-US" b="1">
              <a:solidFill>
                <a:srgbClr val="1E2A5D"/>
              </a:solidFill>
              <a:latin typeface="Inter" panose="020B0502030000000004" pitchFamily="34" charset="0"/>
              <a:ea typeface="Inter" panose="020B0502030000000004" pitchFamily="34" charset="0"/>
            </a:endParaRPr>
          </a:p>
          <a:p>
            <a:pPr marL="285750" indent="-285750">
              <a:buFont typeface="Arial" panose="020B0604020202020204" pitchFamily="34" charset="0"/>
              <a:buChar char="•"/>
            </a:pPr>
            <a:endParaRPr lang="en-US" b="1">
              <a:solidFill>
                <a:srgbClr val="1E2A5D"/>
              </a:solidFill>
              <a:latin typeface="Inter" panose="020B0502030000000004" pitchFamily="34" charset="0"/>
              <a:ea typeface="Inter" panose="020B0502030000000004" pitchFamily="34" charset="0"/>
            </a:endParaRPr>
          </a:p>
          <a:p>
            <a:pPr marL="285750" indent="-285750">
              <a:buFont typeface="Arial" panose="020B0604020202020204" pitchFamily="34" charset="0"/>
              <a:buChar char="•"/>
            </a:pPr>
            <a:endParaRPr lang="en-US" b="1">
              <a:solidFill>
                <a:srgbClr val="1E2A5D"/>
              </a:solidFill>
              <a:latin typeface="Inter" panose="020B0502030000000004" pitchFamily="34" charset="0"/>
              <a:ea typeface="Inter" panose="020B0502030000000004" pitchFamily="34" charset="0"/>
            </a:endParaRPr>
          </a:p>
          <a:p>
            <a:pPr marL="285750" indent="-285750">
              <a:buFont typeface="Arial" panose="020B0604020202020204" pitchFamily="34" charset="0"/>
              <a:buChar char="•"/>
            </a:pPr>
            <a:endParaRPr lang="en-US" b="1">
              <a:solidFill>
                <a:srgbClr val="1E2A5D"/>
              </a:solidFill>
              <a:latin typeface="Inter" panose="020B0502030000000004" pitchFamily="34" charset="0"/>
              <a:ea typeface="Inter" panose="020B0502030000000004" pitchFamily="34" charset="0"/>
            </a:endParaRPr>
          </a:p>
          <a:p>
            <a:pPr marL="285750" indent="-285750">
              <a:buFont typeface="Arial" panose="020B0604020202020204" pitchFamily="34" charset="0"/>
              <a:buChar char="•"/>
            </a:pPr>
            <a:endParaRPr lang="en-US" b="1">
              <a:solidFill>
                <a:srgbClr val="1E2A5D"/>
              </a:solidFill>
              <a:latin typeface="Inter" panose="020B0502030000000004" pitchFamily="34" charset="0"/>
              <a:ea typeface="Inter" panose="020B0502030000000004" pitchFamily="34" charset="0"/>
            </a:endParaRPr>
          </a:p>
          <a:p>
            <a:pPr marL="285750" indent="-285750">
              <a:buFont typeface="Arial" panose="020B0604020202020204" pitchFamily="34" charset="0"/>
              <a:buChar char="•"/>
            </a:pPr>
            <a:endParaRPr lang="en-US" b="1">
              <a:solidFill>
                <a:srgbClr val="1E2A5D"/>
              </a:solidFill>
              <a:latin typeface="Inter" panose="020B0502030000000004" pitchFamily="34" charset="0"/>
              <a:ea typeface="Inter" panose="020B0502030000000004" pitchFamily="34" charset="0"/>
            </a:endParaRPr>
          </a:p>
          <a:p>
            <a:pPr marL="285750" indent="-285750">
              <a:buFont typeface="Arial" panose="020B0604020202020204" pitchFamily="34" charset="0"/>
              <a:buChar char="•"/>
            </a:pPr>
            <a:endParaRPr lang="en-US" b="1">
              <a:solidFill>
                <a:srgbClr val="1E2A5D"/>
              </a:solidFill>
              <a:latin typeface="Inter" panose="020B0502030000000004" pitchFamily="34" charset="0"/>
              <a:ea typeface="Inter" panose="020B0502030000000004" pitchFamily="34" charset="0"/>
            </a:endParaRPr>
          </a:p>
          <a:p>
            <a:r>
              <a:rPr lang="en-US" b="1">
                <a:solidFill>
                  <a:srgbClr val="35A5D7"/>
                </a:solidFill>
                <a:latin typeface="Inter" panose="020B0502030000000004" pitchFamily="34" charset="0"/>
                <a:ea typeface="Inter" panose="020B0502030000000004" pitchFamily="34" charset="0"/>
              </a:rPr>
              <a:t>NACWA</a:t>
            </a:r>
          </a:p>
          <a:p>
            <a:endParaRPr lang="en-US" b="1">
              <a:solidFill>
                <a:srgbClr val="1E2A5D"/>
              </a:solidFill>
              <a:latin typeface="Inter" panose="020B0502030000000004" pitchFamily="34" charset="0"/>
              <a:ea typeface="Inter" panose="020B0502030000000004" pitchFamily="34" charset="0"/>
            </a:endParaRPr>
          </a:p>
          <a:p>
            <a:pPr marL="285750" indent="-285750">
              <a:buFont typeface="Arial" panose="020B0604020202020204" pitchFamily="34" charset="0"/>
              <a:buChar char="•"/>
            </a:pPr>
            <a:r>
              <a:rPr lang="en-US" b="1">
                <a:solidFill>
                  <a:srgbClr val="1E2A5D"/>
                </a:solidFill>
                <a:latin typeface="Inter"/>
                <a:ea typeface="Inter" panose="020B0502030000000004" pitchFamily="34" charset="0"/>
              </a:rPr>
              <a:t>Nathan Gardner-Andrews</a:t>
            </a:r>
            <a:r>
              <a:rPr lang="en-US">
                <a:solidFill>
                  <a:srgbClr val="1E2A5D"/>
                </a:solidFill>
                <a:latin typeface="Inter"/>
                <a:ea typeface="Inter" panose="020B0502030000000004" pitchFamily="34" charset="0"/>
              </a:rPr>
              <a:t>, </a:t>
            </a:r>
          </a:p>
          <a:p>
            <a:pPr lvl="1"/>
            <a:r>
              <a:rPr lang="en-US" err="1">
                <a:solidFill>
                  <a:srgbClr val="1E2A5D"/>
                </a:solidFill>
                <a:latin typeface="Inter"/>
                <a:ea typeface="Inter" panose="020B0502030000000004" pitchFamily="34" charset="0"/>
              </a:rPr>
              <a:t>ngardner-andrews@nacwa.org</a:t>
            </a:r>
            <a:r>
              <a:rPr lang="en-US">
                <a:solidFill>
                  <a:srgbClr val="1E2A5D"/>
                </a:solidFill>
                <a:latin typeface="Inter"/>
                <a:ea typeface="Inter" panose="020B0502030000000004" pitchFamily="34" charset="0"/>
              </a:rPr>
              <a:t> </a:t>
            </a:r>
            <a:endParaRPr lang="en-US" b="1">
              <a:solidFill>
                <a:srgbClr val="1E2A5D"/>
              </a:solidFill>
              <a:latin typeface="Inter"/>
              <a:ea typeface="Inter" panose="020B0502030000000004" pitchFamily="34" charset="0"/>
            </a:endParaRPr>
          </a:p>
          <a:p>
            <a:pPr marL="285750" indent="-285750">
              <a:buFont typeface="Arial" panose="020B0604020202020204" pitchFamily="34" charset="0"/>
              <a:buChar char="•"/>
            </a:pPr>
            <a:r>
              <a:rPr lang="en-US" b="1">
                <a:solidFill>
                  <a:srgbClr val="1E2A5D"/>
                </a:solidFill>
                <a:latin typeface="Inter"/>
                <a:ea typeface="Inter" panose="020B0502030000000004" pitchFamily="34" charset="0"/>
              </a:rPr>
              <a:t>Jason Isakovic, </a:t>
            </a:r>
            <a:r>
              <a:rPr lang="en-US">
                <a:solidFill>
                  <a:srgbClr val="1E2A5D"/>
                </a:solidFill>
                <a:latin typeface="Inter"/>
                <a:ea typeface="Inter" panose="020B0502030000000004" pitchFamily="34" charset="0"/>
              </a:rPr>
              <a:t>jisakovic@nacwa.org </a:t>
            </a:r>
            <a:endParaRPr lang="en-US" b="1">
              <a:solidFill>
                <a:srgbClr val="1E2A5D"/>
              </a:solidFill>
              <a:latin typeface="Inter"/>
              <a:ea typeface="Inter" panose="020B0502030000000004" pitchFamily="34" charset="0"/>
            </a:endParaRPr>
          </a:p>
          <a:p>
            <a:pPr marL="285750" indent="-285750">
              <a:buFont typeface="Arial" panose="020B0604020202020204" pitchFamily="34" charset="0"/>
              <a:buChar char="•"/>
            </a:pPr>
            <a:r>
              <a:rPr lang="en-US" b="1">
                <a:solidFill>
                  <a:srgbClr val="1E2A5D"/>
                </a:solidFill>
                <a:latin typeface="Inter"/>
                <a:ea typeface="Inter" panose="020B0502030000000004" pitchFamily="34" charset="0"/>
              </a:rPr>
              <a:t>Emily Remmel, </a:t>
            </a:r>
            <a:r>
              <a:rPr lang="en-US">
                <a:solidFill>
                  <a:srgbClr val="1E2A5D"/>
                </a:solidFill>
                <a:latin typeface="Inter"/>
                <a:ea typeface="Inter" panose="020B0502030000000004" pitchFamily="34" charset="0"/>
              </a:rPr>
              <a:t>eremmel@nacwa.org </a:t>
            </a:r>
            <a:endParaRPr lang="en-US" b="1">
              <a:solidFill>
                <a:srgbClr val="1E2A5D"/>
              </a:solidFill>
              <a:latin typeface="Inter"/>
              <a:ea typeface="Inter" panose="020B0502030000000004" pitchFamily="34" charset="0"/>
            </a:endParaRPr>
          </a:p>
          <a:p>
            <a:pPr marL="285750" indent="-285750">
              <a:buFont typeface="Arial" panose="020B0604020202020204" pitchFamily="34" charset="0"/>
              <a:buChar char="•"/>
            </a:pPr>
            <a:r>
              <a:rPr lang="en-US" b="1">
                <a:solidFill>
                  <a:srgbClr val="1E2A5D"/>
                </a:solidFill>
                <a:latin typeface="Inter"/>
                <a:ea typeface="Inter" panose="020B0502030000000004" pitchFamily="34" charset="0"/>
              </a:rPr>
              <a:t>Kristina Surfus, </a:t>
            </a:r>
            <a:r>
              <a:rPr lang="en-US">
                <a:solidFill>
                  <a:srgbClr val="1E2A5D"/>
                </a:solidFill>
                <a:latin typeface="Inter"/>
                <a:ea typeface="Inter" panose="020B0502030000000004" pitchFamily="34" charset="0"/>
              </a:rPr>
              <a:t>ksurfus@nacwa.org </a:t>
            </a:r>
            <a:endParaRPr lang="en-US">
              <a:solidFill>
                <a:srgbClr val="1E2A5D"/>
              </a:solidFill>
              <a:latin typeface="Inter" panose="020B0502030000000004" pitchFamily="34" charset="0"/>
              <a:ea typeface="Inter" panose="020B0502030000000004" pitchFamily="34" charset="0"/>
            </a:endParaRPr>
          </a:p>
          <a:p>
            <a:endParaRPr lang="en-US" b="1">
              <a:solidFill>
                <a:srgbClr val="1E2A5D"/>
              </a:solidFill>
              <a:latin typeface="Inter" panose="020B0502030000000004" pitchFamily="34" charset="0"/>
              <a:ea typeface="Inter" panose="020B0502030000000004" pitchFamily="34" charset="0"/>
            </a:endParaRPr>
          </a:p>
          <a:p>
            <a:endParaRPr lang="en-US" b="1">
              <a:solidFill>
                <a:srgbClr val="1E2A5D"/>
              </a:solidFill>
              <a:latin typeface="Inter" panose="020B0502030000000004" pitchFamily="34" charset="0"/>
              <a:ea typeface="Inter" panose="020B0502030000000004" pitchFamily="34" charset="0"/>
            </a:endParaRPr>
          </a:p>
          <a:p>
            <a:r>
              <a:rPr lang="en-US" b="1">
                <a:solidFill>
                  <a:srgbClr val="35A5D7"/>
                </a:solidFill>
                <a:latin typeface="Inter" panose="020B0502030000000004" pitchFamily="34" charset="0"/>
                <a:ea typeface="Inter" panose="020B0502030000000004" pitchFamily="34" charset="0"/>
              </a:rPr>
              <a:t>WEF</a:t>
            </a:r>
          </a:p>
          <a:p>
            <a:endParaRPr lang="en-US" b="1">
              <a:solidFill>
                <a:srgbClr val="1E2A5D"/>
              </a:solidFill>
              <a:latin typeface="Inter" panose="020B0502030000000004" pitchFamily="34" charset="0"/>
              <a:ea typeface="Inter" panose="020B0502030000000004" pitchFamily="34" charset="0"/>
            </a:endParaRPr>
          </a:p>
          <a:p>
            <a:pPr marL="285750" indent="-285750">
              <a:buFont typeface="Arial" panose="020B0604020202020204" pitchFamily="34" charset="0"/>
              <a:buChar char="•"/>
            </a:pPr>
            <a:r>
              <a:rPr lang="en-US" b="1">
                <a:solidFill>
                  <a:srgbClr val="1E2A5D"/>
                </a:solidFill>
                <a:latin typeface="Inter"/>
                <a:ea typeface="Inter" panose="020B0502030000000004" pitchFamily="34" charset="0"/>
              </a:rPr>
              <a:t>Steve Dye, </a:t>
            </a:r>
            <a:r>
              <a:rPr lang="en-US">
                <a:solidFill>
                  <a:srgbClr val="1E2A5D"/>
                </a:solidFill>
                <a:latin typeface="Inter"/>
                <a:ea typeface="Inter" panose="020B0502030000000004" pitchFamily="34" charset="0"/>
              </a:rPr>
              <a:t>sdye@wef.org </a:t>
            </a:r>
          </a:p>
          <a:p>
            <a:pPr marL="285750" indent="-285750">
              <a:buFont typeface="Arial" panose="020B0604020202020204" pitchFamily="34" charset="0"/>
              <a:buChar char="•"/>
            </a:pPr>
            <a:r>
              <a:rPr lang="en-US" b="1">
                <a:solidFill>
                  <a:srgbClr val="1E2A5D"/>
                </a:solidFill>
                <a:latin typeface="Inter"/>
                <a:ea typeface="Inter" panose="020B0502030000000004" pitchFamily="34" charset="0"/>
              </a:rPr>
              <a:t>Claudio </a:t>
            </a:r>
            <a:r>
              <a:rPr lang="en-US" b="1" err="1">
                <a:solidFill>
                  <a:srgbClr val="1E2A5D"/>
                </a:solidFill>
                <a:latin typeface="Inter"/>
                <a:ea typeface="Inter" panose="020B0502030000000004" pitchFamily="34" charset="0"/>
              </a:rPr>
              <a:t>Ternieden</a:t>
            </a:r>
            <a:r>
              <a:rPr lang="en-US">
                <a:solidFill>
                  <a:srgbClr val="1E2A5D"/>
                </a:solidFill>
                <a:latin typeface="Inter"/>
                <a:ea typeface="+mn-lt"/>
                <a:cs typeface="+mn-lt"/>
              </a:rPr>
              <a:t>, </a:t>
            </a:r>
            <a:r>
              <a:rPr lang="en-US">
                <a:solidFill>
                  <a:srgbClr val="1E2A5D"/>
                </a:solidFill>
                <a:latin typeface="Inter" panose="020B0502030000000004" pitchFamily="34" charset="0"/>
                <a:ea typeface="Inter" panose="020B0502030000000004" pitchFamily="34" charset="0"/>
                <a:cs typeface="+mn-lt"/>
              </a:rPr>
              <a:t>cternieden@wef.org </a:t>
            </a:r>
            <a:endParaRPr lang="en-US">
              <a:solidFill>
                <a:srgbClr val="1E2A5D"/>
              </a:solidFill>
              <a:latin typeface="Inter" panose="020B0502030000000004" pitchFamily="34" charset="0"/>
              <a:ea typeface="Inter" panose="020B0502030000000004" pitchFamily="34" charset="0"/>
            </a:endParaRPr>
          </a:p>
          <a:p>
            <a:endParaRPr lang="en-US" b="1">
              <a:solidFill>
                <a:srgbClr val="1E2A5D"/>
              </a:solidFill>
              <a:latin typeface="Inter" panose="020B0502030000000004" pitchFamily="34" charset="0"/>
              <a:ea typeface="Inter" panose="020B0502030000000004" pitchFamily="34" charset="0"/>
            </a:endParaRPr>
          </a:p>
        </p:txBody>
      </p:sp>
      <p:grpSp>
        <p:nvGrpSpPr>
          <p:cNvPr id="14" name="Group 13">
            <a:extLst>
              <a:ext uri="{FF2B5EF4-FFF2-40B4-BE49-F238E27FC236}">
                <a16:creationId xmlns:a16="http://schemas.microsoft.com/office/drawing/2014/main" id="{D706F8A2-C3C6-D846-B448-A4D1B75BDE5C}"/>
              </a:ext>
            </a:extLst>
          </p:cNvPr>
          <p:cNvGrpSpPr/>
          <p:nvPr/>
        </p:nvGrpSpPr>
        <p:grpSpPr>
          <a:xfrm>
            <a:off x="0" y="6440416"/>
            <a:ext cx="12192000" cy="417584"/>
            <a:chOff x="0" y="6440416"/>
            <a:chExt cx="12192000" cy="417584"/>
          </a:xfrm>
        </p:grpSpPr>
        <p:sp>
          <p:nvSpPr>
            <p:cNvPr id="15" name="Rectangle 14">
              <a:extLst>
                <a:ext uri="{FF2B5EF4-FFF2-40B4-BE49-F238E27FC236}">
                  <a16:creationId xmlns:a16="http://schemas.microsoft.com/office/drawing/2014/main" id="{F0301EE7-9AF0-C24A-B92E-B49A2C9B8F53}"/>
                </a:ext>
              </a:extLst>
            </p:cNvPr>
            <p:cNvSpPr/>
            <p:nvPr/>
          </p:nvSpPr>
          <p:spPr>
            <a:xfrm>
              <a:off x="0" y="6440416"/>
              <a:ext cx="417584" cy="417584"/>
            </a:xfrm>
            <a:prstGeom prst="rect">
              <a:avLst/>
            </a:prstGeom>
            <a:solidFill>
              <a:srgbClr val="1E2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Icon&#10;&#10;Description automatically generated">
              <a:extLst>
                <a:ext uri="{FF2B5EF4-FFF2-40B4-BE49-F238E27FC236}">
                  <a16:creationId xmlns:a16="http://schemas.microsoft.com/office/drawing/2014/main" id="{F6D31B75-B2D3-074D-AFB8-B67E805AC9DB}"/>
                </a:ext>
              </a:extLst>
            </p:cNvPr>
            <p:cNvPicPr>
              <a:picLocks noChangeAspect="1"/>
            </p:cNvPicPr>
            <p:nvPr/>
          </p:nvPicPr>
          <p:blipFill>
            <a:blip r:embed="rId3"/>
            <a:stretch>
              <a:fillRect/>
            </a:stretch>
          </p:blipFill>
          <p:spPr>
            <a:xfrm>
              <a:off x="76404" y="6522046"/>
              <a:ext cx="262776" cy="244443"/>
            </a:xfrm>
            <a:prstGeom prst="rect">
              <a:avLst/>
            </a:prstGeom>
          </p:spPr>
        </p:pic>
        <p:sp>
          <p:nvSpPr>
            <p:cNvPr id="17" name="Rectangle 16">
              <a:extLst>
                <a:ext uri="{FF2B5EF4-FFF2-40B4-BE49-F238E27FC236}">
                  <a16:creationId xmlns:a16="http://schemas.microsoft.com/office/drawing/2014/main" id="{F4597E8B-B225-8742-AD71-E97653A81E77}"/>
                </a:ext>
              </a:extLst>
            </p:cNvPr>
            <p:cNvSpPr/>
            <p:nvPr/>
          </p:nvSpPr>
          <p:spPr>
            <a:xfrm>
              <a:off x="417584" y="6440416"/>
              <a:ext cx="11774416" cy="417584"/>
            </a:xfrm>
            <a:prstGeom prst="rect">
              <a:avLst/>
            </a:prstGeom>
            <a:solidFill>
              <a:srgbClr val="35A5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1C9A3CF-1966-1B49-876D-FAA9638227F6}"/>
                </a:ext>
              </a:extLst>
            </p:cNvPr>
            <p:cNvSpPr/>
            <p:nvPr/>
          </p:nvSpPr>
          <p:spPr>
            <a:xfrm>
              <a:off x="834639" y="6538832"/>
              <a:ext cx="11009831" cy="230832"/>
            </a:xfrm>
            <a:prstGeom prst="rect">
              <a:avLst/>
            </a:prstGeom>
          </p:spPr>
          <p:txBody>
            <a:bodyPr wrap="square" lIns="91440" tIns="45720" rIns="91440" bIns="45720" anchor="t">
              <a:spAutoFit/>
            </a:bodyPr>
            <a:lstStyle/>
            <a:p>
              <a:pPr algn="r"/>
              <a:r>
                <a:rPr lang="en-US" sz="900" b="1" spc="300">
                  <a:solidFill>
                    <a:schemeClr val="bg1"/>
                  </a:solidFill>
                  <a:latin typeface="Inter"/>
                  <a:ea typeface="+mn-lt"/>
                  <a:cs typeface="+mn-lt"/>
                </a:rPr>
                <a:t>2021 WATER UTILITY ADVOCACY OUTLOOK IN WASHINGTON</a:t>
              </a:r>
            </a:p>
          </p:txBody>
        </p:sp>
      </p:grpSp>
    </p:spTree>
    <p:extLst>
      <p:ext uri="{BB962C8B-B14F-4D97-AF65-F5344CB8AC3E}">
        <p14:creationId xmlns:p14="http://schemas.microsoft.com/office/powerpoint/2010/main" val="1324526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large building with a domed roof&#10;&#10;Description automatically generated with low confidence">
            <a:extLst>
              <a:ext uri="{FF2B5EF4-FFF2-40B4-BE49-F238E27FC236}">
                <a16:creationId xmlns:a16="http://schemas.microsoft.com/office/drawing/2014/main" id="{D89EFE65-721F-F34B-9615-FFEF8E468F67}"/>
              </a:ext>
            </a:extLst>
          </p:cNvPr>
          <p:cNvPicPr>
            <a:picLocks noChangeAspect="1"/>
          </p:cNvPicPr>
          <p:nvPr/>
        </p:nvPicPr>
        <p:blipFill rotWithShape="1">
          <a:blip r:embed="rId3"/>
          <a:srcRect l="26437" t="26727" r="12555" b="48565"/>
          <a:stretch/>
        </p:blipFill>
        <p:spPr>
          <a:xfrm>
            <a:off x="-1" y="-67734"/>
            <a:ext cx="12192001" cy="6858000"/>
          </a:xfrm>
          <a:prstGeom prst="rect">
            <a:avLst/>
          </a:prstGeom>
        </p:spPr>
      </p:pic>
      <p:sp>
        <p:nvSpPr>
          <p:cNvPr id="6" name="Rectangle 5">
            <a:extLst>
              <a:ext uri="{FF2B5EF4-FFF2-40B4-BE49-F238E27FC236}">
                <a16:creationId xmlns:a16="http://schemas.microsoft.com/office/drawing/2014/main" id="{6DB18547-9598-8F4A-9663-75C45BA4AB2D}"/>
              </a:ext>
            </a:extLst>
          </p:cNvPr>
          <p:cNvSpPr/>
          <p:nvPr/>
        </p:nvSpPr>
        <p:spPr>
          <a:xfrm>
            <a:off x="0" y="5926015"/>
            <a:ext cx="12192000" cy="9319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88A6261-4240-4643-8A00-EDB4CD3799CD}"/>
              </a:ext>
            </a:extLst>
          </p:cNvPr>
          <p:cNvSpPr txBox="1"/>
          <p:nvPr/>
        </p:nvSpPr>
        <p:spPr>
          <a:xfrm>
            <a:off x="3941885" y="4313549"/>
            <a:ext cx="7591426" cy="830997"/>
          </a:xfrm>
          <a:prstGeom prst="rect">
            <a:avLst/>
          </a:prstGeom>
          <a:noFill/>
        </p:spPr>
        <p:txBody>
          <a:bodyPr wrap="square" lIns="91440" tIns="45720" rIns="91440" bIns="45720" rtlCol="0" anchor="t">
            <a:spAutoFit/>
          </a:bodyPr>
          <a:lstStyle/>
          <a:p>
            <a:pPr algn="r"/>
            <a:r>
              <a:rPr lang="en-US" sz="2400">
                <a:solidFill>
                  <a:srgbClr val="1E2A5D"/>
                </a:solidFill>
                <a:latin typeface="Inter"/>
                <a:ea typeface="Inter" panose="020B0502030000000004" pitchFamily="34" charset="0"/>
              </a:rPr>
              <a:t>2021 Water Utility Advocacy</a:t>
            </a:r>
          </a:p>
          <a:p>
            <a:pPr algn="r"/>
            <a:r>
              <a:rPr lang="en-US" sz="2400">
                <a:solidFill>
                  <a:srgbClr val="1E2A5D"/>
                </a:solidFill>
                <a:latin typeface="Inter"/>
                <a:ea typeface="Inter" panose="020B0502030000000004" pitchFamily="34" charset="0"/>
              </a:rPr>
              <a:t>Outlook in Washington</a:t>
            </a:r>
            <a:endParaRPr lang="en-US" sz="2400" spc="-150">
              <a:solidFill>
                <a:srgbClr val="1E2A5D"/>
              </a:solidFill>
              <a:latin typeface="Inter"/>
              <a:ea typeface="Inter" panose="020B0502030000000004" pitchFamily="34" charset="0"/>
              <a:cs typeface="Arial" panose="020B0604020202020204" pitchFamily="34" charset="0"/>
            </a:endParaRPr>
          </a:p>
        </p:txBody>
      </p:sp>
      <p:sp>
        <p:nvSpPr>
          <p:cNvPr id="13" name="TextBox 12">
            <a:extLst>
              <a:ext uri="{FF2B5EF4-FFF2-40B4-BE49-F238E27FC236}">
                <a16:creationId xmlns:a16="http://schemas.microsoft.com/office/drawing/2014/main" id="{19880558-74BE-A047-A690-8EC5903A0112}"/>
              </a:ext>
            </a:extLst>
          </p:cNvPr>
          <p:cNvSpPr txBox="1"/>
          <p:nvPr/>
        </p:nvSpPr>
        <p:spPr>
          <a:xfrm>
            <a:off x="6065961" y="5312703"/>
            <a:ext cx="5467350" cy="276999"/>
          </a:xfrm>
          <a:prstGeom prst="rect">
            <a:avLst/>
          </a:prstGeom>
          <a:noFill/>
        </p:spPr>
        <p:txBody>
          <a:bodyPr wrap="square" lIns="91440" tIns="45720" rIns="91440" bIns="45720" rtlCol="0" anchor="t">
            <a:spAutoFit/>
          </a:bodyPr>
          <a:lstStyle/>
          <a:p>
            <a:pPr algn="r"/>
            <a:r>
              <a:rPr lang="en-US" sz="1200" b="1" spc="300">
                <a:solidFill>
                  <a:srgbClr val="1E2A5D"/>
                </a:solidFill>
                <a:latin typeface="Inter"/>
                <a:ea typeface="Inter" panose="020B0502030000000004" pitchFamily="34" charset="0"/>
              </a:rPr>
              <a:t>JANUARY 28, 2021  |  2:00 PM – 3:30 PM EST</a:t>
            </a:r>
          </a:p>
        </p:txBody>
      </p:sp>
      <p:sp>
        <p:nvSpPr>
          <p:cNvPr id="4" name="Rectangle 3">
            <a:extLst>
              <a:ext uri="{FF2B5EF4-FFF2-40B4-BE49-F238E27FC236}">
                <a16:creationId xmlns:a16="http://schemas.microsoft.com/office/drawing/2014/main" id="{54444234-7C89-C440-A7E1-2A4AC1BCA53A}"/>
              </a:ext>
            </a:extLst>
          </p:cNvPr>
          <p:cNvSpPr/>
          <p:nvPr/>
        </p:nvSpPr>
        <p:spPr>
          <a:xfrm>
            <a:off x="0" y="5926412"/>
            <a:ext cx="931588" cy="931588"/>
          </a:xfrm>
          <a:prstGeom prst="rect">
            <a:avLst/>
          </a:prstGeom>
          <a:solidFill>
            <a:srgbClr val="1E2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03FA00CF-6BA7-2540-AF86-401346DF8E59}"/>
              </a:ext>
            </a:extLst>
          </p:cNvPr>
          <p:cNvPicPr>
            <a:picLocks noChangeAspect="1"/>
          </p:cNvPicPr>
          <p:nvPr/>
        </p:nvPicPr>
        <p:blipFill>
          <a:blip r:embed="rId4"/>
          <a:stretch>
            <a:fillRect/>
          </a:stretch>
        </p:blipFill>
        <p:spPr>
          <a:xfrm>
            <a:off x="10118132" y="6082191"/>
            <a:ext cx="1179443" cy="589722"/>
          </a:xfrm>
          <a:prstGeom prst="rect">
            <a:avLst/>
          </a:prstGeom>
        </p:spPr>
      </p:pic>
      <p:pic>
        <p:nvPicPr>
          <p:cNvPr id="21" name="Picture 20">
            <a:extLst>
              <a:ext uri="{FF2B5EF4-FFF2-40B4-BE49-F238E27FC236}">
                <a16:creationId xmlns:a16="http://schemas.microsoft.com/office/drawing/2014/main" id="{CDDCBA4A-5701-0441-8932-97224A8C26C1}"/>
              </a:ext>
            </a:extLst>
          </p:cNvPr>
          <p:cNvPicPr>
            <a:picLocks noChangeAspect="1"/>
          </p:cNvPicPr>
          <p:nvPr/>
        </p:nvPicPr>
        <p:blipFill>
          <a:blip r:embed="rId5"/>
          <a:stretch>
            <a:fillRect/>
          </a:stretch>
        </p:blipFill>
        <p:spPr>
          <a:xfrm>
            <a:off x="5149329" y="6245781"/>
            <a:ext cx="1833263" cy="371198"/>
          </a:xfrm>
          <a:prstGeom prst="rect">
            <a:avLst/>
          </a:prstGeom>
        </p:spPr>
      </p:pic>
      <p:pic>
        <p:nvPicPr>
          <p:cNvPr id="23" name="Picture 22" descr="A picture containing clock&#10;&#10;Description automatically generated">
            <a:extLst>
              <a:ext uri="{FF2B5EF4-FFF2-40B4-BE49-F238E27FC236}">
                <a16:creationId xmlns:a16="http://schemas.microsoft.com/office/drawing/2014/main" id="{B39526F4-DFF7-0F44-BA92-DA65687F6F2A}"/>
              </a:ext>
            </a:extLst>
          </p:cNvPr>
          <p:cNvPicPr>
            <a:picLocks noChangeAspect="1"/>
          </p:cNvPicPr>
          <p:nvPr/>
        </p:nvPicPr>
        <p:blipFill>
          <a:blip r:embed="rId6"/>
          <a:stretch>
            <a:fillRect/>
          </a:stretch>
        </p:blipFill>
        <p:spPr>
          <a:xfrm>
            <a:off x="2838092" y="6236728"/>
            <a:ext cx="1631357" cy="385767"/>
          </a:xfrm>
          <a:prstGeom prst="rect">
            <a:avLst/>
          </a:prstGeom>
        </p:spPr>
      </p:pic>
      <p:pic>
        <p:nvPicPr>
          <p:cNvPr id="14" name="Picture 13">
            <a:extLst>
              <a:ext uri="{FF2B5EF4-FFF2-40B4-BE49-F238E27FC236}">
                <a16:creationId xmlns:a16="http://schemas.microsoft.com/office/drawing/2014/main" id="{2897994B-7F62-6B43-B03A-2A83C13C8AA3}"/>
              </a:ext>
            </a:extLst>
          </p:cNvPr>
          <p:cNvPicPr>
            <a:picLocks noChangeAspect="1"/>
          </p:cNvPicPr>
          <p:nvPr/>
        </p:nvPicPr>
        <p:blipFill>
          <a:blip r:embed="rId7"/>
          <a:stretch>
            <a:fillRect/>
          </a:stretch>
        </p:blipFill>
        <p:spPr>
          <a:xfrm>
            <a:off x="7658791" y="6011905"/>
            <a:ext cx="1564916" cy="730294"/>
          </a:xfrm>
          <a:prstGeom prst="rect">
            <a:avLst/>
          </a:prstGeom>
        </p:spPr>
      </p:pic>
      <p:pic>
        <p:nvPicPr>
          <p:cNvPr id="3" name="Picture 2" descr="Icon&#10;&#10;Description automatically generated">
            <a:extLst>
              <a:ext uri="{FF2B5EF4-FFF2-40B4-BE49-F238E27FC236}">
                <a16:creationId xmlns:a16="http://schemas.microsoft.com/office/drawing/2014/main" id="{4F871581-AA6C-104B-84AA-73721C3061FC}"/>
              </a:ext>
            </a:extLst>
          </p:cNvPr>
          <p:cNvPicPr>
            <a:picLocks noChangeAspect="1"/>
          </p:cNvPicPr>
          <p:nvPr/>
        </p:nvPicPr>
        <p:blipFill>
          <a:blip r:embed="rId8"/>
          <a:stretch>
            <a:fillRect/>
          </a:stretch>
        </p:blipFill>
        <p:spPr>
          <a:xfrm>
            <a:off x="192744" y="6131866"/>
            <a:ext cx="546100" cy="508000"/>
          </a:xfrm>
          <a:prstGeom prst="rect">
            <a:avLst/>
          </a:prstGeom>
        </p:spPr>
      </p:pic>
      <p:sp>
        <p:nvSpPr>
          <p:cNvPr id="12" name="TextBox 11">
            <a:extLst>
              <a:ext uri="{FF2B5EF4-FFF2-40B4-BE49-F238E27FC236}">
                <a16:creationId xmlns:a16="http://schemas.microsoft.com/office/drawing/2014/main" id="{A11CC04D-F61F-F54B-BACC-6F6F633601D9}"/>
              </a:ext>
            </a:extLst>
          </p:cNvPr>
          <p:cNvSpPr txBox="1"/>
          <p:nvPr/>
        </p:nvSpPr>
        <p:spPr>
          <a:xfrm>
            <a:off x="3863078" y="1807997"/>
            <a:ext cx="7591426" cy="1015663"/>
          </a:xfrm>
          <a:prstGeom prst="rect">
            <a:avLst/>
          </a:prstGeom>
          <a:noFill/>
        </p:spPr>
        <p:txBody>
          <a:bodyPr wrap="square" rtlCol="0">
            <a:spAutoFit/>
          </a:bodyPr>
          <a:lstStyle/>
          <a:p>
            <a:pPr algn="r"/>
            <a:r>
              <a:rPr lang="en-US" sz="6000" b="1">
                <a:solidFill>
                  <a:srgbClr val="1E2A5D"/>
                </a:solidFill>
                <a:latin typeface="Inter" panose="020B0502030000000004" pitchFamily="34" charset="0"/>
                <a:ea typeface="Inter" panose="020B0502030000000004" pitchFamily="34" charset="0"/>
              </a:rPr>
              <a:t>Thank You!</a:t>
            </a:r>
            <a:endParaRPr lang="en-US" sz="6000" b="1" spc="-150">
              <a:solidFill>
                <a:srgbClr val="1E2A5D"/>
              </a:solidFill>
              <a:latin typeface="Inter" panose="020B0502030000000004" pitchFamily="34" charset="0"/>
              <a:ea typeface="Inter" panose="020B0502030000000004" pitchFamily="34" charset="0"/>
              <a:cs typeface="Arial" panose="020B0604020202020204" pitchFamily="34" charset="0"/>
            </a:endParaRPr>
          </a:p>
        </p:txBody>
      </p:sp>
    </p:spTree>
    <p:extLst>
      <p:ext uri="{BB962C8B-B14F-4D97-AF65-F5344CB8AC3E}">
        <p14:creationId xmlns:p14="http://schemas.microsoft.com/office/powerpoint/2010/main" val="12793072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51EC588-2D93-8E4A-9E25-1D4045296E5D}"/>
              </a:ext>
            </a:extLst>
          </p:cNvPr>
          <p:cNvSpPr txBox="1"/>
          <p:nvPr/>
        </p:nvSpPr>
        <p:spPr>
          <a:xfrm>
            <a:off x="1945573" y="1424419"/>
            <a:ext cx="3839713" cy="1323439"/>
          </a:xfrm>
          <a:prstGeom prst="rect">
            <a:avLst/>
          </a:prstGeom>
          <a:noFill/>
        </p:spPr>
        <p:txBody>
          <a:bodyPr wrap="square" rtlCol="0">
            <a:spAutoFit/>
          </a:bodyPr>
          <a:lstStyle/>
          <a:p>
            <a:r>
              <a:rPr lang="en-US" sz="1400" b="1">
                <a:solidFill>
                  <a:srgbClr val="1E2A5D"/>
                </a:solidFill>
                <a:latin typeface="Inter" panose="020B0502030000000004" pitchFamily="34" charset="0"/>
                <a:ea typeface="Inter" panose="020B0502030000000004" pitchFamily="34" charset="0"/>
              </a:rPr>
              <a:t>Dan Hartnett</a:t>
            </a:r>
          </a:p>
          <a:p>
            <a:r>
              <a:rPr lang="en-US" sz="1200">
                <a:solidFill>
                  <a:srgbClr val="1E2A5D"/>
                </a:solidFill>
                <a:latin typeface="Inter" panose="020B0502030000000004" pitchFamily="34" charset="0"/>
                <a:ea typeface="Inter" panose="020B0502030000000004" pitchFamily="34" charset="0"/>
              </a:rPr>
              <a:t>Chief Advocacy Officer for Legislative and Regulatory Affairs</a:t>
            </a:r>
          </a:p>
          <a:p>
            <a:endParaRPr lang="en-US" sz="1400">
              <a:solidFill>
                <a:srgbClr val="1E2A5D"/>
              </a:solidFill>
              <a:latin typeface="Inter" panose="020B0502030000000004" pitchFamily="34" charset="0"/>
              <a:ea typeface="Inter" panose="020B0502030000000004" pitchFamily="34" charset="0"/>
            </a:endParaRPr>
          </a:p>
          <a:p>
            <a:r>
              <a:rPr lang="en-US" sz="1400" b="1">
                <a:solidFill>
                  <a:srgbClr val="1E2A5D"/>
                </a:solidFill>
                <a:latin typeface="Inter" panose="020B0502030000000004" pitchFamily="34" charset="0"/>
                <a:ea typeface="Inter" panose="020B0502030000000004" pitchFamily="34" charset="0"/>
              </a:rPr>
              <a:t>Stephanie Hayes </a:t>
            </a:r>
            <a:r>
              <a:rPr lang="en-US" sz="1400" b="1" err="1">
                <a:solidFill>
                  <a:srgbClr val="1E2A5D"/>
                </a:solidFill>
                <a:latin typeface="Inter" panose="020B0502030000000004" pitchFamily="34" charset="0"/>
                <a:ea typeface="Inter" panose="020B0502030000000004" pitchFamily="34" charset="0"/>
              </a:rPr>
              <a:t>Schlea</a:t>
            </a:r>
            <a:endParaRPr lang="en-US" sz="1400" b="1">
              <a:solidFill>
                <a:srgbClr val="1E2A5D"/>
              </a:solidFill>
              <a:latin typeface="Inter" panose="020B0502030000000004" pitchFamily="34" charset="0"/>
              <a:ea typeface="Inter" panose="020B0502030000000004" pitchFamily="34" charset="0"/>
            </a:endParaRPr>
          </a:p>
          <a:p>
            <a:r>
              <a:rPr lang="en-US" sz="1200">
                <a:solidFill>
                  <a:srgbClr val="1E2A5D"/>
                </a:solidFill>
                <a:latin typeface="Inter" panose="020B0502030000000004" pitchFamily="34" charset="0"/>
                <a:ea typeface="Inter" panose="020B0502030000000004" pitchFamily="34" charset="0"/>
              </a:rPr>
              <a:t>Director, Regulatory and Scientific Affairs</a:t>
            </a:r>
          </a:p>
        </p:txBody>
      </p:sp>
      <p:sp>
        <p:nvSpPr>
          <p:cNvPr id="41" name="TextBox 40">
            <a:extLst>
              <a:ext uri="{FF2B5EF4-FFF2-40B4-BE49-F238E27FC236}">
                <a16:creationId xmlns:a16="http://schemas.microsoft.com/office/drawing/2014/main" id="{9CCB32A9-D520-D943-B07A-B47FFE976211}"/>
              </a:ext>
            </a:extLst>
          </p:cNvPr>
          <p:cNvSpPr txBox="1"/>
          <p:nvPr/>
        </p:nvSpPr>
        <p:spPr>
          <a:xfrm rot="16200000">
            <a:off x="-945000" y="3870575"/>
            <a:ext cx="3559277" cy="523220"/>
          </a:xfrm>
          <a:prstGeom prst="rect">
            <a:avLst/>
          </a:prstGeom>
          <a:noFill/>
        </p:spPr>
        <p:txBody>
          <a:bodyPr wrap="square" rtlCol="0">
            <a:spAutoFit/>
          </a:bodyPr>
          <a:lstStyle/>
          <a:p>
            <a:r>
              <a:rPr lang="en-US" sz="2800" b="1">
                <a:solidFill>
                  <a:srgbClr val="1E2A5D"/>
                </a:solidFill>
                <a:latin typeface="Inter" panose="020B0502030000000004" pitchFamily="34" charset="0"/>
                <a:ea typeface="Inter" panose="020B0502030000000004" pitchFamily="34" charset="0"/>
              </a:rPr>
              <a:t>Featured Speakers</a:t>
            </a:r>
          </a:p>
        </p:txBody>
      </p:sp>
      <p:cxnSp>
        <p:nvCxnSpPr>
          <p:cNvPr id="42" name="Straight Connector 41">
            <a:extLst>
              <a:ext uri="{FF2B5EF4-FFF2-40B4-BE49-F238E27FC236}">
                <a16:creationId xmlns:a16="http://schemas.microsoft.com/office/drawing/2014/main" id="{B9E97D2B-28F3-DE46-8942-0ED36A89A21F}"/>
              </a:ext>
            </a:extLst>
          </p:cNvPr>
          <p:cNvCxnSpPr>
            <a:cxnSpLocks/>
          </p:cNvCxnSpPr>
          <p:nvPr/>
        </p:nvCxnSpPr>
        <p:spPr>
          <a:xfrm flipV="1">
            <a:off x="875193" y="-963562"/>
            <a:ext cx="0" cy="3300967"/>
          </a:xfrm>
          <a:prstGeom prst="line">
            <a:avLst/>
          </a:prstGeom>
          <a:ln>
            <a:solidFill>
              <a:srgbClr val="35A5D7"/>
            </a:solidFill>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1AB026DD-3068-4348-A949-FDF5798A2EBF}"/>
              </a:ext>
            </a:extLst>
          </p:cNvPr>
          <p:cNvPicPr>
            <a:picLocks noChangeAspect="1"/>
          </p:cNvPicPr>
          <p:nvPr/>
        </p:nvPicPr>
        <p:blipFill>
          <a:blip r:embed="rId2"/>
          <a:stretch>
            <a:fillRect/>
          </a:stretch>
        </p:blipFill>
        <p:spPr>
          <a:xfrm>
            <a:off x="2044437" y="3671237"/>
            <a:ext cx="1941425" cy="970713"/>
          </a:xfrm>
          <a:prstGeom prst="rect">
            <a:avLst/>
          </a:prstGeom>
        </p:spPr>
      </p:pic>
      <p:pic>
        <p:nvPicPr>
          <p:cNvPr id="25" name="Picture 24">
            <a:extLst>
              <a:ext uri="{FF2B5EF4-FFF2-40B4-BE49-F238E27FC236}">
                <a16:creationId xmlns:a16="http://schemas.microsoft.com/office/drawing/2014/main" id="{85C98E32-B64D-4146-B200-70617BB10DC9}"/>
              </a:ext>
            </a:extLst>
          </p:cNvPr>
          <p:cNvPicPr>
            <a:picLocks noChangeAspect="1"/>
          </p:cNvPicPr>
          <p:nvPr/>
        </p:nvPicPr>
        <p:blipFill>
          <a:blip r:embed="rId3"/>
          <a:stretch>
            <a:fillRect/>
          </a:stretch>
        </p:blipFill>
        <p:spPr>
          <a:xfrm>
            <a:off x="7022167" y="4236863"/>
            <a:ext cx="2545581" cy="515428"/>
          </a:xfrm>
          <a:prstGeom prst="rect">
            <a:avLst/>
          </a:prstGeom>
        </p:spPr>
      </p:pic>
      <p:pic>
        <p:nvPicPr>
          <p:cNvPr id="26" name="Picture 25" descr="A picture containing clock&#10;&#10;Description automatically generated">
            <a:extLst>
              <a:ext uri="{FF2B5EF4-FFF2-40B4-BE49-F238E27FC236}">
                <a16:creationId xmlns:a16="http://schemas.microsoft.com/office/drawing/2014/main" id="{5B627E2A-84F6-A747-B4CB-AA91995DDBEB}"/>
              </a:ext>
            </a:extLst>
          </p:cNvPr>
          <p:cNvPicPr>
            <a:picLocks noChangeAspect="1"/>
          </p:cNvPicPr>
          <p:nvPr/>
        </p:nvPicPr>
        <p:blipFill>
          <a:blip r:embed="rId4"/>
          <a:stretch>
            <a:fillRect/>
          </a:stretch>
        </p:blipFill>
        <p:spPr>
          <a:xfrm>
            <a:off x="7016601" y="731064"/>
            <a:ext cx="2413287" cy="570670"/>
          </a:xfrm>
          <a:prstGeom prst="rect">
            <a:avLst/>
          </a:prstGeom>
        </p:spPr>
      </p:pic>
      <p:pic>
        <p:nvPicPr>
          <p:cNvPr id="33" name="Picture 32">
            <a:extLst>
              <a:ext uri="{FF2B5EF4-FFF2-40B4-BE49-F238E27FC236}">
                <a16:creationId xmlns:a16="http://schemas.microsoft.com/office/drawing/2014/main" id="{921A8094-D197-844C-B003-DEB8118A6497}"/>
              </a:ext>
            </a:extLst>
          </p:cNvPr>
          <p:cNvPicPr>
            <a:picLocks noChangeAspect="1"/>
          </p:cNvPicPr>
          <p:nvPr/>
        </p:nvPicPr>
        <p:blipFill>
          <a:blip r:embed="rId5"/>
          <a:stretch>
            <a:fillRect/>
          </a:stretch>
        </p:blipFill>
        <p:spPr>
          <a:xfrm>
            <a:off x="1856365" y="397105"/>
            <a:ext cx="2236134" cy="1043529"/>
          </a:xfrm>
          <a:prstGeom prst="rect">
            <a:avLst/>
          </a:prstGeom>
        </p:spPr>
      </p:pic>
      <p:sp>
        <p:nvSpPr>
          <p:cNvPr id="34" name="TextBox 33">
            <a:extLst>
              <a:ext uri="{FF2B5EF4-FFF2-40B4-BE49-F238E27FC236}">
                <a16:creationId xmlns:a16="http://schemas.microsoft.com/office/drawing/2014/main" id="{84A06C3E-54CB-9C4A-ABDD-C5C6CEB5567A}"/>
              </a:ext>
            </a:extLst>
          </p:cNvPr>
          <p:cNvSpPr txBox="1"/>
          <p:nvPr/>
        </p:nvSpPr>
        <p:spPr>
          <a:xfrm>
            <a:off x="1945573" y="4827630"/>
            <a:ext cx="3839713" cy="1107996"/>
          </a:xfrm>
          <a:prstGeom prst="rect">
            <a:avLst/>
          </a:prstGeom>
          <a:noFill/>
        </p:spPr>
        <p:txBody>
          <a:bodyPr wrap="square" rtlCol="0">
            <a:spAutoFit/>
          </a:bodyPr>
          <a:lstStyle/>
          <a:p>
            <a:r>
              <a:rPr lang="en-US" sz="1400" b="1">
                <a:solidFill>
                  <a:srgbClr val="1E2A5D"/>
                </a:solidFill>
                <a:latin typeface="Inter" panose="020B0502030000000004" pitchFamily="34" charset="0"/>
                <a:ea typeface="Inter" panose="020B0502030000000004" pitchFamily="34" charset="0"/>
              </a:rPr>
              <a:t>Tommy Holmes </a:t>
            </a:r>
          </a:p>
          <a:p>
            <a:r>
              <a:rPr lang="en-US" sz="1200">
                <a:solidFill>
                  <a:srgbClr val="1E2A5D"/>
                </a:solidFill>
                <a:latin typeface="Inter" panose="020B0502030000000004" pitchFamily="34" charset="0"/>
                <a:ea typeface="Inter" panose="020B0502030000000004" pitchFamily="34" charset="0"/>
              </a:rPr>
              <a:t>Legislative Director</a:t>
            </a:r>
          </a:p>
          <a:p>
            <a:endParaRPr lang="en-US" sz="1400" b="1">
              <a:solidFill>
                <a:srgbClr val="1E2A5D"/>
              </a:solidFill>
              <a:latin typeface="Inter" panose="020B0502030000000004" pitchFamily="34" charset="0"/>
              <a:ea typeface="Inter" panose="020B0502030000000004" pitchFamily="34" charset="0"/>
            </a:endParaRPr>
          </a:p>
          <a:p>
            <a:r>
              <a:rPr lang="en-US" sz="1400" b="1">
                <a:solidFill>
                  <a:srgbClr val="1E2A5D"/>
                </a:solidFill>
                <a:latin typeface="Inter" panose="020B0502030000000004" pitchFamily="34" charset="0"/>
                <a:ea typeface="Inter" panose="020B0502030000000004" pitchFamily="34" charset="0"/>
              </a:rPr>
              <a:t>Kevin Morley </a:t>
            </a:r>
          </a:p>
          <a:p>
            <a:r>
              <a:rPr lang="en-US" sz="1200">
                <a:solidFill>
                  <a:srgbClr val="1E2A5D"/>
                </a:solidFill>
                <a:latin typeface="Inter" panose="020B0502030000000004" pitchFamily="34" charset="0"/>
                <a:ea typeface="Inter" panose="020B0502030000000004" pitchFamily="34" charset="0"/>
              </a:rPr>
              <a:t>Manager, Federal Relations </a:t>
            </a:r>
          </a:p>
        </p:txBody>
      </p:sp>
      <p:sp>
        <p:nvSpPr>
          <p:cNvPr id="35" name="TextBox 34">
            <a:extLst>
              <a:ext uri="{FF2B5EF4-FFF2-40B4-BE49-F238E27FC236}">
                <a16:creationId xmlns:a16="http://schemas.microsoft.com/office/drawing/2014/main" id="{0D2CF645-3935-2440-AECA-43E5975BBC0C}"/>
              </a:ext>
            </a:extLst>
          </p:cNvPr>
          <p:cNvSpPr txBox="1"/>
          <p:nvPr/>
        </p:nvSpPr>
        <p:spPr>
          <a:xfrm>
            <a:off x="6971997" y="1346362"/>
            <a:ext cx="3839713" cy="2339102"/>
          </a:xfrm>
          <a:prstGeom prst="rect">
            <a:avLst/>
          </a:prstGeom>
          <a:noFill/>
        </p:spPr>
        <p:txBody>
          <a:bodyPr wrap="square" rtlCol="0">
            <a:spAutoFit/>
          </a:bodyPr>
          <a:lstStyle/>
          <a:p>
            <a:r>
              <a:rPr lang="en-US" sz="1400" b="1">
                <a:solidFill>
                  <a:srgbClr val="1E2A5D"/>
                </a:solidFill>
                <a:latin typeface="Inter" panose="020B0502030000000004" pitchFamily="34" charset="0"/>
                <a:ea typeface="Inter" panose="020B0502030000000004" pitchFamily="34" charset="0"/>
              </a:rPr>
              <a:t>Nathan Gardner-Andrews</a:t>
            </a:r>
          </a:p>
          <a:p>
            <a:r>
              <a:rPr lang="en-US" sz="1200">
                <a:solidFill>
                  <a:srgbClr val="1E2A5D"/>
                </a:solidFill>
                <a:latin typeface="Inter" panose="020B0502030000000004" pitchFamily="34" charset="0"/>
                <a:ea typeface="Inter" panose="020B0502030000000004" pitchFamily="34" charset="0"/>
              </a:rPr>
              <a:t>General Counsel &amp; Chief Advocacy Officer</a:t>
            </a:r>
          </a:p>
          <a:p>
            <a:endParaRPr lang="en-US" sz="1400" b="1">
              <a:solidFill>
                <a:srgbClr val="1E2A5D"/>
              </a:solidFill>
              <a:latin typeface="Inter" panose="020B0502030000000004" pitchFamily="34" charset="0"/>
              <a:ea typeface="Inter" panose="020B0502030000000004" pitchFamily="34" charset="0"/>
            </a:endParaRPr>
          </a:p>
          <a:p>
            <a:r>
              <a:rPr lang="en-US" sz="1400" b="1">
                <a:solidFill>
                  <a:srgbClr val="1E2A5D"/>
                </a:solidFill>
                <a:latin typeface="Inter" panose="020B0502030000000004" pitchFamily="34" charset="0"/>
                <a:ea typeface="Inter" panose="020B0502030000000004" pitchFamily="34" charset="0"/>
              </a:rPr>
              <a:t>Jason </a:t>
            </a:r>
            <a:r>
              <a:rPr lang="en-US" sz="1400" b="1" err="1">
                <a:solidFill>
                  <a:srgbClr val="1E2A5D"/>
                </a:solidFill>
                <a:latin typeface="Inter" panose="020B0502030000000004" pitchFamily="34" charset="0"/>
                <a:ea typeface="Inter" panose="020B0502030000000004" pitchFamily="34" charset="0"/>
              </a:rPr>
              <a:t>Isakovic</a:t>
            </a:r>
            <a:endParaRPr lang="en-US" sz="1400" b="1">
              <a:solidFill>
                <a:srgbClr val="1E2A5D"/>
              </a:solidFill>
              <a:latin typeface="Inter" panose="020B0502030000000004" pitchFamily="34" charset="0"/>
              <a:ea typeface="Inter" panose="020B0502030000000004" pitchFamily="34" charset="0"/>
            </a:endParaRPr>
          </a:p>
          <a:p>
            <a:r>
              <a:rPr lang="en-US" sz="1200">
                <a:solidFill>
                  <a:srgbClr val="1E2A5D"/>
                </a:solidFill>
                <a:latin typeface="Inter" panose="020B0502030000000004" pitchFamily="34" charset="0"/>
                <a:ea typeface="Inter" panose="020B0502030000000004" pitchFamily="34" charset="0"/>
              </a:rPr>
              <a:t>Director of Legislative Affairs</a:t>
            </a:r>
          </a:p>
          <a:p>
            <a:endParaRPr lang="en-US" sz="1400" b="1">
              <a:solidFill>
                <a:srgbClr val="1E2A5D"/>
              </a:solidFill>
              <a:latin typeface="Inter" panose="020B0502030000000004" pitchFamily="34" charset="0"/>
              <a:ea typeface="Inter" panose="020B0502030000000004" pitchFamily="34" charset="0"/>
            </a:endParaRPr>
          </a:p>
          <a:p>
            <a:r>
              <a:rPr lang="en-US" sz="1400" b="1">
                <a:solidFill>
                  <a:srgbClr val="1E2A5D"/>
                </a:solidFill>
                <a:latin typeface="Inter" panose="020B0502030000000004" pitchFamily="34" charset="0"/>
                <a:ea typeface="Inter" panose="020B0502030000000004" pitchFamily="34" charset="0"/>
              </a:rPr>
              <a:t>Emily </a:t>
            </a:r>
            <a:r>
              <a:rPr lang="en-US" sz="1400" b="1" err="1">
                <a:solidFill>
                  <a:srgbClr val="1E2A5D"/>
                </a:solidFill>
                <a:latin typeface="Inter" panose="020B0502030000000004" pitchFamily="34" charset="0"/>
                <a:ea typeface="Inter" panose="020B0502030000000004" pitchFamily="34" charset="0"/>
              </a:rPr>
              <a:t>Remmel</a:t>
            </a:r>
            <a:endParaRPr lang="en-US" sz="1400" b="1">
              <a:solidFill>
                <a:srgbClr val="1E2A5D"/>
              </a:solidFill>
              <a:latin typeface="Inter" panose="020B0502030000000004" pitchFamily="34" charset="0"/>
              <a:ea typeface="Inter" panose="020B0502030000000004" pitchFamily="34" charset="0"/>
            </a:endParaRPr>
          </a:p>
          <a:p>
            <a:r>
              <a:rPr lang="en-US" sz="1200">
                <a:solidFill>
                  <a:srgbClr val="1E2A5D"/>
                </a:solidFill>
                <a:latin typeface="Inter" panose="020B0502030000000004" pitchFamily="34" charset="0"/>
                <a:ea typeface="Inter" panose="020B0502030000000004" pitchFamily="34" charset="0"/>
              </a:rPr>
              <a:t>Director of Regulatory Affairs</a:t>
            </a:r>
          </a:p>
          <a:p>
            <a:endParaRPr lang="en-US" sz="1400" b="1">
              <a:solidFill>
                <a:srgbClr val="1E2A5D"/>
              </a:solidFill>
              <a:latin typeface="Inter" panose="020B0502030000000004" pitchFamily="34" charset="0"/>
              <a:ea typeface="Inter" panose="020B0502030000000004" pitchFamily="34" charset="0"/>
            </a:endParaRPr>
          </a:p>
          <a:p>
            <a:r>
              <a:rPr lang="en-US" sz="1400" b="1">
                <a:solidFill>
                  <a:srgbClr val="1E2A5D"/>
                </a:solidFill>
                <a:latin typeface="Inter" panose="020B0502030000000004" pitchFamily="34" charset="0"/>
                <a:ea typeface="Inter" panose="020B0502030000000004" pitchFamily="34" charset="0"/>
              </a:rPr>
              <a:t>Kristina </a:t>
            </a:r>
            <a:r>
              <a:rPr lang="en-US" sz="1400" b="1" err="1">
                <a:solidFill>
                  <a:srgbClr val="1E2A5D"/>
                </a:solidFill>
                <a:latin typeface="Inter" panose="020B0502030000000004" pitchFamily="34" charset="0"/>
                <a:ea typeface="Inter" panose="020B0502030000000004" pitchFamily="34" charset="0"/>
              </a:rPr>
              <a:t>Surfus</a:t>
            </a:r>
            <a:endParaRPr lang="en-US" sz="1400" b="1">
              <a:solidFill>
                <a:srgbClr val="1E2A5D"/>
              </a:solidFill>
              <a:latin typeface="Inter" panose="020B0502030000000004" pitchFamily="34" charset="0"/>
              <a:ea typeface="Inter" panose="020B0502030000000004" pitchFamily="34" charset="0"/>
            </a:endParaRPr>
          </a:p>
          <a:p>
            <a:r>
              <a:rPr lang="en-US" sz="1200">
                <a:solidFill>
                  <a:srgbClr val="1E2A5D"/>
                </a:solidFill>
                <a:latin typeface="Inter" panose="020B0502030000000004" pitchFamily="34" charset="0"/>
                <a:ea typeface="Inter" panose="020B0502030000000004" pitchFamily="34" charset="0"/>
              </a:rPr>
              <a:t>Managing Director of Government Affairs</a:t>
            </a:r>
          </a:p>
        </p:txBody>
      </p:sp>
      <p:sp>
        <p:nvSpPr>
          <p:cNvPr id="36" name="TextBox 35">
            <a:extLst>
              <a:ext uri="{FF2B5EF4-FFF2-40B4-BE49-F238E27FC236}">
                <a16:creationId xmlns:a16="http://schemas.microsoft.com/office/drawing/2014/main" id="{05FA1C8B-92BE-734B-9191-5F01600A4687}"/>
              </a:ext>
            </a:extLst>
          </p:cNvPr>
          <p:cNvSpPr txBox="1"/>
          <p:nvPr/>
        </p:nvSpPr>
        <p:spPr>
          <a:xfrm>
            <a:off x="7030531" y="4893526"/>
            <a:ext cx="3839713" cy="1107996"/>
          </a:xfrm>
          <a:prstGeom prst="rect">
            <a:avLst/>
          </a:prstGeom>
          <a:noFill/>
        </p:spPr>
        <p:txBody>
          <a:bodyPr wrap="square" rtlCol="0">
            <a:spAutoFit/>
          </a:bodyPr>
          <a:lstStyle/>
          <a:p>
            <a:r>
              <a:rPr lang="en-US" sz="1400" b="1">
                <a:solidFill>
                  <a:srgbClr val="1E2A5D"/>
                </a:solidFill>
                <a:latin typeface="Inter" panose="020B0502030000000004" pitchFamily="34" charset="0"/>
                <a:ea typeface="Inter" panose="020B0502030000000004" pitchFamily="34" charset="0"/>
              </a:rPr>
              <a:t>Steve Dye</a:t>
            </a:r>
            <a:br>
              <a:rPr lang="en-US" sz="1400" b="1">
                <a:solidFill>
                  <a:srgbClr val="1E2A5D"/>
                </a:solidFill>
                <a:latin typeface="Inter" panose="020B0502030000000004" pitchFamily="34" charset="0"/>
                <a:ea typeface="Inter" panose="020B0502030000000004" pitchFamily="34" charset="0"/>
              </a:rPr>
            </a:br>
            <a:r>
              <a:rPr lang="en-US" sz="1200">
                <a:solidFill>
                  <a:srgbClr val="1E2A5D"/>
                </a:solidFill>
                <a:latin typeface="Inter" panose="020B0502030000000004" pitchFamily="34" charset="0"/>
                <a:ea typeface="Inter" panose="020B0502030000000004" pitchFamily="34" charset="0"/>
              </a:rPr>
              <a:t>Legislative Director</a:t>
            </a:r>
          </a:p>
          <a:p>
            <a:endParaRPr lang="en-US" sz="1400" b="1">
              <a:solidFill>
                <a:srgbClr val="1E2A5D"/>
              </a:solidFill>
              <a:latin typeface="Inter" panose="020B0502030000000004" pitchFamily="34" charset="0"/>
              <a:ea typeface="Inter" panose="020B0502030000000004" pitchFamily="34" charset="0"/>
            </a:endParaRPr>
          </a:p>
          <a:p>
            <a:r>
              <a:rPr lang="en-US" sz="1400" b="1">
                <a:solidFill>
                  <a:srgbClr val="1E2A5D"/>
                </a:solidFill>
                <a:latin typeface="Inter" panose="020B0502030000000004" pitchFamily="34" charset="0"/>
                <a:ea typeface="Inter" panose="020B0502030000000004" pitchFamily="34" charset="0"/>
              </a:rPr>
              <a:t>Claudio </a:t>
            </a:r>
            <a:r>
              <a:rPr lang="en-US" sz="1400" b="1" err="1">
                <a:solidFill>
                  <a:srgbClr val="1E2A5D"/>
                </a:solidFill>
                <a:latin typeface="Inter" panose="020B0502030000000004" pitchFamily="34" charset="0"/>
                <a:ea typeface="Inter" panose="020B0502030000000004" pitchFamily="34" charset="0"/>
              </a:rPr>
              <a:t>Ternieden</a:t>
            </a:r>
            <a:br>
              <a:rPr lang="en-US" sz="1400" b="1">
                <a:solidFill>
                  <a:srgbClr val="1E2A5D"/>
                </a:solidFill>
                <a:latin typeface="Inter" panose="020B0502030000000004" pitchFamily="34" charset="0"/>
                <a:ea typeface="Inter" panose="020B0502030000000004" pitchFamily="34" charset="0"/>
              </a:rPr>
            </a:br>
            <a:r>
              <a:rPr lang="en-US" sz="1200">
                <a:solidFill>
                  <a:srgbClr val="1E2A5D"/>
                </a:solidFill>
                <a:latin typeface="Inter" panose="020B0502030000000004" pitchFamily="34" charset="0"/>
                <a:ea typeface="Inter" panose="020B0502030000000004" pitchFamily="34" charset="0"/>
              </a:rPr>
              <a:t>Senior Director of Governmental Affairs</a:t>
            </a:r>
            <a:endParaRPr lang="en-US" sz="1400">
              <a:solidFill>
                <a:srgbClr val="1E2A5D"/>
              </a:solidFill>
              <a:latin typeface="Inter" panose="020B0502030000000004" pitchFamily="34" charset="0"/>
              <a:ea typeface="Inter" panose="020B0502030000000004" pitchFamily="34" charset="0"/>
            </a:endParaRPr>
          </a:p>
        </p:txBody>
      </p:sp>
      <p:grpSp>
        <p:nvGrpSpPr>
          <p:cNvPr id="17" name="Group 16">
            <a:extLst>
              <a:ext uri="{FF2B5EF4-FFF2-40B4-BE49-F238E27FC236}">
                <a16:creationId xmlns:a16="http://schemas.microsoft.com/office/drawing/2014/main" id="{8FC28F6F-9AF3-DA40-B38E-1BA3A9FE30E5}"/>
              </a:ext>
            </a:extLst>
          </p:cNvPr>
          <p:cNvGrpSpPr/>
          <p:nvPr/>
        </p:nvGrpSpPr>
        <p:grpSpPr>
          <a:xfrm>
            <a:off x="0" y="6440416"/>
            <a:ext cx="12192000" cy="417584"/>
            <a:chOff x="0" y="6440416"/>
            <a:chExt cx="12192000" cy="417584"/>
          </a:xfrm>
        </p:grpSpPr>
        <p:sp>
          <p:nvSpPr>
            <p:cNvPr id="18" name="Rectangle 17">
              <a:extLst>
                <a:ext uri="{FF2B5EF4-FFF2-40B4-BE49-F238E27FC236}">
                  <a16:creationId xmlns:a16="http://schemas.microsoft.com/office/drawing/2014/main" id="{B879173F-8783-F640-BF05-09B6F38D6305}"/>
                </a:ext>
              </a:extLst>
            </p:cNvPr>
            <p:cNvSpPr/>
            <p:nvPr/>
          </p:nvSpPr>
          <p:spPr>
            <a:xfrm>
              <a:off x="0" y="6440416"/>
              <a:ext cx="417584" cy="417584"/>
            </a:xfrm>
            <a:prstGeom prst="rect">
              <a:avLst/>
            </a:prstGeom>
            <a:solidFill>
              <a:srgbClr val="1E2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Icon&#10;&#10;Description automatically generated">
              <a:extLst>
                <a:ext uri="{FF2B5EF4-FFF2-40B4-BE49-F238E27FC236}">
                  <a16:creationId xmlns:a16="http://schemas.microsoft.com/office/drawing/2014/main" id="{58C7681B-6A30-6844-9C6E-614812D5A7F8}"/>
                </a:ext>
              </a:extLst>
            </p:cNvPr>
            <p:cNvPicPr>
              <a:picLocks noChangeAspect="1"/>
            </p:cNvPicPr>
            <p:nvPr/>
          </p:nvPicPr>
          <p:blipFill>
            <a:blip r:embed="rId6"/>
            <a:stretch>
              <a:fillRect/>
            </a:stretch>
          </p:blipFill>
          <p:spPr>
            <a:xfrm>
              <a:off x="76404" y="6522046"/>
              <a:ext cx="262776" cy="244443"/>
            </a:xfrm>
            <a:prstGeom prst="rect">
              <a:avLst/>
            </a:prstGeom>
          </p:spPr>
        </p:pic>
        <p:sp>
          <p:nvSpPr>
            <p:cNvPr id="20" name="Rectangle 19">
              <a:extLst>
                <a:ext uri="{FF2B5EF4-FFF2-40B4-BE49-F238E27FC236}">
                  <a16:creationId xmlns:a16="http://schemas.microsoft.com/office/drawing/2014/main" id="{8F750191-740D-9145-927D-0814D0934F5A}"/>
                </a:ext>
              </a:extLst>
            </p:cNvPr>
            <p:cNvSpPr/>
            <p:nvPr/>
          </p:nvSpPr>
          <p:spPr>
            <a:xfrm>
              <a:off x="417584" y="6440416"/>
              <a:ext cx="11774416" cy="417584"/>
            </a:xfrm>
            <a:prstGeom prst="rect">
              <a:avLst/>
            </a:prstGeom>
            <a:solidFill>
              <a:srgbClr val="35A5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303E570-4A8B-3148-AFD1-BF85E98DB9BF}"/>
                </a:ext>
              </a:extLst>
            </p:cNvPr>
            <p:cNvSpPr/>
            <p:nvPr/>
          </p:nvSpPr>
          <p:spPr>
            <a:xfrm>
              <a:off x="834639" y="6538832"/>
              <a:ext cx="11009831" cy="230832"/>
            </a:xfrm>
            <a:prstGeom prst="rect">
              <a:avLst/>
            </a:prstGeom>
          </p:spPr>
          <p:txBody>
            <a:bodyPr wrap="square" lIns="91440" tIns="45720" rIns="91440" bIns="45720" anchor="t">
              <a:spAutoFit/>
            </a:bodyPr>
            <a:lstStyle/>
            <a:p>
              <a:pPr algn="r"/>
              <a:r>
                <a:rPr lang="en-US" sz="900" b="1" spc="300">
                  <a:solidFill>
                    <a:schemeClr val="bg1"/>
                  </a:solidFill>
                  <a:latin typeface="Inter"/>
                  <a:ea typeface="+mn-lt"/>
                  <a:cs typeface="+mn-lt"/>
                </a:rPr>
                <a:t>2021 WATER UTILITY ADVOCACY OUTLOOK IN WASHINGTON</a:t>
              </a:r>
            </a:p>
          </p:txBody>
        </p:sp>
      </p:grpSp>
    </p:spTree>
    <p:extLst>
      <p:ext uri="{BB962C8B-B14F-4D97-AF65-F5344CB8AC3E}">
        <p14:creationId xmlns:p14="http://schemas.microsoft.com/office/powerpoint/2010/main" val="22662067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B0F0890-F18D-8545-B594-8CB7026BCDD1}"/>
              </a:ext>
            </a:extLst>
          </p:cNvPr>
          <p:cNvSpPr/>
          <p:nvPr/>
        </p:nvSpPr>
        <p:spPr>
          <a:xfrm>
            <a:off x="415584" y="1"/>
            <a:ext cx="11776416" cy="6858000"/>
          </a:xfrm>
          <a:prstGeom prst="rect">
            <a:avLst/>
          </a:prstGeom>
          <a:solidFill>
            <a:srgbClr val="1E2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BDE125B-6655-1D4F-A961-7FF589627F41}"/>
              </a:ext>
            </a:extLst>
          </p:cNvPr>
          <p:cNvSpPr txBox="1"/>
          <p:nvPr/>
        </p:nvSpPr>
        <p:spPr>
          <a:xfrm>
            <a:off x="834639" y="789410"/>
            <a:ext cx="7229765" cy="646331"/>
          </a:xfrm>
          <a:prstGeom prst="rect">
            <a:avLst/>
          </a:prstGeom>
          <a:noFill/>
        </p:spPr>
        <p:txBody>
          <a:bodyPr wrap="square" rtlCol="0">
            <a:spAutoFit/>
          </a:bodyPr>
          <a:lstStyle/>
          <a:p>
            <a:r>
              <a:rPr lang="en-US" sz="3600" b="1">
                <a:solidFill>
                  <a:srgbClr val="35A5D7"/>
                </a:solidFill>
                <a:latin typeface="Inter" panose="020B0502030000000004" pitchFamily="34" charset="0"/>
                <a:ea typeface="Inter" panose="020B0502030000000004" pitchFamily="34" charset="0"/>
              </a:rPr>
              <a:t>2021 – A Busy Year Ahead</a:t>
            </a:r>
          </a:p>
        </p:txBody>
      </p:sp>
      <p:sp>
        <p:nvSpPr>
          <p:cNvPr id="9" name="TextBox 8">
            <a:extLst>
              <a:ext uri="{FF2B5EF4-FFF2-40B4-BE49-F238E27FC236}">
                <a16:creationId xmlns:a16="http://schemas.microsoft.com/office/drawing/2014/main" id="{4517C4A9-4610-B74E-9211-82BF315DD003}"/>
              </a:ext>
            </a:extLst>
          </p:cNvPr>
          <p:cNvSpPr txBox="1"/>
          <p:nvPr/>
        </p:nvSpPr>
        <p:spPr>
          <a:xfrm>
            <a:off x="1443027" y="1712078"/>
            <a:ext cx="8683707" cy="4401205"/>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US" sz="2000" b="1">
                <a:solidFill>
                  <a:schemeClr val="bg1"/>
                </a:solidFill>
                <a:latin typeface="Inter" panose="020B0502030000000004" pitchFamily="34" charset="0"/>
                <a:ea typeface="Inter" panose="020B0502030000000004" pitchFamily="34" charset="0"/>
              </a:rPr>
              <a:t>New political dynamic in Washington, DC </a:t>
            </a:r>
          </a:p>
          <a:p>
            <a:pPr marL="342900" indent="-342900">
              <a:buFont typeface="Arial" panose="020B0604020202020204" pitchFamily="34" charset="0"/>
              <a:buChar char="•"/>
            </a:pPr>
            <a:endParaRPr lang="en-US" sz="2000">
              <a:solidFill>
                <a:schemeClr val="bg1"/>
              </a:solidFill>
              <a:latin typeface="Inter" panose="020B0502030000000004" pitchFamily="34" charset="0"/>
              <a:ea typeface="Inter" panose="020B0502030000000004" pitchFamily="34" charset="0"/>
            </a:endParaRPr>
          </a:p>
          <a:p>
            <a:pPr marL="800100" lvl="1" indent="-342900">
              <a:buFont typeface="Arial" panose="020B0604020202020204" pitchFamily="34" charset="0"/>
              <a:buChar char="•"/>
            </a:pPr>
            <a:r>
              <a:rPr lang="en-US" sz="2000">
                <a:solidFill>
                  <a:schemeClr val="bg1"/>
                </a:solidFill>
                <a:latin typeface="Inter" panose="020B0502030000000004" pitchFamily="34" charset="0"/>
                <a:ea typeface="Inter" panose="020B0502030000000004" pitchFamily="34" charset="0"/>
              </a:rPr>
              <a:t>New Biden Administration </a:t>
            </a:r>
          </a:p>
          <a:p>
            <a:pPr marL="800100" lvl="1" indent="-342900">
              <a:buFont typeface="Arial" panose="020B0604020202020204" pitchFamily="34" charset="0"/>
              <a:buChar char="•"/>
            </a:pPr>
            <a:endParaRPr lang="en-US" sz="2000">
              <a:solidFill>
                <a:schemeClr val="bg1"/>
              </a:solidFill>
              <a:latin typeface="Inter" panose="020B0502030000000004" pitchFamily="34" charset="0"/>
              <a:ea typeface="Inter" panose="020B0502030000000004" pitchFamily="34" charset="0"/>
            </a:endParaRPr>
          </a:p>
          <a:p>
            <a:pPr marL="800100" lvl="1" indent="-342900">
              <a:buFont typeface="Arial" panose="020B0604020202020204" pitchFamily="34" charset="0"/>
              <a:buChar char="•"/>
            </a:pPr>
            <a:r>
              <a:rPr lang="en-US" sz="2000">
                <a:solidFill>
                  <a:schemeClr val="bg1"/>
                </a:solidFill>
                <a:latin typeface="Inter" panose="020B0502030000000004" pitchFamily="34" charset="0"/>
                <a:ea typeface="Inter" panose="020B0502030000000004" pitchFamily="34" charset="0"/>
              </a:rPr>
              <a:t>Democrat controlled House and Senate with slim majorities in both chambers</a:t>
            </a:r>
          </a:p>
          <a:p>
            <a:pPr marL="800100" lvl="1" indent="-342900">
              <a:buFont typeface="Arial" panose="020B0604020202020204" pitchFamily="34" charset="0"/>
              <a:buChar char="•"/>
            </a:pPr>
            <a:endParaRPr lang="en-US" sz="2000">
              <a:solidFill>
                <a:schemeClr val="bg1"/>
              </a:solidFill>
              <a:latin typeface="Inter" panose="020B0502030000000004" pitchFamily="34" charset="0"/>
              <a:ea typeface="Inter" panose="020B0502030000000004" pitchFamily="34" charset="0"/>
            </a:endParaRPr>
          </a:p>
          <a:p>
            <a:pPr marL="800100" lvl="1" indent="-342900">
              <a:buFont typeface="Arial" panose="020B0604020202020204" pitchFamily="34" charset="0"/>
              <a:buChar char="•"/>
            </a:pPr>
            <a:r>
              <a:rPr lang="en-US" sz="2000">
                <a:solidFill>
                  <a:schemeClr val="bg1"/>
                </a:solidFill>
                <a:latin typeface="Inter" panose="020B0502030000000004" pitchFamily="34" charset="0"/>
                <a:ea typeface="Inter" panose="020B0502030000000004" pitchFamily="34" charset="0"/>
              </a:rPr>
              <a:t>Vice President Harris is the tie-breaking vote in the 50-50 Democrat and Republican split in the Senate </a:t>
            </a:r>
          </a:p>
          <a:p>
            <a:pPr marL="800100" lvl="1" indent="-342900">
              <a:buFont typeface="Arial" panose="020B0604020202020204" pitchFamily="34" charset="0"/>
              <a:buChar char="•"/>
            </a:pPr>
            <a:endParaRPr lang="en-US" sz="2000">
              <a:solidFill>
                <a:schemeClr val="bg1"/>
              </a:solidFill>
              <a:latin typeface="Inter" panose="020B0502030000000004" pitchFamily="34" charset="0"/>
              <a:ea typeface="Inter" panose="020B0502030000000004" pitchFamily="34" charset="0"/>
            </a:endParaRPr>
          </a:p>
          <a:p>
            <a:pPr marL="800100" lvl="1" indent="-342900">
              <a:buFont typeface="Arial" panose="020B0604020202020204" pitchFamily="34" charset="0"/>
              <a:buChar char="•"/>
            </a:pPr>
            <a:r>
              <a:rPr lang="en-US" sz="2000">
                <a:solidFill>
                  <a:schemeClr val="bg1"/>
                </a:solidFill>
                <a:latin typeface="Inter" panose="020B0502030000000004" pitchFamily="34" charset="0"/>
                <a:ea typeface="Inter" panose="020B0502030000000004" pitchFamily="34" charset="0"/>
              </a:rPr>
              <a:t>Several newly elected Senators and Representatives </a:t>
            </a:r>
          </a:p>
          <a:p>
            <a:pPr marL="800100" lvl="1" indent="-342900">
              <a:buFont typeface="Arial" panose="020B0604020202020204" pitchFamily="34" charset="0"/>
              <a:buChar char="•"/>
            </a:pPr>
            <a:endParaRPr lang="en-US" sz="2000">
              <a:solidFill>
                <a:schemeClr val="bg1"/>
              </a:solidFill>
              <a:latin typeface="Inter"/>
              <a:ea typeface="Inter" panose="020B0502030000000004" pitchFamily="34" charset="0"/>
            </a:endParaRPr>
          </a:p>
          <a:p>
            <a:pPr marL="800100" lvl="1" indent="-342900">
              <a:buFont typeface="Arial" panose="020B0604020202020204" pitchFamily="34" charset="0"/>
              <a:buChar char="•"/>
            </a:pPr>
            <a:r>
              <a:rPr lang="en-US" sz="2000">
                <a:solidFill>
                  <a:schemeClr val="bg1"/>
                </a:solidFill>
                <a:latin typeface="Inter"/>
                <a:ea typeface="Inter" panose="020B0502030000000004" pitchFamily="34" charset="0"/>
              </a:rPr>
              <a:t>Water Sector Advocacy is Crucial</a:t>
            </a:r>
            <a:endParaRPr lang="en-US">
              <a:solidFill>
                <a:schemeClr val="bg1"/>
              </a:solidFill>
              <a:cs typeface="Calibri" panose="020F0502020204030204"/>
            </a:endParaRPr>
          </a:p>
          <a:p>
            <a:pPr marL="342900" indent="-342900">
              <a:buFont typeface="Arial" panose="020B0604020202020204" pitchFamily="34" charset="0"/>
              <a:buChar char="•"/>
            </a:pPr>
            <a:endParaRPr lang="en-US" sz="2000">
              <a:solidFill>
                <a:schemeClr val="bg1"/>
              </a:solidFill>
              <a:latin typeface="Inter" panose="020B0502030000000004" pitchFamily="34" charset="0"/>
              <a:ea typeface="Inter" panose="020B0502030000000004" pitchFamily="34" charset="0"/>
            </a:endParaRPr>
          </a:p>
        </p:txBody>
      </p:sp>
      <p:pic>
        <p:nvPicPr>
          <p:cNvPr id="11" name="Picture 10" descr="A picture containing drawing&#10;&#10;Description automatically generated">
            <a:extLst>
              <a:ext uri="{FF2B5EF4-FFF2-40B4-BE49-F238E27FC236}">
                <a16:creationId xmlns:a16="http://schemas.microsoft.com/office/drawing/2014/main" id="{E96C910E-9EFD-4F46-9892-747E67CCE0FA}"/>
              </a:ext>
            </a:extLst>
          </p:cNvPr>
          <p:cNvPicPr>
            <a:picLocks noChangeAspect="1"/>
          </p:cNvPicPr>
          <p:nvPr/>
        </p:nvPicPr>
        <p:blipFill>
          <a:blip r:embed="rId2">
            <a:alphaModFix amt="5000"/>
          </a:blip>
          <a:stretch>
            <a:fillRect/>
          </a:stretch>
        </p:blipFill>
        <p:spPr>
          <a:xfrm>
            <a:off x="9802761" y="0"/>
            <a:ext cx="12192000" cy="3424156"/>
          </a:xfrm>
          <a:prstGeom prst="rect">
            <a:avLst/>
          </a:prstGeom>
        </p:spPr>
      </p:pic>
      <p:grpSp>
        <p:nvGrpSpPr>
          <p:cNvPr id="12" name="Group 11">
            <a:extLst>
              <a:ext uri="{FF2B5EF4-FFF2-40B4-BE49-F238E27FC236}">
                <a16:creationId xmlns:a16="http://schemas.microsoft.com/office/drawing/2014/main" id="{8B1BB2B3-7A28-E642-B4D3-8C5FFC2A41FA}"/>
              </a:ext>
            </a:extLst>
          </p:cNvPr>
          <p:cNvGrpSpPr/>
          <p:nvPr/>
        </p:nvGrpSpPr>
        <p:grpSpPr>
          <a:xfrm>
            <a:off x="0" y="6440416"/>
            <a:ext cx="12192000" cy="417584"/>
            <a:chOff x="0" y="6440416"/>
            <a:chExt cx="12192000" cy="417584"/>
          </a:xfrm>
        </p:grpSpPr>
        <p:sp>
          <p:nvSpPr>
            <p:cNvPr id="13" name="Rectangle 12">
              <a:extLst>
                <a:ext uri="{FF2B5EF4-FFF2-40B4-BE49-F238E27FC236}">
                  <a16:creationId xmlns:a16="http://schemas.microsoft.com/office/drawing/2014/main" id="{83E796D6-BAE4-9D40-8DF8-00EB2FD176E1}"/>
                </a:ext>
              </a:extLst>
            </p:cNvPr>
            <p:cNvSpPr/>
            <p:nvPr/>
          </p:nvSpPr>
          <p:spPr>
            <a:xfrm>
              <a:off x="0" y="6440416"/>
              <a:ext cx="417584" cy="417584"/>
            </a:xfrm>
            <a:prstGeom prst="rect">
              <a:avLst/>
            </a:prstGeom>
            <a:solidFill>
              <a:srgbClr val="1E2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Icon&#10;&#10;Description automatically generated">
              <a:extLst>
                <a:ext uri="{FF2B5EF4-FFF2-40B4-BE49-F238E27FC236}">
                  <a16:creationId xmlns:a16="http://schemas.microsoft.com/office/drawing/2014/main" id="{A2CC3CCE-5403-C446-AF22-282D550CB096}"/>
                </a:ext>
              </a:extLst>
            </p:cNvPr>
            <p:cNvPicPr>
              <a:picLocks noChangeAspect="1"/>
            </p:cNvPicPr>
            <p:nvPr/>
          </p:nvPicPr>
          <p:blipFill>
            <a:blip r:embed="rId3"/>
            <a:stretch>
              <a:fillRect/>
            </a:stretch>
          </p:blipFill>
          <p:spPr>
            <a:xfrm>
              <a:off x="76404" y="6522046"/>
              <a:ext cx="262776" cy="244443"/>
            </a:xfrm>
            <a:prstGeom prst="rect">
              <a:avLst/>
            </a:prstGeom>
          </p:spPr>
        </p:pic>
        <p:sp>
          <p:nvSpPr>
            <p:cNvPr id="15" name="Rectangle 14">
              <a:extLst>
                <a:ext uri="{FF2B5EF4-FFF2-40B4-BE49-F238E27FC236}">
                  <a16:creationId xmlns:a16="http://schemas.microsoft.com/office/drawing/2014/main" id="{1ABD54B6-2F00-1140-9AD7-823229E58962}"/>
                </a:ext>
              </a:extLst>
            </p:cNvPr>
            <p:cNvSpPr/>
            <p:nvPr/>
          </p:nvSpPr>
          <p:spPr>
            <a:xfrm>
              <a:off x="417584" y="6440416"/>
              <a:ext cx="11774416" cy="417584"/>
            </a:xfrm>
            <a:prstGeom prst="rect">
              <a:avLst/>
            </a:prstGeom>
            <a:solidFill>
              <a:srgbClr val="35A5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408EC10-5562-9D43-9222-96B09027FCE5}"/>
                </a:ext>
              </a:extLst>
            </p:cNvPr>
            <p:cNvSpPr/>
            <p:nvPr/>
          </p:nvSpPr>
          <p:spPr>
            <a:xfrm>
              <a:off x="834639" y="6538832"/>
              <a:ext cx="11009831" cy="230832"/>
            </a:xfrm>
            <a:prstGeom prst="rect">
              <a:avLst/>
            </a:prstGeom>
          </p:spPr>
          <p:txBody>
            <a:bodyPr wrap="square" lIns="91440" tIns="45720" rIns="91440" bIns="45720" anchor="t">
              <a:spAutoFit/>
            </a:bodyPr>
            <a:lstStyle/>
            <a:p>
              <a:pPr algn="r"/>
              <a:r>
                <a:rPr lang="en-US" sz="900" b="1" spc="300">
                  <a:solidFill>
                    <a:schemeClr val="bg1"/>
                  </a:solidFill>
                  <a:latin typeface="Inter"/>
                  <a:ea typeface="+mn-lt"/>
                  <a:cs typeface="+mn-lt"/>
                </a:rPr>
                <a:t>2021 WATER UTILITY ADVOCACY OUTLOOK IN WASHINGTON</a:t>
              </a:r>
            </a:p>
          </p:txBody>
        </p:sp>
      </p:grpSp>
    </p:spTree>
    <p:extLst>
      <p:ext uri="{BB962C8B-B14F-4D97-AF65-F5344CB8AC3E}">
        <p14:creationId xmlns:p14="http://schemas.microsoft.com/office/powerpoint/2010/main" val="19175463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B0F0890-F18D-8545-B594-8CB7026BCDD1}"/>
              </a:ext>
            </a:extLst>
          </p:cNvPr>
          <p:cNvSpPr/>
          <p:nvPr/>
        </p:nvSpPr>
        <p:spPr>
          <a:xfrm>
            <a:off x="415584" y="1"/>
            <a:ext cx="11776416" cy="6858000"/>
          </a:xfrm>
          <a:prstGeom prst="rect">
            <a:avLst/>
          </a:prstGeom>
          <a:solidFill>
            <a:srgbClr val="1E2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BDE125B-6655-1D4F-A961-7FF589627F41}"/>
              </a:ext>
            </a:extLst>
          </p:cNvPr>
          <p:cNvSpPr txBox="1"/>
          <p:nvPr/>
        </p:nvSpPr>
        <p:spPr>
          <a:xfrm>
            <a:off x="834639" y="789410"/>
            <a:ext cx="8242454" cy="646331"/>
          </a:xfrm>
          <a:prstGeom prst="rect">
            <a:avLst/>
          </a:prstGeom>
          <a:noFill/>
        </p:spPr>
        <p:txBody>
          <a:bodyPr wrap="square" rtlCol="0">
            <a:spAutoFit/>
          </a:bodyPr>
          <a:lstStyle/>
          <a:p>
            <a:r>
              <a:rPr lang="en-US" sz="3600" b="1">
                <a:solidFill>
                  <a:srgbClr val="35A5D7"/>
                </a:solidFill>
                <a:latin typeface="Inter" panose="020B0502030000000004" pitchFamily="34" charset="0"/>
                <a:ea typeface="Inter" panose="020B0502030000000004" pitchFamily="34" charset="0"/>
              </a:rPr>
              <a:t>2021 – A Busy Year Ahead </a:t>
            </a:r>
            <a:r>
              <a:rPr lang="en-US" sz="3600" i="1">
                <a:solidFill>
                  <a:srgbClr val="35A5D7"/>
                </a:solidFill>
                <a:latin typeface="Inter" panose="020B0502030000000004" pitchFamily="34" charset="0"/>
                <a:ea typeface="Inter" panose="020B0502030000000004" pitchFamily="34" charset="0"/>
              </a:rPr>
              <a:t>cont.</a:t>
            </a:r>
          </a:p>
        </p:txBody>
      </p:sp>
      <p:sp>
        <p:nvSpPr>
          <p:cNvPr id="9" name="TextBox 8">
            <a:extLst>
              <a:ext uri="{FF2B5EF4-FFF2-40B4-BE49-F238E27FC236}">
                <a16:creationId xmlns:a16="http://schemas.microsoft.com/office/drawing/2014/main" id="{4517C4A9-4610-B74E-9211-82BF315DD003}"/>
              </a:ext>
            </a:extLst>
          </p:cNvPr>
          <p:cNvSpPr txBox="1"/>
          <p:nvPr/>
        </p:nvSpPr>
        <p:spPr>
          <a:xfrm>
            <a:off x="1443028" y="1712078"/>
            <a:ext cx="8091266" cy="4708981"/>
          </a:xfrm>
          <a:prstGeom prst="rect">
            <a:avLst/>
          </a:prstGeom>
          <a:noFill/>
        </p:spPr>
        <p:txBody>
          <a:bodyPr wrap="square" rtlCol="0">
            <a:spAutoFit/>
          </a:bodyPr>
          <a:lstStyle/>
          <a:p>
            <a:pPr marL="342900" indent="-342900">
              <a:buFont typeface="Arial" panose="020B0604020202020204" pitchFamily="34" charset="0"/>
              <a:buChar char="•"/>
            </a:pPr>
            <a:r>
              <a:rPr lang="en-US" sz="2000" b="1">
                <a:solidFill>
                  <a:schemeClr val="bg1"/>
                </a:solidFill>
                <a:latin typeface="Inter" panose="020B0502030000000004" pitchFamily="34" charset="0"/>
                <a:ea typeface="Inter" panose="020B0502030000000004" pitchFamily="34" charset="0"/>
              </a:rPr>
              <a:t>Key Policy Issues</a:t>
            </a:r>
          </a:p>
          <a:p>
            <a:pPr marL="342900" indent="-342900">
              <a:buFont typeface="Arial" panose="020B0604020202020204" pitchFamily="34" charset="0"/>
              <a:buChar char="•"/>
            </a:pPr>
            <a:endParaRPr lang="en-US" sz="2000">
              <a:solidFill>
                <a:schemeClr val="bg1"/>
              </a:solidFill>
              <a:latin typeface="Inter" panose="020B0502030000000004" pitchFamily="34" charset="0"/>
              <a:ea typeface="Inter" panose="020B0502030000000004" pitchFamily="34" charset="0"/>
            </a:endParaRPr>
          </a:p>
          <a:p>
            <a:pPr marL="800100" lvl="1" indent="-342900">
              <a:lnSpc>
                <a:spcPct val="150000"/>
              </a:lnSpc>
              <a:buFont typeface="Arial" panose="020B0604020202020204" pitchFamily="34" charset="0"/>
              <a:buChar char="•"/>
            </a:pPr>
            <a:r>
              <a:rPr lang="en-US" sz="2000">
                <a:solidFill>
                  <a:schemeClr val="bg1"/>
                </a:solidFill>
                <a:latin typeface="Inter" panose="020B0502030000000004" pitchFamily="34" charset="0"/>
                <a:ea typeface="Inter" panose="020B0502030000000004" pitchFamily="34" charset="0"/>
              </a:rPr>
              <a:t>Infrastructure investment/economic recovery opportunity </a:t>
            </a:r>
          </a:p>
          <a:p>
            <a:pPr marL="800100" lvl="1" indent="-342900">
              <a:lnSpc>
                <a:spcPct val="150000"/>
              </a:lnSpc>
              <a:buFont typeface="Arial" panose="020B0604020202020204" pitchFamily="34" charset="0"/>
              <a:buChar char="•"/>
            </a:pPr>
            <a:r>
              <a:rPr lang="en-US" sz="2000">
                <a:solidFill>
                  <a:schemeClr val="bg1"/>
                </a:solidFill>
                <a:latin typeface="Inter" panose="020B0502030000000004" pitchFamily="34" charset="0"/>
                <a:ea typeface="Inter" panose="020B0502030000000004" pitchFamily="34" charset="0"/>
              </a:rPr>
              <a:t>Water Ratepayer Assistance and Access</a:t>
            </a:r>
          </a:p>
          <a:p>
            <a:pPr marL="800100" lvl="1" indent="-342900">
              <a:lnSpc>
                <a:spcPct val="150000"/>
              </a:lnSpc>
              <a:buFont typeface="Arial" panose="020B0604020202020204" pitchFamily="34" charset="0"/>
              <a:buChar char="•"/>
            </a:pPr>
            <a:r>
              <a:rPr lang="en-US" sz="2000">
                <a:solidFill>
                  <a:schemeClr val="bg1"/>
                </a:solidFill>
                <a:latin typeface="Inter" panose="020B0502030000000004" pitchFamily="34" charset="0"/>
                <a:ea typeface="Inter" panose="020B0502030000000004" pitchFamily="34" charset="0"/>
              </a:rPr>
              <a:t>Possible additional COVID-19 relief legislation</a:t>
            </a:r>
          </a:p>
          <a:p>
            <a:pPr marL="800100" lvl="1" indent="-342900">
              <a:lnSpc>
                <a:spcPct val="150000"/>
              </a:lnSpc>
              <a:buFont typeface="Arial" panose="020B0604020202020204" pitchFamily="34" charset="0"/>
              <a:buChar char="•"/>
            </a:pPr>
            <a:r>
              <a:rPr lang="en-US" sz="2000">
                <a:solidFill>
                  <a:schemeClr val="bg1"/>
                </a:solidFill>
                <a:latin typeface="Inter" panose="020B0502030000000004" pitchFamily="34" charset="0"/>
                <a:ea typeface="Inter" panose="020B0502030000000004" pitchFamily="34" charset="0"/>
              </a:rPr>
              <a:t>Climate Resilience</a:t>
            </a:r>
          </a:p>
          <a:p>
            <a:pPr marL="800100" lvl="1" indent="-342900">
              <a:lnSpc>
                <a:spcPct val="150000"/>
              </a:lnSpc>
              <a:buFont typeface="Arial" panose="020B0604020202020204" pitchFamily="34" charset="0"/>
              <a:buChar char="•"/>
            </a:pPr>
            <a:r>
              <a:rPr lang="en-US" sz="2000">
                <a:solidFill>
                  <a:schemeClr val="bg1"/>
                </a:solidFill>
                <a:latin typeface="Inter" panose="020B0502030000000004" pitchFamily="34" charset="0"/>
                <a:ea typeface="Inter" panose="020B0502030000000004" pitchFamily="34" charset="0"/>
              </a:rPr>
              <a:t>Environmental Justice</a:t>
            </a:r>
          </a:p>
          <a:p>
            <a:pPr marL="800100" lvl="1" indent="-342900">
              <a:lnSpc>
                <a:spcPct val="150000"/>
              </a:lnSpc>
              <a:buFont typeface="Arial" panose="020B0604020202020204" pitchFamily="34" charset="0"/>
              <a:buChar char="•"/>
            </a:pPr>
            <a:r>
              <a:rPr lang="en-US" sz="2000">
                <a:solidFill>
                  <a:schemeClr val="bg1"/>
                </a:solidFill>
                <a:latin typeface="Inter" panose="020B0502030000000004" pitchFamily="34" charset="0"/>
                <a:ea typeface="Inter" panose="020B0502030000000004" pitchFamily="34" charset="0"/>
              </a:rPr>
              <a:t>PFAS</a:t>
            </a:r>
          </a:p>
          <a:p>
            <a:pPr marL="800100" lvl="1" indent="-342900">
              <a:buFont typeface="Arial" panose="020B0604020202020204" pitchFamily="34" charset="0"/>
              <a:buChar char="•"/>
            </a:pPr>
            <a:r>
              <a:rPr lang="en-US" sz="2000">
                <a:solidFill>
                  <a:schemeClr val="bg1"/>
                </a:solidFill>
                <a:latin typeface="Inter" panose="020B0502030000000004" pitchFamily="34" charset="0"/>
                <a:ea typeface="Inter" panose="020B0502030000000004" pitchFamily="34" charset="0"/>
              </a:rPr>
              <a:t>Increased regulatory agenda pushed by Congress </a:t>
            </a:r>
            <a:br>
              <a:rPr lang="en-US" sz="2000">
                <a:solidFill>
                  <a:schemeClr val="bg1"/>
                </a:solidFill>
                <a:latin typeface="Inter" panose="020B0502030000000004" pitchFamily="34" charset="0"/>
                <a:ea typeface="Inter" panose="020B0502030000000004" pitchFamily="34" charset="0"/>
              </a:rPr>
            </a:br>
            <a:r>
              <a:rPr lang="en-US" sz="2000">
                <a:solidFill>
                  <a:schemeClr val="bg1"/>
                </a:solidFill>
                <a:latin typeface="Inter" panose="020B0502030000000004" pitchFamily="34" charset="0"/>
                <a:ea typeface="Inter" panose="020B0502030000000004" pitchFamily="34" charset="0"/>
              </a:rPr>
              <a:t>and the Administration </a:t>
            </a:r>
          </a:p>
          <a:p>
            <a:pPr marL="800100" lvl="1" indent="-342900">
              <a:buFont typeface="Arial" panose="020B0604020202020204" pitchFamily="34" charset="0"/>
              <a:buChar char="•"/>
            </a:pPr>
            <a:endParaRPr lang="en-US" sz="2000">
              <a:solidFill>
                <a:schemeClr val="bg1"/>
              </a:solidFill>
              <a:latin typeface="Inter" panose="020B0502030000000004" pitchFamily="34" charset="0"/>
              <a:ea typeface="Inter" panose="020B0502030000000004" pitchFamily="34" charset="0"/>
            </a:endParaRPr>
          </a:p>
          <a:p>
            <a:pPr marL="342900" indent="-342900">
              <a:buFont typeface="Arial" panose="020B0604020202020204" pitchFamily="34" charset="0"/>
              <a:buChar char="•"/>
            </a:pPr>
            <a:endParaRPr lang="en-US" sz="2000">
              <a:solidFill>
                <a:schemeClr val="bg1"/>
              </a:solidFill>
              <a:latin typeface="Inter" panose="020B0502030000000004" pitchFamily="34" charset="0"/>
              <a:ea typeface="Inter" panose="020B0502030000000004" pitchFamily="34" charset="0"/>
            </a:endParaRPr>
          </a:p>
        </p:txBody>
      </p:sp>
      <p:pic>
        <p:nvPicPr>
          <p:cNvPr id="11" name="Picture 10" descr="A picture containing drawing&#10;&#10;Description automatically generated">
            <a:extLst>
              <a:ext uri="{FF2B5EF4-FFF2-40B4-BE49-F238E27FC236}">
                <a16:creationId xmlns:a16="http://schemas.microsoft.com/office/drawing/2014/main" id="{E96C910E-9EFD-4F46-9892-747E67CCE0FA}"/>
              </a:ext>
            </a:extLst>
          </p:cNvPr>
          <p:cNvPicPr>
            <a:picLocks noChangeAspect="1"/>
          </p:cNvPicPr>
          <p:nvPr/>
        </p:nvPicPr>
        <p:blipFill>
          <a:blip r:embed="rId2">
            <a:alphaModFix amt="5000"/>
          </a:blip>
          <a:stretch>
            <a:fillRect/>
          </a:stretch>
        </p:blipFill>
        <p:spPr>
          <a:xfrm>
            <a:off x="9802761" y="0"/>
            <a:ext cx="12192000" cy="3424156"/>
          </a:xfrm>
          <a:prstGeom prst="rect">
            <a:avLst/>
          </a:prstGeom>
        </p:spPr>
      </p:pic>
      <p:grpSp>
        <p:nvGrpSpPr>
          <p:cNvPr id="12" name="Group 11">
            <a:extLst>
              <a:ext uri="{FF2B5EF4-FFF2-40B4-BE49-F238E27FC236}">
                <a16:creationId xmlns:a16="http://schemas.microsoft.com/office/drawing/2014/main" id="{2441A8B3-69CA-F74D-94E3-7711CCF13D64}"/>
              </a:ext>
            </a:extLst>
          </p:cNvPr>
          <p:cNvGrpSpPr/>
          <p:nvPr/>
        </p:nvGrpSpPr>
        <p:grpSpPr>
          <a:xfrm>
            <a:off x="0" y="6440416"/>
            <a:ext cx="12192000" cy="417584"/>
            <a:chOff x="0" y="6440416"/>
            <a:chExt cx="12192000" cy="417584"/>
          </a:xfrm>
        </p:grpSpPr>
        <p:sp>
          <p:nvSpPr>
            <p:cNvPr id="13" name="Rectangle 12">
              <a:extLst>
                <a:ext uri="{FF2B5EF4-FFF2-40B4-BE49-F238E27FC236}">
                  <a16:creationId xmlns:a16="http://schemas.microsoft.com/office/drawing/2014/main" id="{79364E1E-BBAE-694F-BBE8-DD3189889B94}"/>
                </a:ext>
              </a:extLst>
            </p:cNvPr>
            <p:cNvSpPr/>
            <p:nvPr/>
          </p:nvSpPr>
          <p:spPr>
            <a:xfrm>
              <a:off x="0" y="6440416"/>
              <a:ext cx="417584" cy="417584"/>
            </a:xfrm>
            <a:prstGeom prst="rect">
              <a:avLst/>
            </a:prstGeom>
            <a:solidFill>
              <a:srgbClr val="1E2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Icon&#10;&#10;Description automatically generated">
              <a:extLst>
                <a:ext uri="{FF2B5EF4-FFF2-40B4-BE49-F238E27FC236}">
                  <a16:creationId xmlns:a16="http://schemas.microsoft.com/office/drawing/2014/main" id="{5D892D5E-D861-554F-9717-C0355E62E277}"/>
                </a:ext>
              </a:extLst>
            </p:cNvPr>
            <p:cNvPicPr>
              <a:picLocks noChangeAspect="1"/>
            </p:cNvPicPr>
            <p:nvPr/>
          </p:nvPicPr>
          <p:blipFill>
            <a:blip r:embed="rId3"/>
            <a:stretch>
              <a:fillRect/>
            </a:stretch>
          </p:blipFill>
          <p:spPr>
            <a:xfrm>
              <a:off x="76404" y="6522046"/>
              <a:ext cx="262776" cy="244443"/>
            </a:xfrm>
            <a:prstGeom prst="rect">
              <a:avLst/>
            </a:prstGeom>
          </p:spPr>
        </p:pic>
        <p:sp>
          <p:nvSpPr>
            <p:cNvPr id="15" name="Rectangle 14">
              <a:extLst>
                <a:ext uri="{FF2B5EF4-FFF2-40B4-BE49-F238E27FC236}">
                  <a16:creationId xmlns:a16="http://schemas.microsoft.com/office/drawing/2014/main" id="{999BBF0B-908B-2646-B41C-F91CA1EB0DE4}"/>
                </a:ext>
              </a:extLst>
            </p:cNvPr>
            <p:cNvSpPr/>
            <p:nvPr/>
          </p:nvSpPr>
          <p:spPr>
            <a:xfrm>
              <a:off x="417584" y="6440416"/>
              <a:ext cx="11774416" cy="417584"/>
            </a:xfrm>
            <a:prstGeom prst="rect">
              <a:avLst/>
            </a:prstGeom>
            <a:solidFill>
              <a:srgbClr val="35A5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E8A9675-1DDD-5E44-A0F3-6419B18CACC8}"/>
                </a:ext>
              </a:extLst>
            </p:cNvPr>
            <p:cNvSpPr/>
            <p:nvPr/>
          </p:nvSpPr>
          <p:spPr>
            <a:xfrm>
              <a:off x="834639" y="6538832"/>
              <a:ext cx="11009831" cy="230832"/>
            </a:xfrm>
            <a:prstGeom prst="rect">
              <a:avLst/>
            </a:prstGeom>
          </p:spPr>
          <p:txBody>
            <a:bodyPr wrap="square" lIns="91440" tIns="45720" rIns="91440" bIns="45720" anchor="t">
              <a:spAutoFit/>
            </a:bodyPr>
            <a:lstStyle/>
            <a:p>
              <a:pPr algn="r"/>
              <a:r>
                <a:rPr lang="en-US" sz="900" b="1" spc="300">
                  <a:solidFill>
                    <a:schemeClr val="bg1"/>
                  </a:solidFill>
                  <a:latin typeface="Inter"/>
                  <a:ea typeface="+mn-lt"/>
                  <a:cs typeface="+mn-lt"/>
                </a:rPr>
                <a:t>2021 WATER UTILITY ADVOCACY OUTLOOK IN WASHINGTON</a:t>
              </a:r>
            </a:p>
          </p:txBody>
        </p:sp>
      </p:grpSp>
    </p:spTree>
    <p:extLst>
      <p:ext uri="{BB962C8B-B14F-4D97-AF65-F5344CB8AC3E}">
        <p14:creationId xmlns:p14="http://schemas.microsoft.com/office/powerpoint/2010/main" val="28162879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B0F0890-F18D-8545-B594-8CB7026BCDD1}"/>
              </a:ext>
            </a:extLst>
          </p:cNvPr>
          <p:cNvSpPr/>
          <p:nvPr/>
        </p:nvSpPr>
        <p:spPr>
          <a:xfrm>
            <a:off x="415584" y="1"/>
            <a:ext cx="11776416" cy="6858000"/>
          </a:xfrm>
          <a:prstGeom prst="rect">
            <a:avLst/>
          </a:prstGeom>
          <a:solidFill>
            <a:srgbClr val="1E2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BDE125B-6655-1D4F-A961-7FF589627F41}"/>
              </a:ext>
            </a:extLst>
          </p:cNvPr>
          <p:cNvSpPr txBox="1"/>
          <p:nvPr/>
        </p:nvSpPr>
        <p:spPr>
          <a:xfrm>
            <a:off x="1054434" y="935146"/>
            <a:ext cx="3592395" cy="2308324"/>
          </a:xfrm>
          <a:prstGeom prst="rect">
            <a:avLst/>
          </a:prstGeom>
          <a:noFill/>
        </p:spPr>
        <p:txBody>
          <a:bodyPr wrap="square" rtlCol="0">
            <a:spAutoFit/>
          </a:bodyPr>
          <a:lstStyle/>
          <a:p>
            <a:r>
              <a:rPr lang="en-US" sz="3600" b="1">
                <a:solidFill>
                  <a:srgbClr val="35A5D7"/>
                </a:solidFill>
                <a:latin typeface="Inter" panose="020B0502030000000004" pitchFamily="34" charset="0"/>
                <a:ea typeface="Inter" panose="020B0502030000000004" pitchFamily="34" charset="0"/>
              </a:rPr>
              <a:t>Water Sector Legislative Outlook and Priorities</a:t>
            </a:r>
            <a:endParaRPr lang="en-US" sz="3600" i="1">
              <a:solidFill>
                <a:srgbClr val="35A5D7"/>
              </a:solidFill>
              <a:latin typeface="Inter" panose="020B0502030000000004" pitchFamily="34" charset="0"/>
              <a:ea typeface="Inter" panose="020B0502030000000004" pitchFamily="34" charset="0"/>
            </a:endParaRPr>
          </a:p>
        </p:txBody>
      </p:sp>
      <p:sp>
        <p:nvSpPr>
          <p:cNvPr id="9" name="TextBox 8">
            <a:extLst>
              <a:ext uri="{FF2B5EF4-FFF2-40B4-BE49-F238E27FC236}">
                <a16:creationId xmlns:a16="http://schemas.microsoft.com/office/drawing/2014/main" id="{4517C4A9-4610-B74E-9211-82BF315DD003}"/>
              </a:ext>
            </a:extLst>
          </p:cNvPr>
          <p:cNvSpPr txBox="1"/>
          <p:nvPr/>
        </p:nvSpPr>
        <p:spPr>
          <a:xfrm>
            <a:off x="5095694" y="889843"/>
            <a:ext cx="6378498" cy="5078313"/>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US">
                <a:solidFill>
                  <a:schemeClr val="bg1"/>
                </a:solidFill>
                <a:latin typeface="Inter"/>
                <a:ea typeface="Inter" panose="020B0502030000000004" pitchFamily="34" charset="0"/>
              </a:rPr>
              <a:t>Ensuring water is a key component of any comprehensive infrastructure legislation</a:t>
            </a:r>
          </a:p>
          <a:p>
            <a:pPr marL="342900" indent="-342900">
              <a:buFont typeface="Arial" panose="020B0604020202020204" pitchFamily="34" charset="0"/>
              <a:buChar char="•"/>
            </a:pPr>
            <a:endParaRPr lang="en-US">
              <a:solidFill>
                <a:schemeClr val="bg1"/>
              </a:solidFill>
              <a:latin typeface="Inter" panose="020B0502030000000004" pitchFamily="34" charset="0"/>
              <a:ea typeface="Inter" panose="020B0502030000000004" pitchFamily="34" charset="0"/>
            </a:endParaRPr>
          </a:p>
          <a:p>
            <a:pPr marL="342900" indent="-342900">
              <a:buFont typeface="Arial" panose="020B0604020202020204" pitchFamily="34" charset="0"/>
              <a:buChar char="•"/>
            </a:pPr>
            <a:r>
              <a:rPr lang="en-US">
                <a:solidFill>
                  <a:schemeClr val="bg1"/>
                </a:solidFill>
                <a:latin typeface="Inter"/>
                <a:ea typeface="Inter" panose="020B0502030000000004" pitchFamily="34" charset="0"/>
              </a:rPr>
              <a:t>Increased federal funding for new and existing federal water infrastructure programs</a:t>
            </a:r>
          </a:p>
          <a:p>
            <a:pPr marL="342900" indent="-342900">
              <a:buFont typeface="Arial" panose="020B0604020202020204" pitchFamily="34" charset="0"/>
              <a:buChar char="•"/>
            </a:pPr>
            <a:endParaRPr lang="en-US">
              <a:solidFill>
                <a:schemeClr val="bg1"/>
              </a:solidFill>
              <a:latin typeface="Inter" panose="020B0502030000000004" pitchFamily="34" charset="0"/>
              <a:ea typeface="Inter" panose="020B0502030000000004" pitchFamily="34" charset="0"/>
            </a:endParaRPr>
          </a:p>
          <a:p>
            <a:pPr marL="342900" indent="-342900">
              <a:buFont typeface="Arial" panose="020B0604020202020204" pitchFamily="34" charset="0"/>
              <a:buChar char="•"/>
            </a:pPr>
            <a:r>
              <a:rPr lang="en-US">
                <a:solidFill>
                  <a:schemeClr val="bg1"/>
                </a:solidFill>
                <a:latin typeface="Inter"/>
                <a:ea typeface="Inter" panose="020B0502030000000004" pitchFamily="34" charset="0"/>
              </a:rPr>
              <a:t>Establishing a permanent low-income water customer assistance program</a:t>
            </a:r>
          </a:p>
          <a:p>
            <a:pPr marL="342900" indent="-342900">
              <a:buFont typeface="Arial" panose="020B0604020202020204" pitchFamily="34" charset="0"/>
              <a:buChar char="•"/>
            </a:pPr>
            <a:endParaRPr lang="en-US">
              <a:solidFill>
                <a:schemeClr val="bg1"/>
              </a:solidFill>
              <a:latin typeface="Inter" panose="020B0502030000000004" pitchFamily="34" charset="0"/>
              <a:ea typeface="Inter" panose="020B0502030000000004" pitchFamily="34" charset="0"/>
            </a:endParaRPr>
          </a:p>
          <a:p>
            <a:pPr marL="342900" indent="-342900">
              <a:buFont typeface="Arial" panose="020B0604020202020204" pitchFamily="34" charset="0"/>
              <a:buChar char="•"/>
            </a:pPr>
            <a:r>
              <a:rPr lang="en-US">
                <a:solidFill>
                  <a:schemeClr val="bg1"/>
                </a:solidFill>
                <a:latin typeface="Inter"/>
                <a:ea typeface="Inter" panose="020B0502030000000004" pitchFamily="34" charset="0"/>
              </a:rPr>
              <a:t>Ensure any legislative efforts to regulate emerging contaminants such as PFAS provide for an evidence and risk-based scientific and regulatory process</a:t>
            </a:r>
          </a:p>
          <a:p>
            <a:pPr marL="342900" indent="-342900">
              <a:buFont typeface="Arial" panose="020B0604020202020204" pitchFamily="34" charset="0"/>
              <a:buChar char="•"/>
            </a:pPr>
            <a:endParaRPr lang="en-US">
              <a:solidFill>
                <a:schemeClr val="bg1"/>
              </a:solidFill>
              <a:latin typeface="Inter" panose="020B0502030000000004" pitchFamily="34" charset="0"/>
              <a:ea typeface="Inter" panose="020B0502030000000004" pitchFamily="34" charset="0"/>
            </a:endParaRPr>
          </a:p>
          <a:p>
            <a:pPr marL="342900" indent="-342900">
              <a:buFont typeface="Arial" panose="020B0604020202020204" pitchFamily="34" charset="0"/>
              <a:buChar char="•"/>
            </a:pPr>
            <a:r>
              <a:rPr lang="en-US">
                <a:solidFill>
                  <a:schemeClr val="bg1"/>
                </a:solidFill>
                <a:latin typeface="Inter"/>
                <a:ea typeface="Inter" panose="020B0502030000000004" pitchFamily="34" charset="0"/>
              </a:rPr>
              <a:t>Better position utilities in protecting critical infrastructure against increasing extreme weather</a:t>
            </a:r>
          </a:p>
          <a:p>
            <a:pPr marL="342900" indent="-342900">
              <a:buFont typeface="Arial" panose="020B0604020202020204" pitchFamily="34" charset="0"/>
              <a:buChar char="•"/>
            </a:pPr>
            <a:endParaRPr lang="en-US">
              <a:solidFill>
                <a:schemeClr val="bg1"/>
              </a:solidFill>
              <a:latin typeface="Inter" panose="020B0502030000000004" pitchFamily="34" charset="0"/>
              <a:ea typeface="Inter" panose="020B0502030000000004" pitchFamily="34" charset="0"/>
            </a:endParaRPr>
          </a:p>
          <a:p>
            <a:pPr marL="342900" indent="-342900">
              <a:buFont typeface="Arial" panose="020B0604020202020204" pitchFamily="34" charset="0"/>
              <a:buChar char="•"/>
            </a:pPr>
            <a:r>
              <a:rPr lang="en-US">
                <a:solidFill>
                  <a:schemeClr val="bg1"/>
                </a:solidFill>
                <a:latin typeface="Inter"/>
                <a:ea typeface="Inter" panose="020B0502030000000004" pitchFamily="34" charset="0"/>
              </a:rPr>
              <a:t>Additional federal support for building a diverse 21st century water workforce </a:t>
            </a:r>
          </a:p>
        </p:txBody>
      </p:sp>
      <p:pic>
        <p:nvPicPr>
          <p:cNvPr id="11" name="Picture 10" descr="A picture containing drawing&#10;&#10;Description automatically generated">
            <a:extLst>
              <a:ext uri="{FF2B5EF4-FFF2-40B4-BE49-F238E27FC236}">
                <a16:creationId xmlns:a16="http://schemas.microsoft.com/office/drawing/2014/main" id="{E96C910E-9EFD-4F46-9892-747E67CCE0FA}"/>
              </a:ext>
            </a:extLst>
          </p:cNvPr>
          <p:cNvPicPr>
            <a:picLocks noChangeAspect="1"/>
          </p:cNvPicPr>
          <p:nvPr/>
        </p:nvPicPr>
        <p:blipFill>
          <a:blip r:embed="rId2">
            <a:alphaModFix amt="5000"/>
          </a:blip>
          <a:stretch>
            <a:fillRect/>
          </a:stretch>
        </p:blipFill>
        <p:spPr>
          <a:xfrm>
            <a:off x="-7424853" y="2398292"/>
            <a:ext cx="12192000" cy="3424156"/>
          </a:xfrm>
          <a:prstGeom prst="rect">
            <a:avLst/>
          </a:prstGeom>
        </p:spPr>
      </p:pic>
      <p:grpSp>
        <p:nvGrpSpPr>
          <p:cNvPr id="12" name="Group 11">
            <a:extLst>
              <a:ext uri="{FF2B5EF4-FFF2-40B4-BE49-F238E27FC236}">
                <a16:creationId xmlns:a16="http://schemas.microsoft.com/office/drawing/2014/main" id="{2B429181-7168-E844-8E5E-ED7E2AFA579F}"/>
              </a:ext>
            </a:extLst>
          </p:cNvPr>
          <p:cNvGrpSpPr/>
          <p:nvPr/>
        </p:nvGrpSpPr>
        <p:grpSpPr>
          <a:xfrm>
            <a:off x="0" y="6440416"/>
            <a:ext cx="12192000" cy="417584"/>
            <a:chOff x="0" y="6440416"/>
            <a:chExt cx="12192000" cy="417584"/>
          </a:xfrm>
        </p:grpSpPr>
        <p:sp>
          <p:nvSpPr>
            <p:cNvPr id="13" name="Rectangle 12">
              <a:extLst>
                <a:ext uri="{FF2B5EF4-FFF2-40B4-BE49-F238E27FC236}">
                  <a16:creationId xmlns:a16="http://schemas.microsoft.com/office/drawing/2014/main" id="{2AE5D8F2-B0B2-F64A-BB7D-350C521342ED}"/>
                </a:ext>
              </a:extLst>
            </p:cNvPr>
            <p:cNvSpPr/>
            <p:nvPr/>
          </p:nvSpPr>
          <p:spPr>
            <a:xfrm>
              <a:off x="0" y="6440416"/>
              <a:ext cx="417584" cy="417584"/>
            </a:xfrm>
            <a:prstGeom prst="rect">
              <a:avLst/>
            </a:prstGeom>
            <a:solidFill>
              <a:srgbClr val="1E2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Icon&#10;&#10;Description automatically generated">
              <a:extLst>
                <a:ext uri="{FF2B5EF4-FFF2-40B4-BE49-F238E27FC236}">
                  <a16:creationId xmlns:a16="http://schemas.microsoft.com/office/drawing/2014/main" id="{D692A0CE-A2E2-0F44-95A5-7C719C4D4F6F}"/>
                </a:ext>
              </a:extLst>
            </p:cNvPr>
            <p:cNvPicPr>
              <a:picLocks noChangeAspect="1"/>
            </p:cNvPicPr>
            <p:nvPr/>
          </p:nvPicPr>
          <p:blipFill>
            <a:blip r:embed="rId3"/>
            <a:stretch>
              <a:fillRect/>
            </a:stretch>
          </p:blipFill>
          <p:spPr>
            <a:xfrm>
              <a:off x="76404" y="6522046"/>
              <a:ext cx="262776" cy="244443"/>
            </a:xfrm>
            <a:prstGeom prst="rect">
              <a:avLst/>
            </a:prstGeom>
          </p:spPr>
        </p:pic>
        <p:sp>
          <p:nvSpPr>
            <p:cNvPr id="15" name="Rectangle 14">
              <a:extLst>
                <a:ext uri="{FF2B5EF4-FFF2-40B4-BE49-F238E27FC236}">
                  <a16:creationId xmlns:a16="http://schemas.microsoft.com/office/drawing/2014/main" id="{E2F9E01A-6AD3-694F-A3AA-108860A804D1}"/>
                </a:ext>
              </a:extLst>
            </p:cNvPr>
            <p:cNvSpPr/>
            <p:nvPr/>
          </p:nvSpPr>
          <p:spPr>
            <a:xfrm>
              <a:off x="417584" y="6440416"/>
              <a:ext cx="11774416" cy="417584"/>
            </a:xfrm>
            <a:prstGeom prst="rect">
              <a:avLst/>
            </a:prstGeom>
            <a:solidFill>
              <a:srgbClr val="35A5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5FBE39D-06F7-474F-98C0-A98AF325B1D3}"/>
                </a:ext>
              </a:extLst>
            </p:cNvPr>
            <p:cNvSpPr/>
            <p:nvPr/>
          </p:nvSpPr>
          <p:spPr>
            <a:xfrm>
              <a:off x="834639" y="6538832"/>
              <a:ext cx="11009831" cy="230832"/>
            </a:xfrm>
            <a:prstGeom prst="rect">
              <a:avLst/>
            </a:prstGeom>
          </p:spPr>
          <p:txBody>
            <a:bodyPr wrap="square" lIns="91440" tIns="45720" rIns="91440" bIns="45720" anchor="t">
              <a:spAutoFit/>
            </a:bodyPr>
            <a:lstStyle/>
            <a:p>
              <a:pPr algn="r"/>
              <a:r>
                <a:rPr lang="en-US" sz="900" b="1" spc="300">
                  <a:solidFill>
                    <a:schemeClr val="bg1"/>
                  </a:solidFill>
                  <a:latin typeface="Inter"/>
                  <a:ea typeface="+mn-lt"/>
                  <a:cs typeface="+mn-lt"/>
                </a:rPr>
                <a:t>2021 WATER UTILITY ADVOCACY OUTLOOK IN WASHINGTON</a:t>
              </a:r>
            </a:p>
          </p:txBody>
        </p:sp>
      </p:grpSp>
    </p:spTree>
    <p:extLst>
      <p:ext uri="{BB962C8B-B14F-4D97-AF65-F5344CB8AC3E}">
        <p14:creationId xmlns:p14="http://schemas.microsoft.com/office/powerpoint/2010/main" val="41383238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2" name="Straight Connector 41">
            <a:extLst>
              <a:ext uri="{FF2B5EF4-FFF2-40B4-BE49-F238E27FC236}">
                <a16:creationId xmlns:a16="http://schemas.microsoft.com/office/drawing/2014/main" id="{B9E97D2B-28F3-DE46-8942-0ED36A89A21F}"/>
              </a:ext>
            </a:extLst>
          </p:cNvPr>
          <p:cNvCxnSpPr>
            <a:cxnSpLocks/>
          </p:cNvCxnSpPr>
          <p:nvPr/>
        </p:nvCxnSpPr>
        <p:spPr>
          <a:xfrm flipV="1">
            <a:off x="0" y="1288890"/>
            <a:ext cx="6831724" cy="2"/>
          </a:xfrm>
          <a:prstGeom prst="line">
            <a:avLst/>
          </a:prstGeom>
          <a:ln>
            <a:solidFill>
              <a:srgbClr val="35A5D7"/>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FC04641-071C-2646-87B0-CD7D6733DD17}"/>
              </a:ext>
            </a:extLst>
          </p:cNvPr>
          <p:cNvSpPr txBox="1"/>
          <p:nvPr/>
        </p:nvSpPr>
        <p:spPr>
          <a:xfrm>
            <a:off x="834639" y="702610"/>
            <a:ext cx="7985976" cy="523220"/>
          </a:xfrm>
          <a:prstGeom prst="rect">
            <a:avLst/>
          </a:prstGeom>
          <a:noFill/>
        </p:spPr>
        <p:txBody>
          <a:bodyPr wrap="square" rtlCol="0">
            <a:spAutoFit/>
          </a:bodyPr>
          <a:lstStyle/>
          <a:p>
            <a:r>
              <a:rPr lang="en-US" sz="2800" b="1">
                <a:solidFill>
                  <a:srgbClr val="1E2A5D"/>
                </a:solidFill>
                <a:latin typeface="Inter" panose="020B0502030000000004" pitchFamily="34" charset="0"/>
                <a:ea typeface="Inter" panose="020B0502030000000004" pitchFamily="34" charset="0"/>
              </a:rPr>
              <a:t>Comprehensive Infrastructure Package </a:t>
            </a:r>
          </a:p>
        </p:txBody>
      </p:sp>
      <p:sp>
        <p:nvSpPr>
          <p:cNvPr id="25" name="TextBox 24">
            <a:extLst>
              <a:ext uri="{FF2B5EF4-FFF2-40B4-BE49-F238E27FC236}">
                <a16:creationId xmlns:a16="http://schemas.microsoft.com/office/drawing/2014/main" id="{EA97B8CA-6C3F-DE4F-801C-D066C5C2CD66}"/>
              </a:ext>
            </a:extLst>
          </p:cNvPr>
          <p:cNvSpPr txBox="1"/>
          <p:nvPr/>
        </p:nvSpPr>
        <p:spPr>
          <a:xfrm>
            <a:off x="1707197" y="1699022"/>
            <a:ext cx="7871702" cy="3970318"/>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US">
                <a:solidFill>
                  <a:srgbClr val="1E2A5D"/>
                </a:solidFill>
                <a:latin typeface="Inter"/>
                <a:ea typeface="Inter" panose="020B0502030000000004" pitchFamily="34" charset="0"/>
              </a:rPr>
              <a:t>Top priority for President Biden, House Speaker Pelosi, and Senate Majority Leader Schumer</a:t>
            </a:r>
          </a:p>
          <a:p>
            <a:pPr marL="342900" indent="-342900">
              <a:buFont typeface="Arial" panose="020B0604020202020204" pitchFamily="34" charset="0"/>
              <a:buChar char="•"/>
            </a:pPr>
            <a:endParaRPr lang="en-US">
              <a:solidFill>
                <a:srgbClr val="1E2A5D"/>
              </a:solidFill>
              <a:latin typeface="Inter" panose="020B0502030000000004" pitchFamily="34" charset="0"/>
              <a:ea typeface="Inter" panose="020B0502030000000004" pitchFamily="34" charset="0"/>
            </a:endParaRPr>
          </a:p>
          <a:p>
            <a:pPr marL="342900" indent="-342900">
              <a:buFont typeface="Arial" panose="020B0604020202020204" pitchFamily="34" charset="0"/>
              <a:buChar char="•"/>
            </a:pPr>
            <a:r>
              <a:rPr lang="en-US">
                <a:solidFill>
                  <a:srgbClr val="1E2A5D"/>
                </a:solidFill>
                <a:latin typeface="Inter"/>
                <a:ea typeface="Inter" panose="020B0502030000000004" pitchFamily="34" charset="0"/>
              </a:rPr>
              <a:t>Association staff is working with Congressional Leadership and relevant committees on inclusion of water investment and policy components  </a:t>
            </a:r>
            <a:endParaRPr lang="en-US">
              <a:solidFill>
                <a:srgbClr val="1E2A5D"/>
              </a:solidFill>
              <a:latin typeface="Inter" panose="020B0502030000000004" pitchFamily="34" charset="0"/>
              <a:ea typeface="Inter" panose="020B0502030000000004" pitchFamily="34" charset="0"/>
            </a:endParaRPr>
          </a:p>
          <a:p>
            <a:endParaRPr lang="en-US">
              <a:solidFill>
                <a:srgbClr val="1E2A5D"/>
              </a:solidFill>
              <a:latin typeface="Inter" panose="020B0502030000000004" pitchFamily="34" charset="0"/>
              <a:ea typeface="Inter" panose="020B0502030000000004" pitchFamily="34" charset="0"/>
            </a:endParaRPr>
          </a:p>
          <a:p>
            <a:pPr marL="342900" indent="-342900">
              <a:buFont typeface="Arial" panose="020B0604020202020204" pitchFamily="34" charset="0"/>
              <a:buChar char="•"/>
            </a:pPr>
            <a:r>
              <a:rPr lang="en-US">
                <a:solidFill>
                  <a:srgbClr val="1E2A5D"/>
                </a:solidFill>
                <a:latin typeface="Inter"/>
                <a:ea typeface="Inter" panose="020B0502030000000004" pitchFamily="34" charset="0"/>
              </a:rPr>
              <a:t>Size, scope, and path still TBD </a:t>
            </a:r>
            <a:endParaRPr lang="en-US">
              <a:solidFill>
                <a:srgbClr val="1E2A5D"/>
              </a:solidFill>
              <a:latin typeface="Inter" panose="020B0502030000000004" pitchFamily="34" charset="0"/>
              <a:ea typeface="Inter" panose="020B0502030000000004" pitchFamily="34" charset="0"/>
            </a:endParaRPr>
          </a:p>
          <a:p>
            <a:pPr marL="342900" indent="-342900">
              <a:buFont typeface="Arial" panose="020B0604020202020204" pitchFamily="34" charset="0"/>
              <a:buChar char="•"/>
            </a:pPr>
            <a:endParaRPr lang="en-US">
              <a:solidFill>
                <a:srgbClr val="1E2A5D"/>
              </a:solidFill>
              <a:latin typeface="Inter" panose="020B0502030000000004" pitchFamily="34" charset="0"/>
              <a:ea typeface="Inter" panose="020B0502030000000004" pitchFamily="34" charset="0"/>
            </a:endParaRPr>
          </a:p>
          <a:p>
            <a:pPr marL="342900" indent="-342900">
              <a:buFont typeface="Arial" panose="020B0604020202020204" pitchFamily="34" charset="0"/>
              <a:buChar char="•"/>
            </a:pPr>
            <a:r>
              <a:rPr lang="en-US">
                <a:solidFill>
                  <a:srgbClr val="1E2A5D"/>
                </a:solidFill>
                <a:latin typeface="Inter"/>
                <a:ea typeface="Inter" panose="020B0502030000000004" pitchFamily="34" charset="0"/>
              </a:rPr>
              <a:t>Bipartisan support is needed, especially in the Senate, to advance a bill into law</a:t>
            </a:r>
          </a:p>
          <a:p>
            <a:pPr marL="342900" indent="-342900">
              <a:buFont typeface="Arial" panose="020B0604020202020204" pitchFamily="34" charset="0"/>
              <a:buChar char="•"/>
            </a:pPr>
            <a:endParaRPr lang="en-US">
              <a:solidFill>
                <a:srgbClr val="1E2A5D"/>
              </a:solidFill>
              <a:latin typeface="Inter" panose="020B0502030000000004" pitchFamily="34" charset="0"/>
              <a:ea typeface="Inter" panose="020B0502030000000004" pitchFamily="34" charset="0"/>
            </a:endParaRPr>
          </a:p>
          <a:p>
            <a:pPr marL="342900" indent="-342900">
              <a:buFont typeface="Arial" panose="020B0604020202020204" pitchFamily="34" charset="0"/>
              <a:buChar char="•"/>
            </a:pPr>
            <a:r>
              <a:rPr lang="en-US">
                <a:solidFill>
                  <a:srgbClr val="1E2A5D"/>
                </a:solidFill>
                <a:latin typeface="Inter"/>
                <a:ea typeface="Inter" panose="020B0502030000000004" pitchFamily="34" charset="0"/>
              </a:rPr>
              <a:t>Hurdles include addressing budgetary constraints on total spending, translating policy platforms and goals into policy that can pass into law, and reconciling differences across and within parties </a:t>
            </a:r>
          </a:p>
        </p:txBody>
      </p:sp>
      <p:grpSp>
        <p:nvGrpSpPr>
          <p:cNvPr id="10" name="Group 9">
            <a:extLst>
              <a:ext uri="{FF2B5EF4-FFF2-40B4-BE49-F238E27FC236}">
                <a16:creationId xmlns:a16="http://schemas.microsoft.com/office/drawing/2014/main" id="{190A46FD-3CB6-5E44-B9D2-82AD30E275B5}"/>
              </a:ext>
            </a:extLst>
          </p:cNvPr>
          <p:cNvGrpSpPr/>
          <p:nvPr/>
        </p:nvGrpSpPr>
        <p:grpSpPr>
          <a:xfrm>
            <a:off x="0" y="6440416"/>
            <a:ext cx="12192000" cy="417584"/>
            <a:chOff x="0" y="6440416"/>
            <a:chExt cx="12192000" cy="417584"/>
          </a:xfrm>
        </p:grpSpPr>
        <p:sp>
          <p:nvSpPr>
            <p:cNvPr id="11" name="Rectangle 10">
              <a:extLst>
                <a:ext uri="{FF2B5EF4-FFF2-40B4-BE49-F238E27FC236}">
                  <a16:creationId xmlns:a16="http://schemas.microsoft.com/office/drawing/2014/main" id="{E40C97DA-EF85-654F-A05B-F6317D33D669}"/>
                </a:ext>
              </a:extLst>
            </p:cNvPr>
            <p:cNvSpPr/>
            <p:nvPr/>
          </p:nvSpPr>
          <p:spPr>
            <a:xfrm>
              <a:off x="0" y="6440416"/>
              <a:ext cx="417584" cy="417584"/>
            </a:xfrm>
            <a:prstGeom prst="rect">
              <a:avLst/>
            </a:prstGeom>
            <a:solidFill>
              <a:srgbClr val="1E2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Icon&#10;&#10;Description automatically generated">
              <a:extLst>
                <a:ext uri="{FF2B5EF4-FFF2-40B4-BE49-F238E27FC236}">
                  <a16:creationId xmlns:a16="http://schemas.microsoft.com/office/drawing/2014/main" id="{4BA0466A-56BA-F84E-88D3-7F874C765820}"/>
                </a:ext>
              </a:extLst>
            </p:cNvPr>
            <p:cNvPicPr>
              <a:picLocks noChangeAspect="1"/>
            </p:cNvPicPr>
            <p:nvPr/>
          </p:nvPicPr>
          <p:blipFill>
            <a:blip r:embed="rId2"/>
            <a:stretch>
              <a:fillRect/>
            </a:stretch>
          </p:blipFill>
          <p:spPr>
            <a:xfrm>
              <a:off x="76404" y="6522046"/>
              <a:ext cx="262776" cy="244443"/>
            </a:xfrm>
            <a:prstGeom prst="rect">
              <a:avLst/>
            </a:prstGeom>
          </p:spPr>
        </p:pic>
        <p:sp>
          <p:nvSpPr>
            <p:cNvPr id="13" name="Rectangle 12">
              <a:extLst>
                <a:ext uri="{FF2B5EF4-FFF2-40B4-BE49-F238E27FC236}">
                  <a16:creationId xmlns:a16="http://schemas.microsoft.com/office/drawing/2014/main" id="{DED254FC-C9E7-E446-A7CD-370C39BB246C}"/>
                </a:ext>
              </a:extLst>
            </p:cNvPr>
            <p:cNvSpPr/>
            <p:nvPr/>
          </p:nvSpPr>
          <p:spPr>
            <a:xfrm>
              <a:off x="417584" y="6440416"/>
              <a:ext cx="11774416" cy="417584"/>
            </a:xfrm>
            <a:prstGeom prst="rect">
              <a:avLst/>
            </a:prstGeom>
            <a:solidFill>
              <a:srgbClr val="35A5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52F038B-7395-A440-96F7-02BDF2F33B7B}"/>
                </a:ext>
              </a:extLst>
            </p:cNvPr>
            <p:cNvSpPr/>
            <p:nvPr/>
          </p:nvSpPr>
          <p:spPr>
            <a:xfrm>
              <a:off x="834639" y="6538832"/>
              <a:ext cx="11009831" cy="230832"/>
            </a:xfrm>
            <a:prstGeom prst="rect">
              <a:avLst/>
            </a:prstGeom>
          </p:spPr>
          <p:txBody>
            <a:bodyPr wrap="square" lIns="91440" tIns="45720" rIns="91440" bIns="45720" anchor="t">
              <a:spAutoFit/>
            </a:bodyPr>
            <a:lstStyle/>
            <a:p>
              <a:pPr algn="r"/>
              <a:r>
                <a:rPr lang="en-US" sz="900" b="1" spc="300">
                  <a:solidFill>
                    <a:schemeClr val="bg1"/>
                  </a:solidFill>
                  <a:latin typeface="Inter"/>
                  <a:ea typeface="+mn-lt"/>
                  <a:cs typeface="+mn-lt"/>
                </a:rPr>
                <a:t>2021 WATER UTILITY ADVOCACY OUTLOOK IN WASHINGTON</a:t>
              </a:r>
            </a:p>
          </p:txBody>
        </p:sp>
      </p:grpSp>
    </p:spTree>
    <p:extLst>
      <p:ext uri="{BB962C8B-B14F-4D97-AF65-F5344CB8AC3E}">
        <p14:creationId xmlns:p14="http://schemas.microsoft.com/office/powerpoint/2010/main" val="42696046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2" name="Straight Connector 41">
            <a:extLst>
              <a:ext uri="{FF2B5EF4-FFF2-40B4-BE49-F238E27FC236}">
                <a16:creationId xmlns:a16="http://schemas.microsoft.com/office/drawing/2014/main" id="{B9E97D2B-28F3-DE46-8942-0ED36A89A21F}"/>
              </a:ext>
            </a:extLst>
          </p:cNvPr>
          <p:cNvCxnSpPr>
            <a:cxnSpLocks/>
          </p:cNvCxnSpPr>
          <p:nvPr/>
        </p:nvCxnSpPr>
        <p:spPr>
          <a:xfrm>
            <a:off x="-22302" y="1707384"/>
            <a:ext cx="9991493" cy="8661"/>
          </a:xfrm>
          <a:prstGeom prst="line">
            <a:avLst/>
          </a:prstGeom>
          <a:ln>
            <a:solidFill>
              <a:srgbClr val="35A5D7"/>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FC04641-071C-2646-87B0-CD7D6733DD17}"/>
              </a:ext>
            </a:extLst>
          </p:cNvPr>
          <p:cNvSpPr txBox="1"/>
          <p:nvPr/>
        </p:nvSpPr>
        <p:spPr>
          <a:xfrm>
            <a:off x="834639" y="687243"/>
            <a:ext cx="10249673" cy="954107"/>
          </a:xfrm>
          <a:prstGeom prst="rect">
            <a:avLst/>
          </a:prstGeom>
          <a:noFill/>
        </p:spPr>
        <p:txBody>
          <a:bodyPr wrap="square" rtlCol="0">
            <a:spAutoFit/>
          </a:bodyPr>
          <a:lstStyle/>
          <a:p>
            <a:r>
              <a:rPr lang="en-US" sz="2800" b="1">
                <a:solidFill>
                  <a:srgbClr val="1E2A5D"/>
                </a:solidFill>
                <a:latin typeface="Inter" panose="020B0502030000000004" pitchFamily="34" charset="0"/>
                <a:ea typeface="Inter" panose="020B0502030000000004" pitchFamily="34" charset="0"/>
              </a:rPr>
              <a:t>Reauthorize and Increase Funding for Key Federal Drinking Water and Clean Water Infrastructure Programs </a:t>
            </a:r>
          </a:p>
        </p:txBody>
      </p:sp>
      <p:sp>
        <p:nvSpPr>
          <p:cNvPr id="25" name="TextBox 24">
            <a:extLst>
              <a:ext uri="{FF2B5EF4-FFF2-40B4-BE49-F238E27FC236}">
                <a16:creationId xmlns:a16="http://schemas.microsoft.com/office/drawing/2014/main" id="{EA97B8CA-6C3F-DE4F-801C-D066C5C2CD66}"/>
              </a:ext>
            </a:extLst>
          </p:cNvPr>
          <p:cNvSpPr txBox="1"/>
          <p:nvPr/>
        </p:nvSpPr>
        <p:spPr>
          <a:xfrm>
            <a:off x="1729500" y="2156876"/>
            <a:ext cx="7804793" cy="3416320"/>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US">
                <a:solidFill>
                  <a:srgbClr val="1E2A5D"/>
                </a:solidFill>
                <a:latin typeface="Inter"/>
                <a:ea typeface="Inter" panose="020B0502030000000004" pitchFamily="34" charset="0"/>
              </a:rPr>
              <a:t>The current federal cost-share of water infrastructure is less than 5 percent of total drinking water and clean water investment </a:t>
            </a:r>
            <a:endParaRPr lang="en-US">
              <a:solidFill>
                <a:srgbClr val="1E2A5D"/>
              </a:solidFill>
              <a:latin typeface="Inter" panose="020B0502030000000004" pitchFamily="34" charset="0"/>
              <a:ea typeface="Inter" panose="020B0502030000000004" pitchFamily="34" charset="0"/>
            </a:endParaRPr>
          </a:p>
          <a:p>
            <a:pPr marL="342900" indent="-342900">
              <a:buFont typeface="Arial" panose="020B0604020202020204" pitchFamily="34" charset="0"/>
              <a:buChar char="•"/>
            </a:pPr>
            <a:endParaRPr lang="en-US">
              <a:solidFill>
                <a:srgbClr val="1E2A5D"/>
              </a:solidFill>
              <a:latin typeface="Inter" panose="020B0502030000000004" pitchFamily="34" charset="0"/>
              <a:ea typeface="Inter" panose="020B0502030000000004" pitchFamily="34" charset="0"/>
            </a:endParaRPr>
          </a:p>
          <a:p>
            <a:pPr marL="342900" indent="-342900">
              <a:buFont typeface="Arial" panose="020B0604020202020204" pitchFamily="34" charset="0"/>
              <a:buChar char="•"/>
            </a:pPr>
            <a:r>
              <a:rPr lang="en-US">
                <a:solidFill>
                  <a:srgbClr val="1E2A5D"/>
                </a:solidFill>
                <a:latin typeface="Inter"/>
                <a:ea typeface="Inter" panose="020B0502030000000004" pitchFamily="34" charset="0"/>
              </a:rPr>
              <a:t>Ensure inclusion of water as a top priority in President Biden’s FY21 budget blueprint </a:t>
            </a:r>
          </a:p>
          <a:p>
            <a:pPr marL="342900" indent="-342900">
              <a:buFont typeface="Arial" panose="020B0604020202020204" pitchFamily="34" charset="0"/>
              <a:buChar char="•"/>
            </a:pPr>
            <a:endParaRPr lang="en-US">
              <a:solidFill>
                <a:srgbClr val="1E2A5D"/>
              </a:solidFill>
              <a:latin typeface="Inter" panose="020B0502030000000004" pitchFamily="34" charset="0"/>
              <a:ea typeface="Inter" panose="020B0502030000000004" pitchFamily="34" charset="0"/>
            </a:endParaRPr>
          </a:p>
          <a:p>
            <a:pPr marL="342900" indent="-342900">
              <a:buFont typeface="Arial" panose="020B0604020202020204" pitchFamily="34" charset="0"/>
              <a:buChar char="•"/>
            </a:pPr>
            <a:r>
              <a:rPr lang="en-US">
                <a:solidFill>
                  <a:srgbClr val="1E2A5D"/>
                </a:solidFill>
                <a:latin typeface="Inter"/>
                <a:ea typeface="Inter" panose="020B0502030000000004" pitchFamily="34" charset="0"/>
              </a:rPr>
              <a:t>Reauthorization of and appropriations for key federal water programs at increased funding levels is critical to bridging this funding gap</a:t>
            </a:r>
          </a:p>
          <a:p>
            <a:pPr marL="342900" indent="-342900">
              <a:buFont typeface="Arial" panose="020B0604020202020204" pitchFamily="34" charset="0"/>
              <a:buChar char="•"/>
            </a:pPr>
            <a:endParaRPr lang="en-US">
              <a:solidFill>
                <a:srgbClr val="1E2A5D"/>
              </a:solidFill>
              <a:latin typeface="Inter" panose="020B0502030000000004" pitchFamily="34" charset="0"/>
              <a:ea typeface="Inter" panose="020B0502030000000004" pitchFamily="34" charset="0"/>
            </a:endParaRPr>
          </a:p>
          <a:p>
            <a:pPr marL="342900" indent="-342900">
              <a:buFont typeface="Arial" panose="020B0604020202020204" pitchFamily="34" charset="0"/>
              <a:buChar char="•"/>
            </a:pPr>
            <a:r>
              <a:rPr lang="en-US">
                <a:solidFill>
                  <a:srgbClr val="1E2A5D"/>
                </a:solidFill>
                <a:latin typeface="Inter"/>
                <a:ea typeface="Inter" panose="020B0502030000000004" pitchFamily="34" charset="0"/>
              </a:rPr>
              <a:t>Possible legislative vehicles include a comprehensive infrastructure bill, the Water Resources Development Act (WRDA) 2022, and annual appropriations bills</a:t>
            </a:r>
          </a:p>
        </p:txBody>
      </p:sp>
      <p:grpSp>
        <p:nvGrpSpPr>
          <p:cNvPr id="10" name="Group 9">
            <a:extLst>
              <a:ext uri="{FF2B5EF4-FFF2-40B4-BE49-F238E27FC236}">
                <a16:creationId xmlns:a16="http://schemas.microsoft.com/office/drawing/2014/main" id="{3BB34E5A-19FF-034A-B6C7-040E93488470}"/>
              </a:ext>
            </a:extLst>
          </p:cNvPr>
          <p:cNvGrpSpPr/>
          <p:nvPr/>
        </p:nvGrpSpPr>
        <p:grpSpPr>
          <a:xfrm>
            <a:off x="0" y="6440416"/>
            <a:ext cx="12192000" cy="417584"/>
            <a:chOff x="0" y="6440416"/>
            <a:chExt cx="12192000" cy="417584"/>
          </a:xfrm>
        </p:grpSpPr>
        <p:sp>
          <p:nvSpPr>
            <p:cNvPr id="11" name="Rectangle 10">
              <a:extLst>
                <a:ext uri="{FF2B5EF4-FFF2-40B4-BE49-F238E27FC236}">
                  <a16:creationId xmlns:a16="http://schemas.microsoft.com/office/drawing/2014/main" id="{BA0E2245-5F3A-0F49-835A-FB9B8841F5FD}"/>
                </a:ext>
              </a:extLst>
            </p:cNvPr>
            <p:cNvSpPr/>
            <p:nvPr/>
          </p:nvSpPr>
          <p:spPr>
            <a:xfrm>
              <a:off x="0" y="6440416"/>
              <a:ext cx="417584" cy="417584"/>
            </a:xfrm>
            <a:prstGeom prst="rect">
              <a:avLst/>
            </a:prstGeom>
            <a:solidFill>
              <a:srgbClr val="1E2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Icon&#10;&#10;Description automatically generated">
              <a:extLst>
                <a:ext uri="{FF2B5EF4-FFF2-40B4-BE49-F238E27FC236}">
                  <a16:creationId xmlns:a16="http://schemas.microsoft.com/office/drawing/2014/main" id="{39DD2886-24AF-2440-819F-B60A7FFC020C}"/>
                </a:ext>
              </a:extLst>
            </p:cNvPr>
            <p:cNvPicPr>
              <a:picLocks noChangeAspect="1"/>
            </p:cNvPicPr>
            <p:nvPr/>
          </p:nvPicPr>
          <p:blipFill>
            <a:blip r:embed="rId2"/>
            <a:stretch>
              <a:fillRect/>
            </a:stretch>
          </p:blipFill>
          <p:spPr>
            <a:xfrm>
              <a:off x="76404" y="6522046"/>
              <a:ext cx="262776" cy="244443"/>
            </a:xfrm>
            <a:prstGeom prst="rect">
              <a:avLst/>
            </a:prstGeom>
          </p:spPr>
        </p:pic>
        <p:sp>
          <p:nvSpPr>
            <p:cNvPr id="13" name="Rectangle 12">
              <a:extLst>
                <a:ext uri="{FF2B5EF4-FFF2-40B4-BE49-F238E27FC236}">
                  <a16:creationId xmlns:a16="http://schemas.microsoft.com/office/drawing/2014/main" id="{2D2A14A0-C46D-4F46-AE33-99139BC7B850}"/>
                </a:ext>
              </a:extLst>
            </p:cNvPr>
            <p:cNvSpPr/>
            <p:nvPr/>
          </p:nvSpPr>
          <p:spPr>
            <a:xfrm>
              <a:off x="417584" y="6440416"/>
              <a:ext cx="11774416" cy="417584"/>
            </a:xfrm>
            <a:prstGeom prst="rect">
              <a:avLst/>
            </a:prstGeom>
            <a:solidFill>
              <a:srgbClr val="35A5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F9A0286-6CCE-094B-963A-AB06838F589A}"/>
                </a:ext>
              </a:extLst>
            </p:cNvPr>
            <p:cNvSpPr/>
            <p:nvPr/>
          </p:nvSpPr>
          <p:spPr>
            <a:xfrm>
              <a:off x="834639" y="6538832"/>
              <a:ext cx="11009831" cy="230832"/>
            </a:xfrm>
            <a:prstGeom prst="rect">
              <a:avLst/>
            </a:prstGeom>
          </p:spPr>
          <p:txBody>
            <a:bodyPr wrap="square" lIns="91440" tIns="45720" rIns="91440" bIns="45720" anchor="t">
              <a:spAutoFit/>
            </a:bodyPr>
            <a:lstStyle/>
            <a:p>
              <a:pPr algn="r"/>
              <a:r>
                <a:rPr lang="en-US" sz="900" b="1" spc="300">
                  <a:solidFill>
                    <a:schemeClr val="bg1"/>
                  </a:solidFill>
                  <a:latin typeface="Inter"/>
                  <a:ea typeface="+mn-lt"/>
                  <a:cs typeface="+mn-lt"/>
                </a:rPr>
                <a:t>2021 WATER UTILITY ADVOCACY OUTLOOK IN WASHINGTON</a:t>
              </a:r>
            </a:p>
          </p:txBody>
        </p:sp>
      </p:grpSp>
    </p:spTree>
    <p:extLst>
      <p:ext uri="{BB962C8B-B14F-4D97-AF65-F5344CB8AC3E}">
        <p14:creationId xmlns:p14="http://schemas.microsoft.com/office/powerpoint/2010/main" val="37672055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2" name="Straight Connector 41">
            <a:extLst>
              <a:ext uri="{FF2B5EF4-FFF2-40B4-BE49-F238E27FC236}">
                <a16:creationId xmlns:a16="http://schemas.microsoft.com/office/drawing/2014/main" id="{B9E97D2B-28F3-DE46-8942-0ED36A89A21F}"/>
              </a:ext>
            </a:extLst>
          </p:cNvPr>
          <p:cNvCxnSpPr>
            <a:cxnSpLocks/>
          </p:cNvCxnSpPr>
          <p:nvPr/>
        </p:nvCxnSpPr>
        <p:spPr>
          <a:xfrm>
            <a:off x="0" y="1271038"/>
            <a:ext cx="7605132" cy="0"/>
          </a:xfrm>
          <a:prstGeom prst="line">
            <a:avLst/>
          </a:prstGeom>
          <a:ln>
            <a:solidFill>
              <a:srgbClr val="35A5D7"/>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FC04641-071C-2646-87B0-CD7D6733DD17}"/>
              </a:ext>
            </a:extLst>
          </p:cNvPr>
          <p:cNvSpPr txBox="1"/>
          <p:nvPr/>
        </p:nvSpPr>
        <p:spPr>
          <a:xfrm>
            <a:off x="834639" y="687243"/>
            <a:ext cx="10249673" cy="523220"/>
          </a:xfrm>
          <a:prstGeom prst="rect">
            <a:avLst/>
          </a:prstGeom>
          <a:noFill/>
        </p:spPr>
        <p:txBody>
          <a:bodyPr wrap="square" rtlCol="0">
            <a:spAutoFit/>
          </a:bodyPr>
          <a:lstStyle/>
          <a:p>
            <a:r>
              <a:rPr lang="en-US" sz="2800" b="1">
                <a:solidFill>
                  <a:srgbClr val="1E2A5D"/>
                </a:solidFill>
                <a:latin typeface="Inter" panose="020B0502030000000004" pitchFamily="34" charset="0"/>
                <a:ea typeface="Inter" panose="020B0502030000000004" pitchFamily="34" charset="0"/>
              </a:rPr>
              <a:t>Drinking Water Infrastructure Programs</a:t>
            </a:r>
          </a:p>
        </p:txBody>
      </p:sp>
      <p:sp>
        <p:nvSpPr>
          <p:cNvPr id="25" name="TextBox 24">
            <a:extLst>
              <a:ext uri="{FF2B5EF4-FFF2-40B4-BE49-F238E27FC236}">
                <a16:creationId xmlns:a16="http://schemas.microsoft.com/office/drawing/2014/main" id="{EA97B8CA-6C3F-DE4F-801C-D066C5C2CD66}"/>
              </a:ext>
            </a:extLst>
          </p:cNvPr>
          <p:cNvSpPr txBox="1"/>
          <p:nvPr/>
        </p:nvSpPr>
        <p:spPr>
          <a:xfrm>
            <a:off x="1796407" y="1791879"/>
            <a:ext cx="7605133" cy="3754874"/>
          </a:xfrm>
          <a:prstGeom prst="rect">
            <a:avLst/>
          </a:prstGeom>
          <a:noFill/>
        </p:spPr>
        <p:txBody>
          <a:bodyPr wrap="square" rtlCol="0">
            <a:spAutoFit/>
          </a:bodyPr>
          <a:lstStyle/>
          <a:p>
            <a:r>
              <a:rPr lang="en-US" sz="1600" i="1">
                <a:solidFill>
                  <a:srgbClr val="35A5D7"/>
                </a:solidFill>
                <a:latin typeface="Inter" panose="020B0502030000000004" pitchFamily="34" charset="0"/>
                <a:ea typeface="Inter" panose="020B0502030000000004" pitchFamily="34" charset="0"/>
              </a:rPr>
              <a:t>Each of these programs expires after FY21; Congress should make reauthorization a top priority:</a:t>
            </a:r>
          </a:p>
          <a:p>
            <a:endParaRPr lang="en-US" i="1">
              <a:solidFill>
                <a:srgbClr val="35A5D7"/>
              </a:solidFill>
              <a:latin typeface="Inter" panose="020B0502030000000004" pitchFamily="34" charset="0"/>
              <a:ea typeface="Inter" panose="020B0502030000000004" pitchFamily="34" charset="0"/>
            </a:endParaRPr>
          </a:p>
          <a:p>
            <a:pPr marL="285750" indent="-285750">
              <a:buFont typeface="Arial" panose="020B0604020202020204" pitchFamily="34" charset="0"/>
              <a:buChar char="•"/>
            </a:pPr>
            <a:r>
              <a:rPr lang="en-US" sz="2000" b="1">
                <a:solidFill>
                  <a:srgbClr val="1E2A5D"/>
                </a:solidFill>
                <a:latin typeface="Inter" panose="020B0502030000000004" pitchFamily="34" charset="0"/>
                <a:ea typeface="Inter" panose="020B0502030000000004" pitchFamily="34" charset="0"/>
              </a:rPr>
              <a:t>Drinking Water State Revolving Fund (DWSRF)</a:t>
            </a:r>
            <a:br>
              <a:rPr lang="en-US" sz="2000" b="1">
                <a:solidFill>
                  <a:srgbClr val="1E2A5D"/>
                </a:solidFill>
                <a:latin typeface="Inter" panose="020B0502030000000004" pitchFamily="34" charset="0"/>
                <a:ea typeface="Inter" panose="020B0502030000000004" pitchFamily="34" charset="0"/>
              </a:rPr>
            </a:br>
            <a:r>
              <a:rPr lang="en-US">
                <a:solidFill>
                  <a:srgbClr val="1E2A5D"/>
                </a:solidFill>
                <a:latin typeface="Inter" panose="020B0502030000000004" pitchFamily="34" charset="0"/>
                <a:ea typeface="Inter" panose="020B0502030000000004" pitchFamily="34" charset="0"/>
              </a:rPr>
              <a:t>$1.126 billion FY21 appropriation</a:t>
            </a:r>
          </a:p>
          <a:p>
            <a:pPr marL="285750" indent="-285750">
              <a:buFont typeface="Arial" panose="020B0604020202020204" pitchFamily="34" charset="0"/>
              <a:buChar char="•"/>
            </a:pPr>
            <a:endParaRPr lang="en-US" b="1">
              <a:solidFill>
                <a:srgbClr val="1E2A5D"/>
              </a:solidFill>
              <a:latin typeface="Inter" panose="020B0502030000000004" pitchFamily="34" charset="0"/>
              <a:ea typeface="Inter" panose="020B0502030000000004" pitchFamily="34" charset="0"/>
            </a:endParaRPr>
          </a:p>
          <a:p>
            <a:pPr marL="285750" indent="-285750">
              <a:buFont typeface="Arial" panose="020B0604020202020204" pitchFamily="34" charset="0"/>
              <a:buChar char="•"/>
            </a:pPr>
            <a:endParaRPr lang="en-US" sz="2000" b="1">
              <a:solidFill>
                <a:srgbClr val="1E2A5D"/>
              </a:solidFill>
              <a:latin typeface="Inter" panose="020B0502030000000004" pitchFamily="34" charset="0"/>
              <a:ea typeface="Inter" panose="020B0502030000000004" pitchFamily="34" charset="0"/>
            </a:endParaRPr>
          </a:p>
          <a:p>
            <a:pPr marL="285750" indent="-285750">
              <a:buFont typeface="Arial" panose="020B0604020202020204" pitchFamily="34" charset="0"/>
              <a:buChar char="•"/>
            </a:pPr>
            <a:r>
              <a:rPr lang="en-US" b="1">
                <a:solidFill>
                  <a:srgbClr val="1E2A5D"/>
                </a:solidFill>
                <a:latin typeface="Inter" panose="020B0502030000000004" pitchFamily="34" charset="0"/>
                <a:ea typeface="Inter" panose="020B0502030000000004" pitchFamily="34" charset="0"/>
              </a:rPr>
              <a:t>Water Infrastructure Finance and Innovation Act (WIFIA)</a:t>
            </a:r>
            <a:br>
              <a:rPr lang="en-US" b="1">
                <a:solidFill>
                  <a:srgbClr val="1E2A5D"/>
                </a:solidFill>
                <a:latin typeface="Inter" panose="020B0502030000000004" pitchFamily="34" charset="0"/>
                <a:ea typeface="Inter" panose="020B0502030000000004" pitchFamily="34" charset="0"/>
              </a:rPr>
            </a:br>
            <a:r>
              <a:rPr lang="en-US">
                <a:solidFill>
                  <a:srgbClr val="1E2A5D"/>
                </a:solidFill>
                <a:latin typeface="Inter" panose="020B0502030000000004" pitchFamily="34" charset="0"/>
                <a:ea typeface="Inter" panose="020B0502030000000004" pitchFamily="34" charset="0"/>
              </a:rPr>
              <a:t>$65 million FY21 appropriation</a:t>
            </a:r>
          </a:p>
          <a:p>
            <a:pPr marL="285750" indent="-285750">
              <a:buFont typeface="Arial" panose="020B0604020202020204" pitchFamily="34" charset="0"/>
              <a:buChar char="•"/>
            </a:pPr>
            <a:endParaRPr lang="en-US" b="1">
              <a:solidFill>
                <a:srgbClr val="1E2A5D"/>
              </a:solidFill>
              <a:latin typeface="Inter" panose="020B0502030000000004" pitchFamily="34" charset="0"/>
              <a:ea typeface="Inter" panose="020B0502030000000004" pitchFamily="34" charset="0"/>
            </a:endParaRPr>
          </a:p>
          <a:p>
            <a:pPr marL="285750" indent="-285750">
              <a:buFont typeface="Arial" panose="020B0604020202020204" pitchFamily="34" charset="0"/>
              <a:buChar char="•"/>
            </a:pPr>
            <a:endParaRPr lang="en-US" b="1">
              <a:solidFill>
                <a:srgbClr val="1E2A5D"/>
              </a:solidFill>
              <a:latin typeface="Inter" panose="020B0502030000000004" pitchFamily="34" charset="0"/>
              <a:ea typeface="Inter" panose="020B0502030000000004" pitchFamily="34" charset="0"/>
            </a:endParaRPr>
          </a:p>
          <a:p>
            <a:pPr marL="285750" indent="-285750">
              <a:buFont typeface="Arial" panose="020B0604020202020204" pitchFamily="34" charset="0"/>
              <a:buChar char="•"/>
            </a:pPr>
            <a:r>
              <a:rPr lang="en-US" sz="2000" b="1">
                <a:solidFill>
                  <a:srgbClr val="1E2A5D"/>
                </a:solidFill>
                <a:latin typeface="Inter" panose="020B0502030000000004" pitchFamily="34" charset="0"/>
                <a:ea typeface="Inter" panose="020B0502030000000004" pitchFamily="34" charset="0"/>
              </a:rPr>
              <a:t>Reducing lead in drinking water program</a:t>
            </a:r>
            <a:br>
              <a:rPr lang="en-US" b="1">
                <a:solidFill>
                  <a:srgbClr val="1E2A5D"/>
                </a:solidFill>
                <a:latin typeface="Inter" panose="020B0502030000000004" pitchFamily="34" charset="0"/>
                <a:ea typeface="Inter" panose="020B0502030000000004" pitchFamily="34" charset="0"/>
              </a:rPr>
            </a:br>
            <a:r>
              <a:rPr lang="en-US">
                <a:solidFill>
                  <a:srgbClr val="1E2A5D"/>
                </a:solidFill>
                <a:latin typeface="Inter" panose="020B0502030000000004" pitchFamily="34" charset="0"/>
                <a:ea typeface="Inter" panose="020B0502030000000004" pitchFamily="34" charset="0"/>
              </a:rPr>
              <a:t>$21.5 million FY21 appropriation</a:t>
            </a:r>
          </a:p>
        </p:txBody>
      </p:sp>
      <p:grpSp>
        <p:nvGrpSpPr>
          <p:cNvPr id="10" name="Group 9">
            <a:extLst>
              <a:ext uri="{FF2B5EF4-FFF2-40B4-BE49-F238E27FC236}">
                <a16:creationId xmlns:a16="http://schemas.microsoft.com/office/drawing/2014/main" id="{A56A25DE-C7F9-B042-9A31-A8C810E8B137}"/>
              </a:ext>
            </a:extLst>
          </p:cNvPr>
          <p:cNvGrpSpPr/>
          <p:nvPr/>
        </p:nvGrpSpPr>
        <p:grpSpPr>
          <a:xfrm>
            <a:off x="0" y="6440416"/>
            <a:ext cx="12192000" cy="417584"/>
            <a:chOff x="0" y="6440416"/>
            <a:chExt cx="12192000" cy="417584"/>
          </a:xfrm>
        </p:grpSpPr>
        <p:sp>
          <p:nvSpPr>
            <p:cNvPr id="11" name="Rectangle 10">
              <a:extLst>
                <a:ext uri="{FF2B5EF4-FFF2-40B4-BE49-F238E27FC236}">
                  <a16:creationId xmlns:a16="http://schemas.microsoft.com/office/drawing/2014/main" id="{66249809-4059-A94C-B940-CA7F6D1190BF}"/>
                </a:ext>
              </a:extLst>
            </p:cNvPr>
            <p:cNvSpPr/>
            <p:nvPr/>
          </p:nvSpPr>
          <p:spPr>
            <a:xfrm>
              <a:off x="0" y="6440416"/>
              <a:ext cx="417584" cy="417584"/>
            </a:xfrm>
            <a:prstGeom prst="rect">
              <a:avLst/>
            </a:prstGeom>
            <a:solidFill>
              <a:srgbClr val="1E2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Icon&#10;&#10;Description automatically generated">
              <a:extLst>
                <a:ext uri="{FF2B5EF4-FFF2-40B4-BE49-F238E27FC236}">
                  <a16:creationId xmlns:a16="http://schemas.microsoft.com/office/drawing/2014/main" id="{BF94666F-C0DB-1D4E-8D65-D233A0564235}"/>
                </a:ext>
              </a:extLst>
            </p:cNvPr>
            <p:cNvPicPr>
              <a:picLocks noChangeAspect="1"/>
            </p:cNvPicPr>
            <p:nvPr/>
          </p:nvPicPr>
          <p:blipFill>
            <a:blip r:embed="rId2"/>
            <a:stretch>
              <a:fillRect/>
            </a:stretch>
          </p:blipFill>
          <p:spPr>
            <a:xfrm>
              <a:off x="76404" y="6522046"/>
              <a:ext cx="262776" cy="244443"/>
            </a:xfrm>
            <a:prstGeom prst="rect">
              <a:avLst/>
            </a:prstGeom>
          </p:spPr>
        </p:pic>
        <p:sp>
          <p:nvSpPr>
            <p:cNvPr id="13" name="Rectangle 12">
              <a:extLst>
                <a:ext uri="{FF2B5EF4-FFF2-40B4-BE49-F238E27FC236}">
                  <a16:creationId xmlns:a16="http://schemas.microsoft.com/office/drawing/2014/main" id="{DEC2FE6C-B365-7C42-961D-6EA527D7F887}"/>
                </a:ext>
              </a:extLst>
            </p:cNvPr>
            <p:cNvSpPr/>
            <p:nvPr/>
          </p:nvSpPr>
          <p:spPr>
            <a:xfrm>
              <a:off x="417584" y="6440416"/>
              <a:ext cx="11774416" cy="417584"/>
            </a:xfrm>
            <a:prstGeom prst="rect">
              <a:avLst/>
            </a:prstGeom>
            <a:solidFill>
              <a:srgbClr val="35A5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50DB33F-D76C-E64B-B795-27003B9E7FD6}"/>
                </a:ext>
              </a:extLst>
            </p:cNvPr>
            <p:cNvSpPr/>
            <p:nvPr/>
          </p:nvSpPr>
          <p:spPr>
            <a:xfrm>
              <a:off x="834639" y="6538832"/>
              <a:ext cx="11009831" cy="230832"/>
            </a:xfrm>
            <a:prstGeom prst="rect">
              <a:avLst/>
            </a:prstGeom>
          </p:spPr>
          <p:txBody>
            <a:bodyPr wrap="square" lIns="91440" tIns="45720" rIns="91440" bIns="45720" anchor="t">
              <a:spAutoFit/>
            </a:bodyPr>
            <a:lstStyle/>
            <a:p>
              <a:pPr algn="r"/>
              <a:r>
                <a:rPr lang="en-US" sz="900" b="1" spc="300">
                  <a:solidFill>
                    <a:schemeClr val="bg1"/>
                  </a:solidFill>
                  <a:latin typeface="Inter"/>
                  <a:ea typeface="+mn-lt"/>
                  <a:cs typeface="+mn-lt"/>
                </a:rPr>
                <a:t>2021 WATER UTILITY ADVOCACY OUTLOOK IN WASHINGTON</a:t>
              </a:r>
            </a:p>
          </p:txBody>
        </p:sp>
      </p:grpSp>
    </p:spTree>
    <p:extLst>
      <p:ext uri="{BB962C8B-B14F-4D97-AF65-F5344CB8AC3E}">
        <p14:creationId xmlns:p14="http://schemas.microsoft.com/office/powerpoint/2010/main" val="6891701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Final_x003f_ xmlns="a6c8de70-5eb5-4624-8cb2-6e1fcd79a7b1">true</Final_x003f_>
    <picture xmlns="a6c8de70-5eb5-4624-8cb2-6e1fcd79a7b1">
      <Url xsi:nil="true"/>
      <Description xsi:nil="true"/>
    </picture>
    <_ip_UnifiedCompliancePolicyProperties xmlns="http://schemas.microsoft.com/sharepoint/v3" xsi:nil="true"/>
    <_Flow_SignoffStatus xmlns="a6c8de70-5eb5-4624-8cb2-6e1fcd79a7b1"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C4A15A9873EBD4C9F891830951C8F0E" ma:contentTypeVersion="17" ma:contentTypeDescription="Create a new document." ma:contentTypeScope="" ma:versionID="47f09c8fe90d2d772352f6ee76fdd7b6">
  <xsd:schema xmlns:xsd="http://www.w3.org/2001/XMLSchema" xmlns:xs="http://www.w3.org/2001/XMLSchema" xmlns:p="http://schemas.microsoft.com/office/2006/metadata/properties" xmlns:ns1="http://schemas.microsoft.com/sharepoint/v3" xmlns:ns2="a6c8de70-5eb5-4624-8cb2-6e1fcd79a7b1" xmlns:ns3="9e7aac16-568b-4e20-b8a5-9be8b313a4e7" targetNamespace="http://schemas.microsoft.com/office/2006/metadata/properties" ma:root="true" ma:fieldsID="ec6ec045afbb8ceb4bddc1dae3a4d756" ns1:_="" ns2:_="" ns3:_="">
    <xsd:import namespace="http://schemas.microsoft.com/sharepoint/v3"/>
    <xsd:import namespace="a6c8de70-5eb5-4624-8cb2-6e1fcd79a7b1"/>
    <xsd:import namespace="9e7aac16-568b-4e20-b8a5-9be8b313a4e7"/>
    <xsd:element name="properties">
      <xsd:complexType>
        <xsd:sequence>
          <xsd:element name="documentManagement">
            <xsd:complexType>
              <xsd:all>
                <xsd:element ref="ns2:MediaServiceMetadata" minOccurs="0"/>
                <xsd:element ref="ns2:MediaServiceFastMetadata" minOccurs="0"/>
                <xsd:element ref="ns2:MediaServiceAutoTags" minOccurs="0"/>
                <xsd:element ref="ns3:SharedWithUsers" minOccurs="0"/>
                <xsd:element ref="ns3:SharedWithDetails" minOccurs="0"/>
                <xsd:element ref="ns2:MediaServiceDateTaken" minOccurs="0"/>
                <xsd:element ref="ns2:MediaServiceOCR" minOccurs="0"/>
                <xsd:element ref="ns2:MediaServiceLocation" minOccurs="0"/>
                <xsd:element ref="ns2:_Flow_SignoffStatus" minOccurs="0"/>
                <xsd:element ref="ns2:MediaServiceGenerationTime" minOccurs="0"/>
                <xsd:element ref="ns2:MediaServiceEventHashCode" minOccurs="0"/>
                <xsd:element ref="ns2:MediaServiceAutoKeyPoints" minOccurs="0"/>
                <xsd:element ref="ns2:MediaServiceKeyPoints" minOccurs="0"/>
                <xsd:element ref="ns1:_ip_UnifiedCompliancePolicyProperties" minOccurs="0"/>
                <xsd:element ref="ns1:_ip_UnifiedCompliancePolicyUIAction" minOccurs="0"/>
                <xsd:element ref="ns2:picture" minOccurs="0"/>
                <xsd:element ref="ns2:Final_x003f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6c8de70-5eb5-4624-8cb2-6e1fcd79a7b1"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_Flow_SignoffStatus" ma:index="16" nillable="true" ma:displayName="Sign-off status" ma:internalName="_x0024_Resources_x003a_core_x002c_Signoff_Status_x003b_">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picture" ma:index="23" nillable="true" ma:displayName="picture" ma:format="Image" ma:internalName="picture">
      <xsd:complexType>
        <xsd:complexContent>
          <xsd:extension base="dms:URL">
            <xsd:sequence>
              <xsd:element name="Url" type="dms:ValidUrl" minOccurs="0" nillable="true"/>
              <xsd:element name="Description" type="xsd:string" nillable="true"/>
            </xsd:sequence>
          </xsd:extension>
        </xsd:complexContent>
      </xsd:complexType>
    </xsd:element>
    <xsd:element name="Final_x003f_" ma:index="24" nillable="true" ma:displayName="Final?" ma:default="1" ma:format="Dropdown" ma:internalName="Final_x003f_">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9e7aac16-568b-4e20-b8a5-9be8b313a4e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4B54514-CEBB-469B-91FE-A9BE9A58C148}">
  <ds:schemaRefs>
    <ds:schemaRef ds:uri="9e7aac16-568b-4e20-b8a5-9be8b313a4e7"/>
    <ds:schemaRef ds:uri="a6c8de70-5eb5-4624-8cb2-6e1fcd79a7b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420ABB1C-96AF-4577-8BE0-A5FC2283C383}">
  <ds:schemaRefs>
    <ds:schemaRef ds:uri="http://schemas.microsoft.com/sharepoint/v3/contenttype/forms"/>
  </ds:schemaRefs>
</ds:datastoreItem>
</file>

<file path=customXml/itemProps3.xml><?xml version="1.0" encoding="utf-8"?>
<ds:datastoreItem xmlns:ds="http://schemas.openxmlformats.org/officeDocument/2006/customXml" ds:itemID="{9BD15497-5DC2-4EB2-980C-26788CED6761}">
  <ds:schemaRefs>
    <ds:schemaRef ds:uri="9e7aac16-568b-4e20-b8a5-9be8b313a4e7"/>
    <ds:schemaRef ds:uri="a6c8de70-5eb5-4624-8cb2-6e1fcd79a7b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29</Slides>
  <Notes>14</Notes>
  <HiddenSlides>0</HiddenSlide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Bixby</dc:creator>
  <cp:revision>1</cp:revision>
  <dcterms:created xsi:type="dcterms:W3CDTF">2020-04-21T19:50:37Z</dcterms:created>
  <dcterms:modified xsi:type="dcterms:W3CDTF">2021-01-28T18:59:23Z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0x0101007C4A15A9873EBD4C9F891830951C8F0E</vt:lpwstr>
  </property>
</Properties>
</file>