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handoutMasterIdLst>
    <p:handoutMasterId r:id="rId49"/>
  </p:handoutMasterIdLst>
  <p:sldIdLst>
    <p:sldId id="267" r:id="rId3"/>
    <p:sldId id="288" r:id="rId4"/>
    <p:sldId id="309" r:id="rId5"/>
    <p:sldId id="306" r:id="rId6"/>
    <p:sldId id="311" r:id="rId7"/>
    <p:sldId id="324" r:id="rId8"/>
    <p:sldId id="326" r:id="rId9"/>
    <p:sldId id="325" r:id="rId10"/>
    <p:sldId id="310" r:id="rId11"/>
    <p:sldId id="308" r:id="rId12"/>
    <p:sldId id="307" r:id="rId13"/>
    <p:sldId id="275" r:id="rId14"/>
    <p:sldId id="274" r:id="rId15"/>
    <p:sldId id="268" r:id="rId16"/>
    <p:sldId id="277" r:id="rId17"/>
    <p:sldId id="269" r:id="rId18"/>
    <p:sldId id="260" r:id="rId19"/>
    <p:sldId id="291" r:id="rId20"/>
    <p:sldId id="317" r:id="rId21"/>
    <p:sldId id="294" r:id="rId22"/>
    <p:sldId id="280" r:id="rId23"/>
    <p:sldId id="315" r:id="rId24"/>
    <p:sldId id="287" r:id="rId25"/>
    <p:sldId id="289" r:id="rId26"/>
    <p:sldId id="290" r:id="rId27"/>
    <p:sldId id="297" r:id="rId28"/>
    <p:sldId id="278" r:id="rId29"/>
    <p:sldId id="279" r:id="rId30"/>
    <p:sldId id="301" r:id="rId31"/>
    <p:sldId id="304" r:id="rId32"/>
    <p:sldId id="303" r:id="rId33"/>
    <p:sldId id="302" r:id="rId34"/>
    <p:sldId id="281" r:id="rId35"/>
    <p:sldId id="270" r:id="rId36"/>
    <p:sldId id="271" r:id="rId37"/>
    <p:sldId id="272" r:id="rId38"/>
    <p:sldId id="265" r:id="rId39"/>
    <p:sldId id="266" r:id="rId40"/>
    <p:sldId id="258" r:id="rId41"/>
    <p:sldId id="276" r:id="rId42"/>
    <p:sldId id="322" r:id="rId43"/>
    <p:sldId id="323" r:id="rId44"/>
    <p:sldId id="284" r:id="rId45"/>
    <p:sldId id="263" r:id="rId46"/>
    <p:sldId id="286" r:id="rId47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6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notesViewPr>
    <p:cSldViewPr>
      <p:cViewPr varScale="1">
        <p:scale>
          <a:sx n="63" d="100"/>
          <a:sy n="63" d="100"/>
        </p:scale>
        <p:origin x="-2611" y="-82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cat>
            <c:numRef>
              <c:f>Sheet1!$I$5:$I$17</c:f>
              <c:numCache>
                <c:formatCode>General</c:formatCode>
                <c:ptCount val="13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  <c:pt idx="11">
                  <c:v>2013.0</c:v>
                </c:pt>
                <c:pt idx="12">
                  <c:v>2014.0</c:v>
                </c:pt>
              </c:numCache>
            </c:numRef>
          </c:cat>
          <c:val>
            <c:numRef>
              <c:f>Sheet1!$J$5:$J$17</c:f>
              <c:numCache>
                <c:formatCode>General</c:formatCode>
                <c:ptCount val="13"/>
                <c:pt idx="0">
                  <c:v>719.0</c:v>
                </c:pt>
                <c:pt idx="1">
                  <c:v>483.0</c:v>
                </c:pt>
                <c:pt idx="2">
                  <c:v>538.0</c:v>
                </c:pt>
                <c:pt idx="3">
                  <c:v>537.0</c:v>
                </c:pt>
                <c:pt idx="4">
                  <c:v>370.0</c:v>
                </c:pt>
                <c:pt idx="5">
                  <c:v>608.0</c:v>
                </c:pt>
                <c:pt idx="6">
                  <c:v>436.0</c:v>
                </c:pt>
                <c:pt idx="7">
                  <c:v>507.0</c:v>
                </c:pt>
                <c:pt idx="8">
                  <c:v>314.0</c:v>
                </c:pt>
                <c:pt idx="9">
                  <c:v>465.0</c:v>
                </c:pt>
                <c:pt idx="10">
                  <c:v>357.0</c:v>
                </c:pt>
                <c:pt idx="11">
                  <c:v>454.0</c:v>
                </c:pt>
                <c:pt idx="12">
                  <c:v>857.0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7340024"/>
        <c:axId val="-2143606184"/>
      </c:barChart>
      <c:catAx>
        <c:axId val="2117340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2200" b="0" i="0" baseline="0"/>
            </a:pPr>
            <a:endParaRPr lang="en-US"/>
          </a:p>
        </c:txPr>
        <c:crossAx val="-2143606184"/>
        <c:crosses val="autoZero"/>
        <c:auto val="1"/>
        <c:lblAlgn val="ctr"/>
        <c:lblOffset val="100"/>
        <c:noMultiLvlLbl val="0"/>
      </c:catAx>
      <c:valAx>
        <c:axId val="-2143606184"/>
        <c:scaling>
          <c:orientation val="minMax"/>
          <c:max val="1000.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400" b="0" i="0" baseline="0"/>
            </a:pPr>
            <a:endParaRPr lang="en-US"/>
          </a:p>
        </c:txPr>
        <c:crossAx val="2117340024"/>
        <c:crosses val="autoZero"/>
        <c:crossBetween val="between"/>
        <c:majorUnit val="200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912073490814"/>
          <c:y val="0.0719674103237095"/>
          <c:w val="0.80342125984252"/>
          <c:h val="0.78693715368912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'hours worked'!$H$4</c:f>
              <c:strCache>
                <c:ptCount val="1"/>
                <c:pt idx="0">
                  <c:v>Jan</c:v>
                </c:pt>
              </c:strCache>
            </c:strRef>
          </c:tx>
          <c:invertIfNegative val="0"/>
          <c:cat>
            <c:numRef>
              <c:f>'hours worked'!$G$5:$G$7</c:f>
              <c:numCache>
                <c:formatCode>General</c:formatCode>
                <c:ptCount val="3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</c:numCache>
            </c:numRef>
          </c:cat>
          <c:val>
            <c:numRef>
              <c:f>'hours worked'!$H$5:$H$7</c:f>
              <c:numCache>
                <c:formatCode>0</c:formatCode>
                <c:ptCount val="3"/>
                <c:pt idx="0">
                  <c:v>36.17307692307692</c:v>
                </c:pt>
                <c:pt idx="1">
                  <c:v>45.41949152542372</c:v>
                </c:pt>
                <c:pt idx="2">
                  <c:v>50.05952380952381</c:v>
                </c:pt>
              </c:numCache>
            </c:numRef>
          </c:val>
        </c:ser>
        <c:ser>
          <c:idx val="1"/>
          <c:order val="1"/>
          <c:tx>
            <c:strRef>
              <c:f>'hours worked'!$I$4</c:f>
              <c:strCache>
                <c:ptCount val="1"/>
                <c:pt idx="0">
                  <c:v>Feb</c:v>
                </c:pt>
              </c:strCache>
            </c:strRef>
          </c:tx>
          <c:invertIfNegative val="0"/>
          <c:cat>
            <c:numRef>
              <c:f>'hours worked'!$G$5:$G$7</c:f>
              <c:numCache>
                <c:formatCode>General</c:formatCode>
                <c:ptCount val="3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</c:numCache>
            </c:numRef>
          </c:cat>
          <c:val>
            <c:numRef>
              <c:f>'hours worked'!$I$5:$I$7</c:f>
              <c:numCache>
                <c:formatCode>0</c:formatCode>
                <c:ptCount val="3"/>
                <c:pt idx="0">
                  <c:v>39.89453125</c:v>
                </c:pt>
                <c:pt idx="1">
                  <c:v>49.40086206896551</c:v>
                </c:pt>
                <c:pt idx="2">
                  <c:v>61.65079365079364</c:v>
                </c:pt>
              </c:numCache>
            </c:numRef>
          </c:val>
        </c:ser>
        <c:ser>
          <c:idx val="2"/>
          <c:order val="2"/>
          <c:tx>
            <c:strRef>
              <c:f>'hours worked'!$J$4</c:f>
              <c:strCache>
                <c:ptCount val="1"/>
                <c:pt idx="0">
                  <c:v>Mar</c:v>
                </c:pt>
              </c:strCache>
            </c:strRef>
          </c:tx>
          <c:invertIfNegative val="0"/>
          <c:cat>
            <c:numRef>
              <c:f>'hours worked'!$G$5:$G$7</c:f>
              <c:numCache>
                <c:formatCode>General</c:formatCode>
                <c:ptCount val="3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</c:numCache>
            </c:numRef>
          </c:cat>
          <c:val>
            <c:numRef>
              <c:f>'hours worked'!$J$5:$J$7</c:f>
              <c:numCache>
                <c:formatCode>0</c:formatCode>
                <c:ptCount val="3"/>
                <c:pt idx="0">
                  <c:v>49.6031746031746</c:v>
                </c:pt>
                <c:pt idx="1">
                  <c:v>50.04661016949152</c:v>
                </c:pt>
                <c:pt idx="2">
                  <c:v>65.26639344262295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-2142172568"/>
        <c:axId val="-2142169496"/>
        <c:axId val="0"/>
      </c:bar3DChart>
      <c:catAx>
        <c:axId val="-2142172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600"/>
            </a:pPr>
            <a:endParaRPr lang="en-US"/>
          </a:p>
        </c:txPr>
        <c:crossAx val="-2142169496"/>
        <c:crosses val="autoZero"/>
        <c:auto val="1"/>
        <c:lblAlgn val="ctr"/>
        <c:lblOffset val="100"/>
        <c:noMultiLvlLbl val="0"/>
      </c:catAx>
      <c:valAx>
        <c:axId val="-2142169496"/>
        <c:scaling>
          <c:orientation val="minMax"/>
          <c:max val="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3200" dirty="0"/>
                  <a:t>Weekly Hours Worked</a:t>
                </a:r>
              </a:p>
            </c:rich>
          </c:tx>
          <c:layout>
            <c:manualLayout>
              <c:xMode val="edge"/>
              <c:yMode val="edge"/>
              <c:x val="0.0425273403324584"/>
              <c:y val="0.157185403907845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-2142172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5928220928906"/>
          <c:y val="0.319156459609215"/>
          <c:w val="0.0852311993609495"/>
          <c:h val="0.611686898512686"/>
        </c:manualLayout>
      </c:layout>
      <c:overlay val="1"/>
      <c:txPr>
        <a:bodyPr/>
        <a:lstStyle/>
        <a:p>
          <a:pPr>
            <a:defRPr b="1" i="0" baseline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7A75E1E-AF34-4344-8494-B670F63D1AAE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E586D54-A2D2-479F-8C59-30F48074D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2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AC3FF7C-EE22-4E03-B755-2A865038C82F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ACB6C7D-9745-4DC5-B427-90DF0D5E4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5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94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71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33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36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19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8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48573-E536-49EC-9D3E-DA1E456E4F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43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48573-E536-49EC-9D3E-DA1E456E4F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85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48573-E536-49EC-9D3E-DA1E456E4F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19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68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6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77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48573-E536-49EC-9D3E-DA1E456E4F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27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48573-E536-49EC-9D3E-DA1E456E4F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80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48573-E536-49EC-9D3E-DA1E456E4F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5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33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369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80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D1E1C9-27DA-4FE1-A6DD-1E01AB49992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31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D1E1C9-27DA-4FE1-A6DD-1E01AB49992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42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D1E1C9-27DA-4FE1-A6DD-1E01AB4999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3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D1E1C9-27DA-4FE1-A6DD-1E01AB49992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3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12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72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10B06-0739-4EA0-9FD2-2148A53C70C2}" type="slidenum">
              <a:rPr lang="en-US" smtClean="0"/>
              <a:t>34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6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10B06-0739-4EA0-9FD2-2148A53C70C2}" type="slidenum">
              <a:rPr lang="en-US" smtClean="0"/>
              <a:t>35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061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10B06-0739-4EA0-9FD2-2148A53C70C2}" type="slidenum">
              <a:rPr lang="en-US" smtClean="0"/>
              <a:t>36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28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41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407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055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815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D1E1C9-27DA-4FE1-A6DD-1E01AB49992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273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D1E1C9-27DA-4FE1-A6DD-1E01AB49992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2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271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635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509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94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3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50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0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12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6C7D-9745-4DC5-B427-90DF0D5E48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8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76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E2BE-6A86-4E0C-9FE1-00C169392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5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44742-16DC-4FCE-912D-8986F3F2D2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00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5416B-25CD-4B2E-B45A-DD6B2C47CB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10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7C84E-965D-45D4-930E-0B788511B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1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60A4-0EC5-45F5-9033-5784C7606F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36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E9768-48F3-420D-B4D6-22FE03E6B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03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1ED6B-8438-44EF-BF87-3DC8A2C923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63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FDA68-9EF8-4378-A07B-719ACDB05F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8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62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BBFB5-237A-435F-A402-718B42C4D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17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B66A8-3793-4D97-B244-C60D08341E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25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C221D-A680-431D-9C78-1FFA658B9D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32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6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6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9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4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4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D483F-3771-4E0F-9D20-FE257FCDBAD5}" type="datetimeFigureOut">
              <a:rPr lang="en-US" smtClean="0"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DA070-8A71-4443-B9B0-85CB80740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6AB8E5-550A-4DE5-98EF-F40748158E34}" type="slidenum">
              <a:rPr lang="en-US">
                <a:solidFill>
                  <a:srgbClr val="000000"/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3980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888" y="81009"/>
            <a:ext cx="8839200" cy="662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0" y="6019800"/>
            <a:ext cx="1371600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2635" y="2362200"/>
            <a:ext cx="73227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The Big </a:t>
            </a:r>
            <a:r>
              <a:rPr lang="en-US" sz="4000" dirty="0" smtClean="0">
                <a:solidFill>
                  <a:srgbClr val="FFFF00"/>
                </a:solidFill>
              </a:rPr>
              <a:t>Freeze:</a:t>
            </a:r>
          </a:p>
          <a:p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    Wisconsin Winter of 2013-2014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5542746"/>
            <a:ext cx="571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Carrie Lewis, Superintendent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Milwaukee Water Works</a:t>
            </a:r>
          </a:p>
        </p:txBody>
      </p:sp>
    </p:spTree>
    <p:extLst>
      <p:ext uri="{BB962C8B-B14F-4D97-AF65-F5344CB8AC3E}">
        <p14:creationId xmlns:p14="http://schemas.microsoft.com/office/powerpoint/2010/main" val="394120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14" y="685800"/>
            <a:ext cx="8805333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401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914400"/>
            <a:ext cx="89408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8336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28600"/>
            <a:ext cx="8610600" cy="645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492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09600"/>
            <a:ext cx="8799512" cy="588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751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80999"/>
            <a:ext cx="8229600" cy="609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010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4800"/>
            <a:ext cx="8331200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883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57633"/>
            <a:ext cx="8382000" cy="6142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199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48575"/>
            <a:ext cx="7696200" cy="66264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28600"/>
            <a:ext cx="45720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Frazil Ice</a:t>
            </a:r>
            <a:endParaRPr 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36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Significantly Reduced Pumpage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2286000" cy="243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Increased </a:t>
            </a:r>
            <a:r>
              <a:rPr lang="en-US" sz="2800" dirty="0"/>
              <a:t>discharge pressure from </a:t>
            </a:r>
            <a:r>
              <a:rPr lang="en-US" sz="2800" dirty="0" smtClean="0"/>
              <a:t>raw </a:t>
            </a:r>
            <a:r>
              <a:rPr lang="en-US" sz="2800" dirty="0"/>
              <a:t>water </a:t>
            </a:r>
            <a:r>
              <a:rPr lang="en-US" sz="2800" dirty="0" smtClean="0"/>
              <a:t>pumps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482" y="1523999"/>
            <a:ext cx="5607879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2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Frazil Ice on the Water Surface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600200"/>
            <a:ext cx="4668587" cy="3124200"/>
          </a:xfrm>
        </p:spPr>
      </p:pic>
      <p:cxnSp>
        <p:nvCxnSpPr>
          <p:cNvPr id="6" name="Straight Connector 5"/>
          <p:cNvCxnSpPr/>
          <p:nvPr/>
        </p:nvCxnSpPr>
        <p:spPr>
          <a:xfrm>
            <a:off x="3048000" y="1828800"/>
            <a:ext cx="1095375" cy="567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10200" y="2121932"/>
            <a:ext cx="2438400" cy="2738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0" y="5105400"/>
            <a:ext cx="1095375" cy="14633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2129002"/>
            <a:ext cx="4018627" cy="4525963"/>
          </a:xfrm>
          <a:prstGeom prst="rect">
            <a:avLst/>
          </a:prstGeom>
        </p:spPr>
      </p:pic>
      <p:sp>
        <p:nvSpPr>
          <p:cNvPr id="14" name="Flowchart: Manual Input 13"/>
          <p:cNvSpPr/>
          <p:nvPr/>
        </p:nvSpPr>
        <p:spPr>
          <a:xfrm rot="10800000">
            <a:off x="4343400" y="2819403"/>
            <a:ext cx="1019667" cy="1371600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5400000">
            <a:off x="5514513" y="2895600"/>
            <a:ext cx="1066800" cy="914400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95800" y="2511850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00600" y="2485534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05400" y="2485534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15000" y="2511850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58991" y="2503500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00800" y="2498393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010400" y="2503500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15200" y="2495933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620000" y="2503500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45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January 6, 2014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77253" cy="605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33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8600"/>
            <a:ext cx="8204200" cy="615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224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1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1056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:\DCIM\100MEDIA\PICT0084.JPG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630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7846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400" y="228600"/>
            <a:ext cx="3657600" cy="2163762"/>
          </a:xfrm>
        </p:spPr>
        <p:txBody>
          <a:bodyPr/>
          <a:lstStyle/>
          <a:p>
            <a:r>
              <a:rPr lang="en-US" dirty="0" smtClean="0"/>
              <a:t>Propane Backup to Natural Gas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26" y="152400"/>
            <a:ext cx="4191000" cy="3296477"/>
          </a:xfrm>
        </p:spPr>
      </p:pic>
      <p:sp>
        <p:nvSpPr>
          <p:cNvPr id="7" name="TextBox 6"/>
          <p:cNvSpPr txBox="1"/>
          <p:nvPr/>
        </p:nvSpPr>
        <p:spPr>
          <a:xfrm>
            <a:off x="685800" y="5257800"/>
            <a:ext cx="801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Savings of about $100,000 per year.</a:t>
            </a:r>
            <a:endParaRPr lang="en-US" sz="36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657600"/>
            <a:ext cx="8229600" cy="30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6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 Power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1295400"/>
            <a:ext cx="6704462" cy="4800600"/>
          </a:xfrm>
        </p:spPr>
      </p:pic>
    </p:spTree>
    <p:extLst>
      <p:ext uri="{BB962C8B-B14F-4D97-AF65-F5344CB8AC3E}">
        <p14:creationId xmlns:p14="http://schemas.microsoft.com/office/powerpoint/2010/main" val="58928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Tested During Cold Weather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676400"/>
            <a:ext cx="4449600" cy="3700800"/>
          </a:xfrm>
        </p:spPr>
      </p:pic>
      <p:sp>
        <p:nvSpPr>
          <p:cNvPr id="6" name="TextBox 5"/>
          <p:cNvSpPr txBox="1"/>
          <p:nvPr/>
        </p:nvSpPr>
        <p:spPr>
          <a:xfrm>
            <a:off x="5410200" y="16764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three engines started</a:t>
            </a:r>
          </a:p>
          <a:p>
            <a:endParaRPr lang="en-US" sz="2000" dirty="0"/>
          </a:p>
          <a:p>
            <a:r>
              <a:rPr lang="en-US" sz="2000" dirty="0"/>
              <a:t>T</a:t>
            </a:r>
            <a:r>
              <a:rPr lang="en-US" sz="2000" dirty="0" smtClean="0"/>
              <a:t>wo radiator fans did not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35814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X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1603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3284811"/>
            <a:ext cx="1368000" cy="29938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62200" y="4181564"/>
            <a:ext cx="381000" cy="6952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Left Arrow 7"/>
          <p:cNvSpPr/>
          <p:nvPr/>
        </p:nvSpPr>
        <p:spPr>
          <a:xfrm rot="245081">
            <a:off x="2755201" y="4650865"/>
            <a:ext cx="3429000" cy="347618"/>
          </a:xfrm>
          <a:prstGeom prst="leftArrow">
            <a:avLst>
              <a:gd name="adj1" fmla="val 24854"/>
              <a:gd name="adj2" fmla="val 479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56388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Starting device had seized up in the cold weather</a:t>
            </a:r>
          </a:p>
          <a:p>
            <a:pPr algn="ctr"/>
            <a:r>
              <a:rPr lang="en-US" sz="2000" dirty="0" smtClean="0"/>
              <a:t>SOLUTION: Install a small heater.</a:t>
            </a:r>
          </a:p>
        </p:txBody>
      </p:sp>
    </p:spTree>
    <p:extLst>
      <p:ext uri="{BB962C8B-B14F-4D97-AF65-F5344CB8AC3E}">
        <p14:creationId xmlns:p14="http://schemas.microsoft.com/office/powerpoint/2010/main" val="74039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52400"/>
            <a:ext cx="497205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374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8600"/>
            <a:ext cx="8325909" cy="6244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2882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4800"/>
            <a:ext cx="8402109" cy="6301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9813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Distribution System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729083"/>
              </p:ext>
            </p:extLst>
          </p:nvPr>
        </p:nvGraphicFramePr>
        <p:xfrm>
          <a:off x="685800" y="1524001"/>
          <a:ext cx="7772400" cy="4465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145665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Dec.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1, 2012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Mar. 31, 2013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Dec.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1, 2013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to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Mar. 31, 2014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01733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Investigations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3,171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4,091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01733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Main Breaks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345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644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01733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Frozen Services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01733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Burst Meters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126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509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01733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Excavations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801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1,093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46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414" y="304800"/>
            <a:ext cx="7667625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143000"/>
            <a:ext cx="4739326" cy="153352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Lake Michigan</a:t>
            </a:r>
            <a:b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Percent Ice Cover </a:t>
            </a:r>
            <a:b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2012-2013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66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 Main Breaks </a:t>
            </a:r>
            <a:br>
              <a:rPr lang="en-US" dirty="0" smtClean="0"/>
            </a:br>
            <a:r>
              <a:rPr lang="en-US" sz="3200" dirty="0" smtClean="0"/>
              <a:t>Through  Sept. 30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of Each Year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3744174"/>
              </p:ext>
            </p:extLst>
          </p:nvPr>
        </p:nvGraphicFramePr>
        <p:xfrm>
          <a:off x="609600" y="1600200"/>
          <a:ext cx="8077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186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629482"/>
              </p:ext>
            </p:extLst>
          </p:nvPr>
        </p:nvGraphicFramePr>
        <p:xfrm>
          <a:off x="228600" y="1066800"/>
          <a:ext cx="8763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Hours Worked by Field Personnel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8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Assistance from Contractors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4439365"/>
              </p:ext>
            </p:extLst>
          </p:nvPr>
        </p:nvGraphicFramePr>
        <p:xfrm>
          <a:off x="685800" y="1524001"/>
          <a:ext cx="7772400" cy="4374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362200"/>
                <a:gridCol w="2590800"/>
              </a:tblGrid>
              <a:tr h="145665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(full year)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(to 9/30)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01733">
                <a:tc rowSpan="2"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Water main breaks repaired by contractors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88 repairs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249 repairs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01733">
                <a:tc vMerge="1"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$ 1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million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$ 2.8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million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01733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Thawing of frozen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services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$ 0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$ 400,000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01733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Street restoration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$1.2 million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$2.2 million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31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47800"/>
            <a:ext cx="8804275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1 Billion Gallons of Water Leaked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4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Miles of Mains – By Year Constructed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8229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Data from Milwaukee Water Works Annual Reports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200" y="1600200"/>
            <a:ext cx="7341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22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Breaks, All Years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8229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Data from Water Main Break Analysis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59" y="1600200"/>
            <a:ext cx="74548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96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Breaks in Jan &amp; Feb 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8229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Data from Water Main Break Analysis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401" y="1600200"/>
            <a:ext cx="73711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46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72" y="716280"/>
            <a:ext cx="8168640" cy="5425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362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4800"/>
            <a:ext cx="4800600" cy="6401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633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8600"/>
            <a:ext cx="8180388" cy="643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528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42975"/>
            <a:ext cx="7572375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2286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Lake Michigan:  Percent </a:t>
            </a:r>
            <a:r>
              <a:rPr lang="en-US" sz="3600" dirty="0">
                <a:solidFill>
                  <a:schemeClr val="accent2"/>
                </a:solidFill>
              </a:rPr>
              <a:t>Ice Cover </a:t>
            </a:r>
            <a:r>
              <a:rPr lang="en-US" sz="3600" dirty="0" smtClean="0">
                <a:solidFill>
                  <a:schemeClr val="accent2"/>
                </a:solidFill>
              </a:rPr>
              <a:t>2013-2014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99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32" y="6093"/>
            <a:ext cx="8847067" cy="685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42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dirty="0"/>
              <a:t>Who </a:t>
            </a:r>
            <a:r>
              <a:rPr lang="en-US" dirty="0" smtClean="0"/>
              <a:t>thaws services?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772400" cy="4114800"/>
          </a:xfrm>
        </p:spPr>
        <p:txBody>
          <a:bodyPr/>
          <a:lstStyle/>
          <a:p>
            <a:r>
              <a:rPr lang="en-US" dirty="0"/>
              <a:t>Customer if</a:t>
            </a:r>
          </a:p>
          <a:p>
            <a:pPr lvl="1"/>
            <a:r>
              <a:rPr lang="en-US" dirty="0"/>
              <a:t>Lateral is non-conductive</a:t>
            </a:r>
          </a:p>
          <a:p>
            <a:pPr lvl="1"/>
            <a:r>
              <a:rPr lang="en-US" dirty="0"/>
              <a:t>Customer did not properly protect</a:t>
            </a:r>
          </a:p>
          <a:p>
            <a:pPr lvl="1"/>
            <a:r>
              <a:rPr lang="en-US" dirty="0"/>
              <a:t>Customer did not follow utility advice</a:t>
            </a:r>
          </a:p>
          <a:p>
            <a:r>
              <a:rPr lang="en-US" dirty="0"/>
              <a:t>Utility if</a:t>
            </a:r>
          </a:p>
          <a:p>
            <a:pPr lvl="1"/>
            <a:r>
              <a:rPr lang="en-US" dirty="0"/>
              <a:t>Lateral is conductive</a:t>
            </a:r>
          </a:p>
          <a:p>
            <a:pPr lvl="1"/>
            <a:r>
              <a:rPr lang="en-US" dirty="0"/>
              <a:t>First thaw of season</a:t>
            </a:r>
          </a:p>
          <a:p>
            <a:pPr lvl="1"/>
            <a:r>
              <a:rPr lang="en-US" dirty="0"/>
              <a:t>Utility did not provide seasonal notice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59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 </a:t>
            </a:r>
            <a:r>
              <a:rPr lang="en-US" dirty="0" smtClean="0"/>
              <a:t>PSC 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Preceding only applies to CUSTOMER  portion of lateral</a:t>
            </a:r>
          </a:p>
          <a:p>
            <a:pPr lvl="1"/>
            <a:r>
              <a:rPr lang="en-US" dirty="0"/>
              <a:t>Freeze-up of utility portion indicates poor design or construction</a:t>
            </a:r>
          </a:p>
          <a:p>
            <a:r>
              <a:rPr lang="en-US" dirty="0"/>
              <a:t>Utility can only request, not require, customer to run water to protect </a:t>
            </a:r>
            <a:r>
              <a:rPr lang="en-US" i="1" dirty="0"/>
              <a:t>utility-owned</a:t>
            </a:r>
            <a:r>
              <a:rPr lang="en-US" dirty="0"/>
              <a:t> property from damage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7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3357"/>
            <a:ext cx="8636999" cy="6764643"/>
          </a:xfrm>
        </p:spPr>
      </p:pic>
    </p:spTree>
    <p:extLst>
      <p:ext uri="{BB962C8B-B14F-4D97-AF65-F5344CB8AC3E}">
        <p14:creationId xmlns:p14="http://schemas.microsoft.com/office/powerpoint/2010/main" val="505704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" y="112625"/>
            <a:ext cx="8995317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904997" y="1905000"/>
            <a:ext cx="70903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200" b="1" dirty="0">
                <a:solidFill>
                  <a:srgbClr val="FFFF00"/>
                </a:solidFill>
              </a:rPr>
              <a:t>Do it right the first time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</a:rPr>
              <a:t>Cross-train</a:t>
            </a:r>
            <a:endParaRPr lang="en-US" sz="3200" b="1" dirty="0">
              <a:solidFill>
                <a:srgbClr val="FFFF0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</a:rPr>
              <a:t>Preserve expertise</a:t>
            </a:r>
            <a:endParaRPr lang="en-US" sz="3200" b="1" dirty="0">
              <a:solidFill>
                <a:srgbClr val="FFFF0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200" b="1" dirty="0">
                <a:solidFill>
                  <a:srgbClr val="FFFF00"/>
                </a:solidFill>
              </a:rPr>
              <a:t>Test </a:t>
            </a:r>
            <a:r>
              <a:rPr lang="en-US" sz="3200" b="1" dirty="0" smtClean="0">
                <a:solidFill>
                  <a:srgbClr val="FFFF00"/>
                </a:solidFill>
              </a:rPr>
              <a:t>equipment under all conditions</a:t>
            </a:r>
            <a:endParaRPr lang="en-US" sz="3200" b="1" dirty="0">
              <a:solidFill>
                <a:srgbClr val="FFFF0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</a:rPr>
              <a:t>Know interdependencies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</a:rPr>
              <a:t>Have backups to backups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58138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Lessons Re-Learned</a:t>
            </a:r>
          </a:p>
        </p:txBody>
      </p:sp>
    </p:spTree>
    <p:extLst>
      <p:ext uri="{BB962C8B-B14F-4D97-AF65-F5344CB8AC3E}">
        <p14:creationId xmlns:p14="http://schemas.microsoft.com/office/powerpoint/2010/main" val="2056939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46543" cy="55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09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8" y="95250"/>
            <a:ext cx="85058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80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737" y="-14885"/>
            <a:ext cx="6089764" cy="686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33600" cy="5745162"/>
          </a:xfrm>
        </p:spPr>
        <p:txBody>
          <a:bodyPr/>
          <a:lstStyle/>
          <a:p>
            <a:r>
              <a:rPr lang="en-US" dirty="0" smtClean="0"/>
              <a:t>Ice Cover</a:t>
            </a:r>
            <a:br>
              <a:rPr lang="en-US" dirty="0" smtClean="0"/>
            </a:br>
            <a:r>
              <a:rPr lang="en-US" dirty="0" smtClean="0"/>
              <a:t>1/29/14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7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035" y="30637"/>
            <a:ext cx="6067468" cy="68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5882" y="1905000"/>
            <a:ext cx="251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</a:rPr>
              <a:t>Ice </a:t>
            </a:r>
          </a:p>
          <a:p>
            <a:pPr lvl="0" algn="ctr"/>
            <a:r>
              <a:rPr lang="en-US" sz="4400" dirty="0">
                <a:solidFill>
                  <a:prstClr val="black"/>
                </a:solidFill>
              </a:rPr>
              <a:t>Cover</a:t>
            </a:r>
          </a:p>
          <a:p>
            <a:pPr lvl="0" algn="ctr"/>
            <a:r>
              <a:rPr lang="en-US" sz="4400" dirty="0">
                <a:solidFill>
                  <a:prstClr val="black"/>
                </a:solidFill>
              </a:rPr>
              <a:t>3/1/14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09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456" y="41727"/>
            <a:ext cx="6133544" cy="681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2209800"/>
            <a:ext cx="2743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</a:rPr>
              <a:t>Ice </a:t>
            </a:r>
          </a:p>
          <a:p>
            <a:pPr lvl="0" algn="ctr"/>
            <a:r>
              <a:rPr lang="en-US" sz="4400" dirty="0" smtClean="0">
                <a:solidFill>
                  <a:prstClr val="black"/>
                </a:solidFill>
              </a:rPr>
              <a:t>Thickness</a:t>
            </a:r>
            <a:r>
              <a:rPr lang="en-US" sz="4400" dirty="0">
                <a:solidFill>
                  <a:prstClr val="black"/>
                </a:solidFill>
              </a:rPr>
              <a:t/>
            </a:r>
            <a:br>
              <a:rPr lang="en-US" sz="4400" dirty="0">
                <a:solidFill>
                  <a:prstClr val="black"/>
                </a:solidFill>
              </a:rPr>
            </a:br>
            <a:r>
              <a:rPr lang="en-US" sz="4400" dirty="0">
                <a:solidFill>
                  <a:prstClr val="black"/>
                </a:solidFill>
              </a:rPr>
              <a:t>3/8/14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63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458200" cy="634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92757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15 budget presentation_141002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400</Words>
  <Application>Microsoft Macintosh PowerPoint</Application>
  <PresentationFormat>On-screen Show (4:3)</PresentationFormat>
  <Paragraphs>137</Paragraphs>
  <Slides>45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2015 budget presentation_141002</vt:lpstr>
      <vt:lpstr>PowerPoint Presentation</vt:lpstr>
      <vt:lpstr>January 6, 2014</vt:lpstr>
      <vt:lpstr>Lake Michigan Percent Ice Cover  2012-2013</vt:lpstr>
      <vt:lpstr>PowerPoint Presentation</vt:lpstr>
      <vt:lpstr>PowerPoint Presentation</vt:lpstr>
      <vt:lpstr>Ice Cover 1/29/14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Frazil Ice</vt:lpstr>
      <vt:lpstr>Significantly Reduced Pumpage</vt:lpstr>
      <vt:lpstr>Frazil Ice on the Water Surface</vt:lpstr>
      <vt:lpstr>PowerPoint Presentation</vt:lpstr>
      <vt:lpstr>PowerPoint Presentation</vt:lpstr>
      <vt:lpstr>PowerPoint Presentation</vt:lpstr>
      <vt:lpstr>Propane Backup to Natural Gas</vt:lpstr>
      <vt:lpstr>Back-Up Power</vt:lpstr>
      <vt:lpstr>Tested During Cold Weather</vt:lpstr>
      <vt:lpstr>PowerPoint Presentation</vt:lpstr>
      <vt:lpstr>PowerPoint Presentation</vt:lpstr>
      <vt:lpstr>PowerPoint Presentation</vt:lpstr>
      <vt:lpstr>Distribution System</vt:lpstr>
      <vt:lpstr>Water Main Breaks  Through  Sept. 30th of Each Year</vt:lpstr>
      <vt:lpstr>Hours Worked by Field Personnel</vt:lpstr>
      <vt:lpstr>Assistance from Contractors</vt:lpstr>
      <vt:lpstr>1 Billion Gallons of Water Leaked</vt:lpstr>
      <vt:lpstr>Miles of Mains – By Year Constructed</vt:lpstr>
      <vt:lpstr>Main Breaks, All Years</vt:lpstr>
      <vt:lpstr>Main Breaks in Jan &amp; Feb 2014</vt:lpstr>
      <vt:lpstr>PowerPoint Presentation</vt:lpstr>
      <vt:lpstr>PowerPoint Presentation</vt:lpstr>
      <vt:lpstr>PowerPoint Presentation</vt:lpstr>
      <vt:lpstr>PowerPoint Presentation</vt:lpstr>
      <vt:lpstr>Who thaws services?</vt:lpstr>
      <vt:lpstr>2014 PSC Decision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M. Lewis</dc:creator>
  <cp:lastModifiedBy>Dan Hartnett</cp:lastModifiedBy>
  <cp:revision>46</cp:revision>
  <cp:lastPrinted>2014-10-17T16:47:57Z</cp:lastPrinted>
  <dcterms:created xsi:type="dcterms:W3CDTF">2014-10-06T13:49:45Z</dcterms:created>
  <dcterms:modified xsi:type="dcterms:W3CDTF">2014-10-17T17:22:44Z</dcterms:modified>
</cp:coreProperties>
</file>