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0"/>
  </p:notesMasterIdLst>
  <p:handoutMasterIdLst>
    <p:handoutMasterId r:id="rId31"/>
  </p:handoutMasterIdLst>
  <p:sldIdLst>
    <p:sldId id="287" r:id="rId2"/>
    <p:sldId id="329" r:id="rId3"/>
    <p:sldId id="330" r:id="rId4"/>
    <p:sldId id="331" r:id="rId5"/>
    <p:sldId id="332" r:id="rId6"/>
    <p:sldId id="333" r:id="rId7"/>
    <p:sldId id="335" r:id="rId8"/>
    <p:sldId id="336" r:id="rId9"/>
    <p:sldId id="337" r:id="rId10"/>
    <p:sldId id="338" r:id="rId11"/>
    <p:sldId id="339" r:id="rId12"/>
    <p:sldId id="341" r:id="rId13"/>
    <p:sldId id="345" r:id="rId14"/>
    <p:sldId id="346" r:id="rId15"/>
    <p:sldId id="347" r:id="rId16"/>
    <p:sldId id="349" r:id="rId17"/>
    <p:sldId id="350" r:id="rId18"/>
    <p:sldId id="299" r:id="rId19"/>
    <p:sldId id="270" r:id="rId20"/>
    <p:sldId id="352" r:id="rId21"/>
    <p:sldId id="273" r:id="rId22"/>
    <p:sldId id="274" r:id="rId23"/>
    <p:sldId id="275" r:id="rId24"/>
    <p:sldId id="278" r:id="rId25"/>
    <p:sldId id="282" r:id="rId26"/>
    <p:sldId id="284" r:id="rId27"/>
    <p:sldId id="302" r:id="rId28"/>
    <p:sldId id="351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 autoAdjust="0"/>
  </p:normalViewPr>
  <p:slideViewPr>
    <p:cSldViewPr snapToGrid="0">
      <p:cViewPr varScale="1">
        <p:scale>
          <a:sx n="127" d="100"/>
          <a:sy n="127" d="100"/>
        </p:scale>
        <p:origin x="8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674E1-163D-4F17-90A2-A076CDC6ECF2}" type="datetimeFigureOut">
              <a:rPr lang="en-US" smtClean="0"/>
              <a:t>10/16/18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E5293-E94B-44DF-851B-A6F2056AAD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07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96EEBB-C13F-4BD7-9026-705D79F8B58E}" type="datetimeFigureOut">
              <a:rPr lang="en-US" smtClean="0"/>
              <a:t>10/16/18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65975F-039C-4F6B-BCB9-F1418A274E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43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4F3AC-799E-445C-B79D-BF5E133CE8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8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Recognize</a:t>
            </a:r>
            <a:r>
              <a:rPr lang="en-US" altLang="en-US" baseline="0" dirty="0"/>
              <a:t> value of recycled water as a supply</a:t>
            </a:r>
            <a:endParaRPr lang="en-US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79CA9E-BE42-4610-A630-41A2266B6841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929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Team of 20 Trained Samplers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They have taken Thousands of Water Samples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Which have been Analyzed for hundreds of Compounds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By City’s Lab and 3 Outside Labs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F04F3AC-799E-445C-B79D-BF5E133CE865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89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Done Extensive Soil 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F04F3AC-799E-445C-B79D-BF5E133CE865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09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Valves, Water Mains, Gaskets, Services, Meters, Every </a:t>
            </a:r>
            <a:r>
              <a:rPr lang="en-US" dirty="0" err="1"/>
              <a:t>componets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F04F3AC-799E-445C-B79D-BF5E133CE865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151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Maintain integrity of the water system through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F04F3AC-799E-445C-B79D-BF5E133CE865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72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13974-B52F-4868-8C55-530D7E05EB23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470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671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BF89-1E0C-4CFE-BD55-E8714BF870B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40067" y="5271859"/>
            <a:ext cx="4373628" cy="1084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2329908"/>
            <a:ext cx="7886700" cy="3556237"/>
          </a:xfrm>
        </p:spPr>
        <p:txBody>
          <a:bodyPr>
            <a:normAutofit/>
          </a:bodyPr>
          <a:lstStyle>
            <a:lvl1pPr>
              <a:defRPr sz="2824"/>
            </a:lvl1pPr>
            <a:lvl2pPr>
              <a:defRPr sz="2824"/>
            </a:lvl2pPr>
            <a:lvl3pPr>
              <a:defRPr sz="2824"/>
            </a:lvl3pPr>
            <a:lvl4pPr>
              <a:defRPr sz="2824"/>
            </a:lvl4pPr>
            <a:lvl5pPr>
              <a:defRPr sz="282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2184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010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8E0F4-E8E1-4283-8F9E-93FCE24DE8D9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40067" y="5271859"/>
            <a:ext cx="4373628" cy="1084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2184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60898"/>
            <a:ext cx="3886200" cy="3954458"/>
          </a:xfrm>
        </p:spPr>
        <p:txBody>
          <a:bodyPr>
            <a:normAutofit/>
          </a:bodyPr>
          <a:lstStyle>
            <a:lvl1pPr>
              <a:defRPr sz="2471"/>
            </a:lvl1pPr>
            <a:lvl2pPr>
              <a:defRPr sz="2471"/>
            </a:lvl2pPr>
            <a:lvl3pPr>
              <a:defRPr sz="2471"/>
            </a:lvl3pPr>
            <a:lvl4pPr>
              <a:defRPr sz="2471"/>
            </a:lvl4pPr>
            <a:lvl5pPr>
              <a:defRPr sz="247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60898"/>
            <a:ext cx="3886200" cy="3954458"/>
          </a:xfrm>
        </p:spPr>
        <p:txBody>
          <a:bodyPr>
            <a:normAutofit/>
          </a:bodyPr>
          <a:lstStyle>
            <a:lvl1pPr>
              <a:defRPr sz="2471"/>
            </a:lvl1pPr>
            <a:lvl2pPr>
              <a:defRPr sz="2471"/>
            </a:lvl2pPr>
            <a:lvl3pPr>
              <a:defRPr sz="2471"/>
            </a:lvl3pPr>
            <a:lvl4pPr>
              <a:defRPr sz="2471"/>
            </a:lvl4pPr>
            <a:lvl5pPr>
              <a:defRPr sz="247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58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92F9-D54A-42A6-9916-B319DC62663C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3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6868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C9BC-9A0F-4DD8-ACE8-C2D8057F7619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9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871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247B-9A2D-430E-BF43-1C072D0F3E53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5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7994-2BC4-4CE7-9D1C-A6235C7B8670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3DB6-4C90-4E93-85E5-FAECC146C7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2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432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4436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80D48-FB63-4732-9A8A-007D5214C4F2}" type="datetime1">
              <a:rPr lang="en-US" smtClean="0"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65E3B-F63A-4764-A6B1-04FE0C2E2C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SRW14_waterpowerpoint_footernew.jp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678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D6889D-ABB5-433D-BD79-8A7D9E68C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30200"/>
            <a:ext cx="6858000" cy="3179763"/>
          </a:xfrm>
        </p:spPr>
        <p:txBody>
          <a:bodyPr>
            <a:normAutofit/>
          </a:bodyPr>
          <a:lstStyle/>
          <a:p>
            <a:r>
              <a:rPr lang="en-US" dirty="0"/>
              <a:t>2017 North Bay Fires;  </a:t>
            </a:r>
            <a:r>
              <a:rPr lang="en-US" sz="3600" dirty="0"/>
              <a:t>Response and Recovery Lessons Learned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3B4D52-710B-4C09-9A0C-C6331116C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147" y="4458199"/>
            <a:ext cx="6858000" cy="1187690"/>
          </a:xfrm>
        </p:spPr>
        <p:txBody>
          <a:bodyPr>
            <a:normAutofit/>
          </a:bodyPr>
          <a:lstStyle/>
          <a:p>
            <a:r>
              <a:rPr lang="en-US" sz="1400" dirty="0"/>
              <a:t>AMWA, October 2018</a:t>
            </a:r>
          </a:p>
          <a:p>
            <a:r>
              <a:rPr lang="en-US" sz="1400" dirty="0"/>
              <a:t>Bennett Horenstein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94725" y="5648325"/>
            <a:ext cx="549275" cy="396875"/>
          </a:xfrm>
        </p:spPr>
        <p:txBody>
          <a:bodyPr/>
          <a:lstStyle/>
          <a:p>
            <a:fld id="{21765E3B-F63A-4764-A6B1-04FE0C2E2C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3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1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39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217" y="2186331"/>
            <a:ext cx="3711535" cy="2335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83" y="2171215"/>
            <a:ext cx="3217974" cy="2918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Fire Response – Key Lessons Learned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“Who’s in Charge?</a:t>
            </a:r>
          </a:p>
          <a:p>
            <a:r>
              <a:rPr lang="en-US" dirty="0"/>
              <a:t>Plan/process for adaptively manage  your response plan </a:t>
            </a:r>
          </a:p>
          <a:p>
            <a:r>
              <a:rPr lang="en-US" dirty="0"/>
              <a:t>Tactics vs. Strategy </a:t>
            </a:r>
          </a:p>
          <a:p>
            <a:r>
              <a:rPr lang="en-US" dirty="0"/>
              <a:t>FEMA processes/contacts </a:t>
            </a:r>
          </a:p>
          <a:p>
            <a:r>
              <a:rPr lang="en-US" dirty="0"/>
              <a:t>Fatigue </a:t>
            </a:r>
          </a:p>
          <a:p>
            <a:r>
              <a:rPr lang="en-US" dirty="0"/>
              <a:t>Mutual Aid </a:t>
            </a:r>
          </a:p>
        </p:txBody>
      </p:sp>
    </p:spTree>
    <p:extLst>
      <p:ext uri="{BB962C8B-B14F-4D97-AF65-F5344CB8AC3E}">
        <p14:creationId xmlns:p14="http://schemas.microsoft.com/office/powerpoint/2010/main" val="170961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Damage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06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981" y="1482932"/>
            <a:ext cx="4351338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8374" y="0"/>
            <a:ext cx="6096000" cy="4572000"/>
          </a:xfrm>
          <a:prstGeom prst="rect">
            <a:avLst/>
          </a:prstGeom>
        </p:spPr>
      </p:pic>
      <p:pic>
        <p:nvPicPr>
          <p:cNvPr id="6" name="Picture 2" descr="image0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534" y="3390900"/>
            <a:ext cx="347186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8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02134" y="85032"/>
            <a:ext cx="5486400" cy="566738"/>
          </a:xfrm>
        </p:spPr>
        <p:txBody>
          <a:bodyPr/>
          <a:lstStyle/>
          <a:p>
            <a:r>
              <a:rPr lang="en-US" dirty="0"/>
              <a:t>The unexpected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4009" y="718595"/>
            <a:ext cx="4629150" cy="487362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0591" y="1222948"/>
            <a:ext cx="8056497" cy="60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Recovery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Debris cleanup </a:t>
            </a:r>
          </a:p>
          <a:p>
            <a:r>
              <a:rPr lang="en-US" dirty="0"/>
              <a:t>Rebuild damaged infrastructure</a:t>
            </a:r>
          </a:p>
          <a:p>
            <a:r>
              <a:rPr lang="en-US" dirty="0"/>
              <a:t>Update fiscal plan with 5-7% loss of revenue stream </a:t>
            </a:r>
          </a:p>
          <a:p>
            <a:r>
              <a:rPr lang="en-US" dirty="0"/>
              <a:t>Watershed post-fire concerns </a:t>
            </a:r>
          </a:p>
          <a:p>
            <a:r>
              <a:rPr lang="en-US" dirty="0"/>
              <a:t>Residual issues with fire-related contamination in water system </a:t>
            </a:r>
          </a:p>
        </p:txBody>
      </p:sp>
    </p:spTree>
    <p:extLst>
      <p:ext uri="{BB962C8B-B14F-4D97-AF65-F5344CB8AC3E}">
        <p14:creationId xmlns:p14="http://schemas.microsoft.com/office/powerpoint/2010/main" val="339158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Santa Rosa Fire and WQ Contamination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1832" y="6365875"/>
            <a:ext cx="2057400" cy="365125"/>
          </a:xfrm>
        </p:spPr>
        <p:txBody>
          <a:bodyPr/>
          <a:lstStyle/>
          <a:p>
            <a:fld id="{21765E3B-F63A-4764-A6B1-04FE0C2E2C95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Began with a single taste and odor complaint</a:t>
            </a:r>
          </a:p>
          <a:p>
            <a:r>
              <a:rPr lang="en-US" dirty="0"/>
              <a:t>Analysis found benzene concentrations as high as 900 ppb</a:t>
            </a:r>
          </a:p>
          <a:p>
            <a:pPr lvl="1"/>
            <a:r>
              <a:rPr lang="en-US" dirty="0"/>
              <a:t>Federal MCL 5 ppb</a:t>
            </a:r>
          </a:p>
          <a:p>
            <a:pPr lvl="1"/>
            <a:r>
              <a:rPr lang="en-US" dirty="0"/>
              <a:t>CA MCL 1 ppb</a:t>
            </a:r>
          </a:p>
          <a:p>
            <a:r>
              <a:rPr lang="en-US" dirty="0"/>
              <a:t>Also found many other toxic organics, all others below their MCLs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3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C2CCC-A0A9-4C48-B7EE-739F7899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6867"/>
            <a:fld id="{21765E3B-F63A-4764-A6B1-04FE0C2E2C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D0673-D2CE-465D-8729-521C3CB7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12" y="1838026"/>
            <a:ext cx="7654738" cy="3556237"/>
          </a:xfrm>
        </p:spPr>
        <p:txBody>
          <a:bodyPr>
            <a:normAutofit/>
          </a:bodyPr>
          <a:lstStyle/>
          <a:p>
            <a:r>
              <a:rPr lang="en-US" dirty="0"/>
              <a:t>What are the Possible Sources?</a:t>
            </a:r>
          </a:p>
          <a:p>
            <a:r>
              <a:rPr lang="en-US" dirty="0"/>
              <a:t>Steps taken to Identify the Sources</a:t>
            </a:r>
          </a:p>
          <a:p>
            <a:r>
              <a:rPr lang="en-US" dirty="0"/>
              <a:t>What Sources can we Rule Out?</a:t>
            </a:r>
          </a:p>
          <a:p>
            <a:r>
              <a:rPr lang="en-US" dirty="0"/>
              <a:t>Finding on the Source of Contamination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8DCE6-3FDA-4B73-BFD4-8C652304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31" y="512463"/>
            <a:ext cx="7654738" cy="1325563"/>
          </a:xfrm>
        </p:spPr>
        <p:txBody>
          <a:bodyPr>
            <a:normAutofit/>
          </a:bodyPr>
          <a:lstStyle/>
          <a:p>
            <a:r>
              <a:rPr lang="en-US" sz="4236" dirty="0"/>
              <a:t>The Investigation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98BF4-DB2E-422B-AA32-5C002A11D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479" y="4513702"/>
            <a:ext cx="3474572" cy="2344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E20586-22E1-484D-980E-3C98ED873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13702"/>
            <a:ext cx="2789575" cy="2344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A6CFFB-DDC4-4606-A743-2CADCB5C23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954" y="4513703"/>
            <a:ext cx="2947404" cy="2344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84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About Santa Rosa Water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lum bright="62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18" y="1528957"/>
            <a:ext cx="7219966" cy="44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6496812" cy="4351338"/>
          </a:xfrm>
        </p:spPr>
        <p:txBody>
          <a:bodyPr>
            <a:noAutofit/>
          </a:bodyPr>
          <a:lstStyle/>
          <a:p>
            <a:r>
              <a:rPr lang="en-US" altLang="en-US" dirty="0"/>
              <a:t>Provide water and sewer services to </a:t>
            </a:r>
            <a:r>
              <a:rPr lang="en-US" altLang="en-US" dirty="0">
                <a:solidFill>
                  <a:srgbClr val="002060"/>
                </a:solidFill>
              </a:rPr>
              <a:t>175k</a:t>
            </a:r>
            <a:r>
              <a:rPr lang="en-US" altLang="en-US" dirty="0"/>
              <a:t> customers in Santa Rosa</a:t>
            </a:r>
            <a:br>
              <a:rPr lang="en-US" altLang="en-US" dirty="0"/>
            </a:br>
            <a:endParaRPr lang="en-US" altLang="en-US" sz="800" dirty="0"/>
          </a:p>
          <a:p>
            <a:r>
              <a:rPr lang="en-US" altLang="en-US" dirty="0"/>
              <a:t>Provide regional wastewater treatment for 213,000 (7 cities and county served)</a:t>
            </a:r>
          </a:p>
          <a:p>
            <a:r>
              <a:rPr lang="en-US" altLang="en-US" dirty="0" err="1"/>
              <a:t>Stormwater</a:t>
            </a:r>
            <a:r>
              <a:rPr lang="en-US" altLang="en-US" dirty="0"/>
              <a:t> and flood control services</a:t>
            </a:r>
          </a:p>
          <a:p>
            <a:r>
              <a:rPr lang="en-US" altLang="en-US" dirty="0"/>
              <a:t>250 highly trained and skilled staff</a:t>
            </a:r>
          </a:p>
          <a:p>
            <a:r>
              <a:rPr lang="en-US" altLang="en-US" dirty="0"/>
              <a:t>Annual operating budget—$150 million</a:t>
            </a:r>
            <a:br>
              <a:rPr lang="en-US" altLang="en-US" dirty="0"/>
            </a:br>
            <a:endParaRPr lang="en-US" altLang="en-US" dirty="0"/>
          </a:p>
          <a:p>
            <a:pPr marL="0" indent="0">
              <a:buNone/>
            </a:pPr>
            <a:br>
              <a:rPr lang="en-US" altLang="en-US" sz="2600" dirty="0"/>
            </a:br>
            <a:endParaRPr lang="en-US" altLang="en-US" sz="1800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br>
              <a:rPr lang="en-US" altLang="en-US" sz="2600" dirty="0"/>
            </a:br>
            <a:endParaRPr lang="en-US" altLang="en-US" sz="18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 flipH="1">
            <a:off x="8703913" y="1825625"/>
            <a:ext cx="45719" cy="4351338"/>
          </a:xfrm>
        </p:spPr>
        <p:txBody>
          <a:bodyPr>
            <a:normAutofit/>
          </a:bodyPr>
          <a:lstStyle/>
          <a:p>
            <a:endParaRPr lang="en-US" altLang="en-US" sz="800" dirty="0"/>
          </a:p>
          <a:p>
            <a:endParaRPr lang="en-US" altLang="en-US" sz="800" dirty="0"/>
          </a:p>
          <a:p>
            <a:pPr marL="0" indent="0">
              <a:buNone/>
            </a:pPr>
            <a:endParaRPr lang="en-US" altLang="en-US" sz="26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16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Absolute 100% transparency with all of the data and information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approach to the resolution will be “driven by the data”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the Investigation</a:t>
            </a:r>
          </a:p>
        </p:txBody>
      </p:sp>
    </p:spTree>
    <p:extLst>
      <p:ext uri="{BB962C8B-B14F-4D97-AF65-F5344CB8AC3E}">
        <p14:creationId xmlns:p14="http://schemas.microsoft.com/office/powerpoint/2010/main" val="887963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AC5C-3F5C-4DBF-8ACA-31AFEB45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6867"/>
            <a:fld id="{21765E3B-F63A-4764-A6B1-04FE0C2E2C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559FC-99EE-42AC-B885-80BE9787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36" dirty="0"/>
              <a:t>Water Samples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0D4AE-5779-4250-8A8C-942BDDD7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49338" y="2795700"/>
            <a:ext cx="3765176" cy="2270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C04585-6BF5-433F-9B82-49F015582E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971" y="2045738"/>
            <a:ext cx="3350559" cy="3767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6BE29A-A0DC-4AF0-9008-84531DE2CA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1" y="2045738"/>
            <a:ext cx="3070411" cy="37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37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AC5C-3F5C-4DBF-8ACA-31AFEB45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6867"/>
            <a:fld id="{21765E3B-F63A-4764-A6B1-04FE0C2E2C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559FC-99EE-42AC-B885-80BE9787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36" dirty="0"/>
              <a:t>Soil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96971-1586-4E79-B477-B8AEA63DF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1" y="1996572"/>
            <a:ext cx="3775479" cy="376786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3DB49E6-A7E6-427D-9D62-9F896708C5F5}"/>
              </a:ext>
            </a:extLst>
          </p:cNvPr>
          <p:cNvGrpSpPr/>
          <p:nvPr/>
        </p:nvGrpSpPr>
        <p:grpSpPr>
          <a:xfrm>
            <a:off x="4007224" y="1898243"/>
            <a:ext cx="2858461" cy="3866196"/>
            <a:chOff x="105924" y="2318503"/>
            <a:chExt cx="3531040" cy="47758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A2E7D-C1E9-4F2C-8411-DC12D2406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4" y="2318503"/>
              <a:ext cx="3531040" cy="4775889"/>
            </a:xfrm>
            <a:prstGeom prst="rect">
              <a:avLst/>
            </a:prstGeom>
          </p:spPr>
        </p:pic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D4BFB3A-9E1B-48DF-96BE-004B80015448}"/>
                </a:ext>
              </a:extLst>
            </p:cNvPr>
            <p:cNvSpPr/>
            <p:nvPr/>
          </p:nvSpPr>
          <p:spPr>
            <a:xfrm>
              <a:off x="557214" y="2700338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A3FFE51-76A3-4465-8DE7-159C87524C8D}"/>
                </a:ext>
              </a:extLst>
            </p:cNvPr>
            <p:cNvSpPr/>
            <p:nvPr/>
          </p:nvSpPr>
          <p:spPr>
            <a:xfrm>
              <a:off x="885826" y="2547938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DA46364-2E10-4FE0-A1C5-E3AB2CF2C829}"/>
                </a:ext>
              </a:extLst>
            </p:cNvPr>
            <p:cNvSpPr/>
            <p:nvPr/>
          </p:nvSpPr>
          <p:spPr>
            <a:xfrm>
              <a:off x="469108" y="3419475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195058E-A74A-4ADB-9DE7-194B60018795}"/>
                </a:ext>
              </a:extLst>
            </p:cNvPr>
            <p:cNvSpPr/>
            <p:nvPr/>
          </p:nvSpPr>
          <p:spPr>
            <a:xfrm>
              <a:off x="1343404" y="2615448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ED298E-AE58-4AD4-B479-63921FCDC9D6}"/>
                </a:ext>
              </a:extLst>
            </p:cNvPr>
            <p:cNvSpPr/>
            <p:nvPr/>
          </p:nvSpPr>
          <p:spPr>
            <a:xfrm>
              <a:off x="1343404" y="3119438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9D1D633-77AE-4191-B79E-D3BE535D4ACA}"/>
                </a:ext>
              </a:extLst>
            </p:cNvPr>
            <p:cNvSpPr/>
            <p:nvPr/>
          </p:nvSpPr>
          <p:spPr>
            <a:xfrm>
              <a:off x="1385889" y="3283267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75C04FF-89E9-466B-BF35-5C31E063697B}"/>
                </a:ext>
              </a:extLst>
            </p:cNvPr>
            <p:cNvSpPr/>
            <p:nvPr/>
          </p:nvSpPr>
          <p:spPr>
            <a:xfrm>
              <a:off x="1519616" y="3634857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84D93E1-9422-4C4C-9BE8-952C0EA5CDD3}"/>
                </a:ext>
              </a:extLst>
            </p:cNvPr>
            <p:cNvSpPr/>
            <p:nvPr/>
          </p:nvSpPr>
          <p:spPr>
            <a:xfrm>
              <a:off x="973932" y="3787257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1F3F0F7-8176-4F5B-9415-7CBB22A5B266}"/>
                </a:ext>
              </a:extLst>
            </p:cNvPr>
            <p:cNvSpPr/>
            <p:nvPr/>
          </p:nvSpPr>
          <p:spPr>
            <a:xfrm>
              <a:off x="733426" y="3863457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64494D7-2BDC-4FEB-B0A4-C6D9C211C844}"/>
                </a:ext>
              </a:extLst>
            </p:cNvPr>
            <p:cNvSpPr/>
            <p:nvPr/>
          </p:nvSpPr>
          <p:spPr>
            <a:xfrm>
              <a:off x="1541048" y="3850238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9DFB64F-D10F-4A77-8229-F96E67E47890}"/>
                </a:ext>
              </a:extLst>
            </p:cNvPr>
            <p:cNvSpPr/>
            <p:nvPr/>
          </p:nvSpPr>
          <p:spPr>
            <a:xfrm>
              <a:off x="2266848" y="3684386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0F4C177-FA46-41F0-A31F-EB29712A6CEE}"/>
                </a:ext>
              </a:extLst>
            </p:cNvPr>
            <p:cNvSpPr/>
            <p:nvPr/>
          </p:nvSpPr>
          <p:spPr>
            <a:xfrm>
              <a:off x="2834823" y="3851073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26229F7-135C-42F1-85AF-32390B2A7146}"/>
                </a:ext>
              </a:extLst>
            </p:cNvPr>
            <p:cNvSpPr/>
            <p:nvPr/>
          </p:nvSpPr>
          <p:spPr>
            <a:xfrm>
              <a:off x="3115811" y="5824538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359995E0-80EE-4D64-8C1D-77D8DD1DAB28}"/>
                </a:ext>
              </a:extLst>
            </p:cNvPr>
            <p:cNvSpPr/>
            <p:nvPr/>
          </p:nvSpPr>
          <p:spPr>
            <a:xfrm>
              <a:off x="2845483" y="6649547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5B1E6B0A-23F3-4DA5-9A16-FF52B5B4F59F}"/>
                </a:ext>
              </a:extLst>
            </p:cNvPr>
            <p:cNvSpPr/>
            <p:nvPr/>
          </p:nvSpPr>
          <p:spPr>
            <a:xfrm>
              <a:off x="3290730" y="6635260"/>
              <a:ext cx="176212" cy="152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25E2E8-63E3-402D-A3D5-457FF3C98B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459" y="1974879"/>
            <a:ext cx="2006717" cy="37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AC5C-3F5C-4DBF-8ACA-31AFEB45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6867"/>
            <a:fld id="{21765E3B-F63A-4764-A6B1-04FE0C2E2C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4F8435-F78A-4BEF-B509-A73DE799D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3907" y="2513695"/>
            <a:ext cx="3765176" cy="282388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559FC-99EE-42AC-B885-80BE9787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36" dirty="0"/>
              <a:t>Material Samples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55CAC-9FF0-4EBB-8393-0833B229BA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9743" y="2045739"/>
            <a:ext cx="2183151" cy="3765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CBC05-6A5A-4A1B-96C4-86E145AE39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38093" y="3072252"/>
            <a:ext cx="3767866" cy="1709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3CA799-98AD-4ABF-BC07-075D37B0C7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" t="11312" r="5154" b="25767"/>
          <a:stretch/>
        </p:blipFill>
        <p:spPr>
          <a:xfrm rot="5400000">
            <a:off x="6219984" y="3018679"/>
            <a:ext cx="3765178" cy="1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9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5C58C31-9081-40B3-9CE5-A17F078A40CD}"/>
              </a:ext>
            </a:extLst>
          </p:cNvPr>
          <p:cNvGrpSpPr/>
          <p:nvPr/>
        </p:nvGrpSpPr>
        <p:grpSpPr>
          <a:xfrm>
            <a:off x="134471" y="856574"/>
            <a:ext cx="8875059" cy="6011049"/>
            <a:chOff x="0" y="528804"/>
            <a:chExt cx="10058400" cy="681252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8C51479-F5BF-4447-A0A5-290E1B606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8804"/>
              <a:ext cx="10058400" cy="6812522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98B3E2-9B3B-472C-8056-806074E26DD4}"/>
                </a:ext>
              </a:extLst>
            </p:cNvPr>
            <p:cNvSpPr/>
            <p:nvPr/>
          </p:nvSpPr>
          <p:spPr>
            <a:xfrm>
              <a:off x="0" y="6669741"/>
              <a:ext cx="10058400" cy="4448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3C48165-2315-4FDC-BCB8-A9C0FABF678E}"/>
                </a:ext>
              </a:extLst>
            </p:cNvPr>
            <p:cNvSpPr/>
            <p:nvPr/>
          </p:nvSpPr>
          <p:spPr>
            <a:xfrm rot="5400000" flipV="1">
              <a:off x="122519" y="5577539"/>
              <a:ext cx="2072341" cy="1120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59C7E0-0B09-49C7-B464-2471210E6E9D}"/>
                </a:ext>
              </a:extLst>
            </p:cNvPr>
            <p:cNvSpPr/>
            <p:nvPr/>
          </p:nvSpPr>
          <p:spPr>
            <a:xfrm rot="5400000" flipV="1">
              <a:off x="6145470" y="5556894"/>
              <a:ext cx="2111629" cy="10972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9EE0A72-2159-47C9-8ABF-C25E120DF88D}"/>
              </a:ext>
            </a:extLst>
          </p:cNvPr>
          <p:cNvSpPr/>
          <p:nvPr/>
        </p:nvSpPr>
        <p:spPr>
          <a:xfrm>
            <a:off x="134471" y="6229831"/>
            <a:ext cx="8875059" cy="76871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AC5C-3F5C-4DBF-8ACA-31AFEB45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2481" y="6356350"/>
            <a:ext cx="1996888" cy="365125"/>
          </a:xfrm>
        </p:spPr>
        <p:txBody>
          <a:bodyPr/>
          <a:lstStyle/>
          <a:p>
            <a:pPr defTabSz="806867"/>
            <a:fld id="{21765E3B-F63A-4764-A6B1-04FE0C2E2C9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BB70D1C3-A9AF-4ACB-AC5E-3F7FA21C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69" y="-126073"/>
            <a:ext cx="8875059" cy="1325563"/>
          </a:xfrm>
        </p:spPr>
        <p:txBody>
          <a:bodyPr>
            <a:normAutofit/>
          </a:bodyPr>
          <a:lstStyle/>
          <a:p>
            <a:pPr algn="ctr"/>
            <a:r>
              <a:rPr lang="en-US" sz="4236" dirty="0"/>
              <a:t>What Happened?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24D284-AE24-4490-918E-C1B8C41DF1F4}"/>
              </a:ext>
            </a:extLst>
          </p:cNvPr>
          <p:cNvSpPr txBox="1"/>
          <p:nvPr/>
        </p:nvSpPr>
        <p:spPr>
          <a:xfrm>
            <a:off x="2917138" y="5735864"/>
            <a:ext cx="2408606" cy="49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2647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Water Main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6A6CA5-D9C2-4F84-B599-6FE26C23B9E6}"/>
              </a:ext>
            </a:extLst>
          </p:cNvPr>
          <p:cNvSpPr txBox="1"/>
          <p:nvPr/>
        </p:nvSpPr>
        <p:spPr>
          <a:xfrm>
            <a:off x="6705916" y="4251153"/>
            <a:ext cx="1390019" cy="907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06867"/>
            <a:r>
              <a:rPr lang="en-US" sz="2647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Water  Service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1988EC-A855-405B-8C7D-FAE4E4E710D4}"/>
              </a:ext>
            </a:extLst>
          </p:cNvPr>
          <p:cNvGrpSpPr/>
          <p:nvPr/>
        </p:nvGrpSpPr>
        <p:grpSpPr>
          <a:xfrm>
            <a:off x="301017" y="5007735"/>
            <a:ext cx="1716718" cy="1492827"/>
            <a:chOff x="4899565" y="5820197"/>
            <a:chExt cx="2295526" cy="1100918"/>
          </a:xfrm>
        </p:grpSpPr>
        <p:sp>
          <p:nvSpPr>
            <p:cNvPr id="42" name="Arrow: Bent 41">
              <a:extLst>
                <a:ext uri="{FF2B5EF4-FFF2-40B4-BE49-F238E27FC236}">
                  <a16:creationId xmlns:a16="http://schemas.microsoft.com/office/drawing/2014/main" id="{460DB0F2-6B0C-4704-BE9B-85343298AAA4}"/>
                </a:ext>
              </a:extLst>
            </p:cNvPr>
            <p:cNvSpPr/>
            <p:nvPr/>
          </p:nvSpPr>
          <p:spPr>
            <a:xfrm rot="16200000" flipV="1">
              <a:off x="5089262" y="5630503"/>
              <a:ext cx="1100915" cy="1480310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Arrow: Bent 42">
              <a:extLst>
                <a:ext uri="{FF2B5EF4-FFF2-40B4-BE49-F238E27FC236}">
                  <a16:creationId xmlns:a16="http://schemas.microsoft.com/office/drawing/2014/main" id="{E89BC738-C986-4E9D-A4FB-477C5D9E3E64}"/>
                </a:ext>
              </a:extLst>
            </p:cNvPr>
            <p:cNvSpPr/>
            <p:nvPr/>
          </p:nvSpPr>
          <p:spPr>
            <a:xfrm rot="5400000" flipH="1" flipV="1">
              <a:off x="5904482" y="5630501"/>
              <a:ext cx="1100914" cy="1480305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C54FD3-4FEB-4A4A-A55D-B5E533321781}"/>
              </a:ext>
            </a:extLst>
          </p:cNvPr>
          <p:cNvGrpSpPr/>
          <p:nvPr/>
        </p:nvGrpSpPr>
        <p:grpSpPr>
          <a:xfrm>
            <a:off x="5630578" y="5007729"/>
            <a:ext cx="1716718" cy="1492827"/>
            <a:chOff x="4899565" y="5820197"/>
            <a:chExt cx="2295526" cy="1100918"/>
          </a:xfrm>
        </p:grpSpPr>
        <p:sp>
          <p:nvSpPr>
            <p:cNvPr id="45" name="Arrow: Bent 44">
              <a:extLst>
                <a:ext uri="{FF2B5EF4-FFF2-40B4-BE49-F238E27FC236}">
                  <a16:creationId xmlns:a16="http://schemas.microsoft.com/office/drawing/2014/main" id="{C768A0F6-BB9C-4D4C-917B-08F31D224A0E}"/>
                </a:ext>
              </a:extLst>
            </p:cNvPr>
            <p:cNvSpPr/>
            <p:nvPr/>
          </p:nvSpPr>
          <p:spPr>
            <a:xfrm rot="16200000" flipV="1">
              <a:off x="5089262" y="5630503"/>
              <a:ext cx="1100915" cy="1480310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Arrow: Bent 45">
              <a:extLst>
                <a:ext uri="{FF2B5EF4-FFF2-40B4-BE49-F238E27FC236}">
                  <a16:creationId xmlns:a16="http://schemas.microsoft.com/office/drawing/2014/main" id="{54DEA6C4-EC3E-48D8-A95D-3EE2EF3858AE}"/>
                </a:ext>
              </a:extLst>
            </p:cNvPr>
            <p:cNvSpPr/>
            <p:nvPr/>
          </p:nvSpPr>
          <p:spPr>
            <a:xfrm rot="5400000" flipH="1" flipV="1">
              <a:off x="5904482" y="5630501"/>
              <a:ext cx="1100914" cy="1480305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E3E20B-BCC0-4A0B-9288-00457D7076FB}"/>
              </a:ext>
            </a:extLst>
          </p:cNvPr>
          <p:cNvGrpSpPr/>
          <p:nvPr/>
        </p:nvGrpSpPr>
        <p:grpSpPr>
          <a:xfrm>
            <a:off x="214827" y="5624714"/>
            <a:ext cx="1880080" cy="1031305"/>
            <a:chOff x="4988858" y="3641166"/>
            <a:chExt cx="2130757" cy="1480306"/>
          </a:xfrm>
        </p:grpSpPr>
        <p:sp>
          <p:nvSpPr>
            <p:cNvPr id="48" name="Arrow: Bent 47">
              <a:extLst>
                <a:ext uri="{FF2B5EF4-FFF2-40B4-BE49-F238E27FC236}">
                  <a16:creationId xmlns:a16="http://schemas.microsoft.com/office/drawing/2014/main" id="{B29D82AF-F989-44C9-82EE-84082673F045}"/>
                </a:ext>
              </a:extLst>
            </p:cNvPr>
            <p:cNvSpPr/>
            <p:nvPr/>
          </p:nvSpPr>
          <p:spPr>
            <a:xfrm flipV="1">
              <a:off x="6018700" y="3641166"/>
              <a:ext cx="1100915" cy="1480306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Arrow: Bent 48">
              <a:extLst>
                <a:ext uri="{FF2B5EF4-FFF2-40B4-BE49-F238E27FC236}">
                  <a16:creationId xmlns:a16="http://schemas.microsoft.com/office/drawing/2014/main" id="{A7A1954F-B207-4CBB-B004-7781FCD261B7}"/>
                </a:ext>
              </a:extLst>
            </p:cNvPr>
            <p:cNvSpPr/>
            <p:nvPr/>
          </p:nvSpPr>
          <p:spPr>
            <a:xfrm flipH="1" flipV="1">
              <a:off x="4988858" y="3641166"/>
              <a:ext cx="1100915" cy="1480306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4FAB9A-AD4C-4572-B817-0AC164DF9BFC}"/>
              </a:ext>
            </a:extLst>
          </p:cNvPr>
          <p:cNvGrpSpPr/>
          <p:nvPr/>
        </p:nvGrpSpPr>
        <p:grpSpPr>
          <a:xfrm>
            <a:off x="5555636" y="5624714"/>
            <a:ext cx="1880080" cy="1031305"/>
            <a:chOff x="4988858" y="3641166"/>
            <a:chExt cx="2130757" cy="1480306"/>
          </a:xfrm>
        </p:grpSpPr>
        <p:sp>
          <p:nvSpPr>
            <p:cNvPr id="51" name="Arrow: Bent 50">
              <a:extLst>
                <a:ext uri="{FF2B5EF4-FFF2-40B4-BE49-F238E27FC236}">
                  <a16:creationId xmlns:a16="http://schemas.microsoft.com/office/drawing/2014/main" id="{AEF6F027-3B10-4C5D-A193-782696B09129}"/>
                </a:ext>
              </a:extLst>
            </p:cNvPr>
            <p:cNvSpPr/>
            <p:nvPr/>
          </p:nvSpPr>
          <p:spPr>
            <a:xfrm flipV="1">
              <a:off x="6018700" y="3641166"/>
              <a:ext cx="1100915" cy="1480306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Arrow: Bent 51">
              <a:extLst>
                <a:ext uri="{FF2B5EF4-FFF2-40B4-BE49-F238E27FC236}">
                  <a16:creationId xmlns:a16="http://schemas.microsoft.com/office/drawing/2014/main" id="{8FED2687-2ACB-440C-A061-141409F251D0}"/>
                </a:ext>
              </a:extLst>
            </p:cNvPr>
            <p:cNvSpPr/>
            <p:nvPr/>
          </p:nvSpPr>
          <p:spPr>
            <a:xfrm flipH="1" flipV="1">
              <a:off x="4988858" y="3641166"/>
              <a:ext cx="1100915" cy="1480306"/>
            </a:xfrm>
            <a:prstGeom prst="bentArrow">
              <a:avLst>
                <a:gd name="adj1" fmla="val 10397"/>
                <a:gd name="adj2" fmla="val 22627"/>
                <a:gd name="adj3" fmla="val 44715"/>
                <a:gd name="adj4" fmla="val 3748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6867"/>
              <a:endParaRPr lang="en-US" sz="1588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179DA83A-2C5A-4805-B852-B4B52EC5206C}"/>
              </a:ext>
            </a:extLst>
          </p:cNvPr>
          <p:cNvSpPr/>
          <p:nvPr/>
        </p:nvSpPr>
        <p:spPr>
          <a:xfrm rot="5400000" flipV="1">
            <a:off x="271316" y="5234751"/>
            <a:ext cx="1775012" cy="94922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A3CF90C-51E1-4CF9-805B-9A205962AA72}"/>
              </a:ext>
            </a:extLst>
          </p:cNvPr>
          <p:cNvSpPr/>
          <p:nvPr/>
        </p:nvSpPr>
        <p:spPr>
          <a:xfrm rot="5400000" flipV="1">
            <a:off x="5601986" y="5234751"/>
            <a:ext cx="1775012" cy="94922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14EEB7-5103-4D39-85C4-ED5CC89415A1}"/>
              </a:ext>
            </a:extLst>
          </p:cNvPr>
          <p:cNvSpPr/>
          <p:nvPr/>
        </p:nvSpPr>
        <p:spPr>
          <a:xfrm>
            <a:off x="134471" y="6637146"/>
            <a:ext cx="8875059" cy="76871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AD6535-90F9-4C92-9C96-CC03D3934C2E}"/>
              </a:ext>
            </a:extLst>
          </p:cNvPr>
          <p:cNvSpPr/>
          <p:nvPr/>
        </p:nvSpPr>
        <p:spPr>
          <a:xfrm>
            <a:off x="952500" y="3838015"/>
            <a:ext cx="431426" cy="778809"/>
          </a:xfrm>
          <a:custGeom>
            <a:avLst/>
            <a:gdLst>
              <a:gd name="connsiteX0" fmla="*/ 107950 w 488950"/>
              <a:gd name="connsiteY0" fmla="*/ 635000 h 774700"/>
              <a:gd name="connsiteX1" fmla="*/ 222250 w 488950"/>
              <a:gd name="connsiteY1" fmla="*/ 774700 h 774700"/>
              <a:gd name="connsiteX2" fmla="*/ 374650 w 488950"/>
              <a:gd name="connsiteY2" fmla="*/ 641350 h 774700"/>
              <a:gd name="connsiteX3" fmla="*/ 482600 w 488950"/>
              <a:gd name="connsiteY3" fmla="*/ 628650 h 774700"/>
              <a:gd name="connsiteX4" fmla="*/ 488950 w 488950"/>
              <a:gd name="connsiteY4" fmla="*/ 273050 h 774700"/>
              <a:gd name="connsiteX5" fmla="*/ 368300 w 488950"/>
              <a:gd name="connsiteY5" fmla="*/ 285750 h 774700"/>
              <a:gd name="connsiteX6" fmla="*/ 342900 w 488950"/>
              <a:gd name="connsiteY6" fmla="*/ 0 h 774700"/>
              <a:gd name="connsiteX7" fmla="*/ 95250 w 488950"/>
              <a:gd name="connsiteY7" fmla="*/ 6350 h 774700"/>
              <a:gd name="connsiteX8" fmla="*/ 95250 w 488950"/>
              <a:gd name="connsiteY8" fmla="*/ 304800 h 774700"/>
              <a:gd name="connsiteX9" fmla="*/ 0 w 488950"/>
              <a:gd name="connsiteY9" fmla="*/ 311150 h 774700"/>
              <a:gd name="connsiteX10" fmla="*/ 6350 w 488950"/>
              <a:gd name="connsiteY10" fmla="*/ 603250 h 774700"/>
              <a:gd name="connsiteX11" fmla="*/ 107950 w 488950"/>
              <a:gd name="connsiteY11" fmla="*/ 6350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950" h="774700">
                <a:moveTo>
                  <a:pt x="107950" y="635000"/>
                </a:moveTo>
                <a:lnTo>
                  <a:pt x="222250" y="774700"/>
                </a:lnTo>
                <a:lnTo>
                  <a:pt x="374650" y="641350"/>
                </a:lnTo>
                <a:lnTo>
                  <a:pt x="482600" y="628650"/>
                </a:lnTo>
                <a:lnTo>
                  <a:pt x="488950" y="273050"/>
                </a:lnTo>
                <a:lnTo>
                  <a:pt x="368300" y="285750"/>
                </a:lnTo>
                <a:lnTo>
                  <a:pt x="342900" y="0"/>
                </a:lnTo>
                <a:lnTo>
                  <a:pt x="95250" y="6350"/>
                </a:lnTo>
                <a:lnTo>
                  <a:pt x="95250" y="304800"/>
                </a:lnTo>
                <a:lnTo>
                  <a:pt x="0" y="311150"/>
                </a:lnTo>
                <a:lnTo>
                  <a:pt x="6350" y="603250"/>
                </a:lnTo>
                <a:lnTo>
                  <a:pt x="107950" y="63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E4483F7-D771-4B70-8217-8602751E776E}"/>
              </a:ext>
            </a:extLst>
          </p:cNvPr>
          <p:cNvSpPr/>
          <p:nvPr/>
        </p:nvSpPr>
        <p:spPr>
          <a:xfrm>
            <a:off x="6274489" y="3836713"/>
            <a:ext cx="431426" cy="693626"/>
          </a:xfrm>
          <a:custGeom>
            <a:avLst/>
            <a:gdLst>
              <a:gd name="connsiteX0" fmla="*/ 107950 w 488950"/>
              <a:gd name="connsiteY0" fmla="*/ 635000 h 774700"/>
              <a:gd name="connsiteX1" fmla="*/ 222250 w 488950"/>
              <a:gd name="connsiteY1" fmla="*/ 774700 h 774700"/>
              <a:gd name="connsiteX2" fmla="*/ 374650 w 488950"/>
              <a:gd name="connsiteY2" fmla="*/ 641350 h 774700"/>
              <a:gd name="connsiteX3" fmla="*/ 482600 w 488950"/>
              <a:gd name="connsiteY3" fmla="*/ 628650 h 774700"/>
              <a:gd name="connsiteX4" fmla="*/ 488950 w 488950"/>
              <a:gd name="connsiteY4" fmla="*/ 273050 h 774700"/>
              <a:gd name="connsiteX5" fmla="*/ 368300 w 488950"/>
              <a:gd name="connsiteY5" fmla="*/ 285750 h 774700"/>
              <a:gd name="connsiteX6" fmla="*/ 342900 w 488950"/>
              <a:gd name="connsiteY6" fmla="*/ 0 h 774700"/>
              <a:gd name="connsiteX7" fmla="*/ 95250 w 488950"/>
              <a:gd name="connsiteY7" fmla="*/ 6350 h 774700"/>
              <a:gd name="connsiteX8" fmla="*/ 95250 w 488950"/>
              <a:gd name="connsiteY8" fmla="*/ 304800 h 774700"/>
              <a:gd name="connsiteX9" fmla="*/ 0 w 488950"/>
              <a:gd name="connsiteY9" fmla="*/ 311150 h 774700"/>
              <a:gd name="connsiteX10" fmla="*/ 6350 w 488950"/>
              <a:gd name="connsiteY10" fmla="*/ 603250 h 774700"/>
              <a:gd name="connsiteX11" fmla="*/ 107950 w 488950"/>
              <a:gd name="connsiteY11" fmla="*/ 6350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950" h="774700">
                <a:moveTo>
                  <a:pt x="107950" y="635000"/>
                </a:moveTo>
                <a:lnTo>
                  <a:pt x="222250" y="774700"/>
                </a:lnTo>
                <a:lnTo>
                  <a:pt x="374650" y="641350"/>
                </a:lnTo>
                <a:lnTo>
                  <a:pt x="482600" y="628650"/>
                </a:lnTo>
                <a:lnTo>
                  <a:pt x="488950" y="273050"/>
                </a:lnTo>
                <a:lnTo>
                  <a:pt x="368300" y="285750"/>
                </a:lnTo>
                <a:lnTo>
                  <a:pt x="342900" y="0"/>
                </a:lnTo>
                <a:lnTo>
                  <a:pt x="95250" y="6350"/>
                </a:lnTo>
                <a:lnTo>
                  <a:pt x="95250" y="304800"/>
                </a:lnTo>
                <a:lnTo>
                  <a:pt x="0" y="311150"/>
                </a:lnTo>
                <a:lnTo>
                  <a:pt x="6350" y="603250"/>
                </a:lnTo>
                <a:lnTo>
                  <a:pt x="107950" y="63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3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54" grpId="0" animBg="1"/>
      <p:bldP spid="56" grpId="0" animBg="1"/>
      <p:bldP spid="10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92" y="329332"/>
            <a:ext cx="4335833" cy="2910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2468" y="65863"/>
            <a:ext cx="4806754" cy="5269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24" dirty="0"/>
              <a:t>PVC water main (inner surface)</a:t>
            </a:r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438" y="2143432"/>
            <a:ext cx="5270090" cy="39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5E3B-F63A-4764-A6B1-04FE0C2E2C95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7891" y="1470991"/>
            <a:ext cx="4429180" cy="5086066"/>
          </a:xfrm>
        </p:spPr>
        <p:txBody>
          <a:bodyPr>
            <a:normAutofit/>
          </a:bodyPr>
          <a:lstStyle/>
          <a:p>
            <a:r>
              <a:rPr lang="en-US" sz="2200" dirty="0"/>
              <a:t>Determination of leach potential of piping and ancillary equipment  </a:t>
            </a:r>
          </a:p>
          <a:p>
            <a:endParaRPr lang="en-US" sz="2200" dirty="0"/>
          </a:p>
          <a:p>
            <a:r>
              <a:rPr lang="en-US" sz="2200" dirty="0"/>
              <a:t>Identification of contaminants and byproducts leached from materials  </a:t>
            </a:r>
          </a:p>
          <a:p>
            <a:endParaRPr lang="en-US" sz="2200" dirty="0"/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00943"/>
            <a:ext cx="7886700" cy="1365811"/>
          </a:xfrm>
        </p:spPr>
        <p:txBody>
          <a:bodyPr>
            <a:normAutofit/>
          </a:bodyPr>
          <a:lstStyle/>
          <a:p>
            <a:r>
              <a:rPr lang="en-US" sz="4240" dirty="0"/>
              <a:t>Leachability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88" y="1470991"/>
            <a:ext cx="3755882" cy="46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7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3E43F-5B8D-4451-A5B0-58452FB7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1765E3B-F63A-4764-A6B1-04FE0C2E2C95}" type="slidenum">
              <a:rPr lang="en-US" sz="1000" smtClean="0"/>
              <a:pPr defTabSz="914400">
                <a:spcAft>
                  <a:spcPts val="600"/>
                </a:spcAft>
              </a:pPr>
              <a:t>27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5C7E8-CD5E-47ED-98FE-791FEAEE23BF}"/>
              </a:ext>
            </a:extLst>
          </p:cNvPr>
          <p:cNvSpPr txBox="1"/>
          <p:nvPr/>
        </p:nvSpPr>
        <p:spPr>
          <a:xfrm>
            <a:off x="272374" y="97277"/>
            <a:ext cx="41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Prior to Service Line Replacement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CF4D1-0C3B-42F1-9A3F-91A396C9912D}"/>
              </a:ext>
            </a:extLst>
          </p:cNvPr>
          <p:cNvSpPr txBox="1"/>
          <p:nvPr/>
        </p:nvSpPr>
        <p:spPr>
          <a:xfrm>
            <a:off x="4559030" y="136525"/>
            <a:ext cx="41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After Service Line Replacement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4D59D-29AE-421A-ACD0-DD5AD19DBA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8" y="566626"/>
            <a:ext cx="4554607" cy="5894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8D982-AE7F-43F6-A3E2-901BBE5A8B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996" y="566625"/>
            <a:ext cx="4554609" cy="58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9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47579" y="1712696"/>
            <a:ext cx="4040188" cy="403157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sz="6200" b="0" dirty="0"/>
              <a:t>Over 60 community meetings</a:t>
            </a:r>
          </a:p>
          <a:p>
            <a:pPr marL="342900" indent="-342900">
              <a:buFont typeface="Arial"/>
              <a:buChar char="•"/>
            </a:pPr>
            <a:endParaRPr lang="en-US" sz="6200" b="0" dirty="0"/>
          </a:p>
          <a:p>
            <a:pPr marL="342900" indent="-342900">
              <a:buFont typeface="Arial"/>
              <a:buChar char="•"/>
            </a:pPr>
            <a:r>
              <a:rPr lang="en-US" sz="6200" b="0" dirty="0"/>
              <a:t>Approximately 45 press reports</a:t>
            </a:r>
          </a:p>
          <a:p>
            <a:pPr marL="342900" indent="-342900">
              <a:buFont typeface="Arial"/>
              <a:buChar char="•"/>
            </a:pPr>
            <a:endParaRPr lang="en-US" sz="6200" b="0" dirty="0"/>
          </a:p>
          <a:p>
            <a:pPr marL="342900" indent="-342900">
              <a:buFont typeface="Arial"/>
              <a:buChar char="•"/>
            </a:pPr>
            <a:r>
              <a:rPr lang="en-US" sz="6200" b="0" dirty="0"/>
              <a:t>Advisory lifted October 11, 2018</a:t>
            </a:r>
          </a:p>
          <a:p>
            <a:pPr marL="342900" indent="-342900">
              <a:buFont typeface="Arial"/>
              <a:buChar char="•"/>
            </a:pPr>
            <a:endParaRPr lang="en-US" sz="6200" b="0" dirty="0"/>
          </a:p>
          <a:p>
            <a:pPr marL="342900" indent="-342900">
              <a:buFont typeface="Arial"/>
              <a:buChar char="•"/>
            </a:pPr>
            <a:r>
              <a:rPr lang="en-US" sz="6200" b="0" dirty="0"/>
              <a:t>Generally, the community gave the City the benefit-of-the-doubt throughout this event </a:t>
            </a:r>
          </a:p>
          <a:p>
            <a:pPr marL="342900" indent="-342900">
              <a:buFont typeface="Arial"/>
              <a:buChar char="•"/>
            </a:pPr>
            <a:endParaRPr lang="en-US" sz="6200" b="0" dirty="0"/>
          </a:p>
          <a:p>
            <a:pPr marL="342900" indent="-342900">
              <a:buFont typeface="Arial"/>
              <a:buChar char="•"/>
            </a:pPr>
            <a:r>
              <a:rPr lang="en-US" sz="6200" b="0" dirty="0"/>
              <a:t>The work continues:</a:t>
            </a:r>
          </a:p>
          <a:p>
            <a:pPr marL="800100" lvl="1" indent="-342900">
              <a:buFont typeface="Arial"/>
              <a:buChar char="•"/>
            </a:pPr>
            <a:r>
              <a:rPr lang="en-US" sz="6200" b="0" dirty="0"/>
              <a:t>Ongoing coordination with FEMA</a:t>
            </a:r>
          </a:p>
          <a:p>
            <a:pPr marL="800100" lvl="1" indent="-342900">
              <a:buFont typeface="Arial"/>
              <a:buChar char="•"/>
            </a:pPr>
            <a:r>
              <a:rPr lang="en-US" sz="6200" b="0" dirty="0"/>
              <a:t>Watershed vigilance during wet weather season</a:t>
            </a:r>
          </a:p>
          <a:p>
            <a:pPr marL="342900" indent="-342900">
              <a:buFont typeface="Arial"/>
              <a:buChar char="•"/>
            </a:pPr>
            <a:endParaRPr lang="en-US" sz="4500" b="0" dirty="0"/>
          </a:p>
          <a:p>
            <a:pPr marL="342900" indent="-342900">
              <a:buFont typeface="Arial"/>
              <a:buChar char="•"/>
            </a:pPr>
            <a:endParaRPr lang="en-US" sz="4500" b="0" dirty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9509" y="2069034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7042" y="13031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Regional Water Reuse </a:t>
            </a:r>
            <a:br>
              <a:rPr lang="en-US" altLang="en-US" sz="4800" dirty="0"/>
            </a:br>
            <a:r>
              <a:rPr lang="en-US" altLang="en-US" sz="4800" dirty="0"/>
              <a:t>System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75865"/>
            <a:ext cx="5159453" cy="4175592"/>
          </a:xfrm>
          <a:noFill/>
        </p:spPr>
        <p:txBody>
          <a:bodyPr>
            <a:noAutofit/>
          </a:bodyPr>
          <a:lstStyle/>
          <a:p>
            <a:r>
              <a:rPr lang="en-US" altLang="en-US" sz="1800" dirty="0"/>
              <a:t>Regional WWTP averages recycle 98% of effluent</a:t>
            </a:r>
          </a:p>
          <a:p>
            <a:pPr lvl="1"/>
            <a:r>
              <a:rPr lang="en-US" altLang="en-US" sz="1800" dirty="0"/>
              <a:t>2/3 delivered to Calpine geysers project</a:t>
            </a:r>
          </a:p>
          <a:p>
            <a:pPr lvl="1"/>
            <a:r>
              <a:rPr lang="en-US" altLang="en-US" sz="1800" dirty="0"/>
              <a:t>1/3 of recycled water irrigates 6,200 acres of farmlands, vineyards, golf courses and urban landscaping</a:t>
            </a:r>
          </a:p>
          <a:p>
            <a:pPr lvl="1"/>
            <a:r>
              <a:rPr lang="en-US" altLang="en-US" sz="1800" dirty="0"/>
              <a:t>Infrequent discharges to Russian River system under a nutrient no net-loading permit requirement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654" y="530544"/>
            <a:ext cx="3530444" cy="60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14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Fires</a:t>
            </a:r>
          </a:p>
          <a:p>
            <a:endParaRPr lang="en-US" dirty="0"/>
          </a:p>
          <a:p>
            <a:r>
              <a:rPr lang="en-US" dirty="0"/>
              <a:t>The Response</a:t>
            </a:r>
          </a:p>
          <a:p>
            <a:endParaRPr lang="en-US" dirty="0"/>
          </a:p>
          <a:p>
            <a:r>
              <a:rPr lang="en-US" dirty="0"/>
              <a:t>The Recovery </a:t>
            </a:r>
          </a:p>
          <a:p>
            <a:pPr lvl="1"/>
            <a:r>
              <a:rPr lang="en-US" dirty="0"/>
              <a:t>The Water Contamination event </a:t>
            </a:r>
          </a:p>
        </p:txBody>
      </p:sp>
    </p:spTree>
    <p:extLst>
      <p:ext uri="{BB962C8B-B14F-4D97-AF65-F5344CB8AC3E}">
        <p14:creationId xmlns:p14="http://schemas.microsoft.com/office/powerpoint/2010/main" val="154640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and Foremost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was a tragic devastating event</a:t>
            </a:r>
          </a:p>
          <a:p>
            <a:r>
              <a:rPr lang="en-US" dirty="0"/>
              <a:t>Hit the Santa Rosa community in a very personal way, including many/most City employees</a:t>
            </a:r>
          </a:p>
          <a:p>
            <a:r>
              <a:rPr lang="en-US" dirty="0">
                <a:solidFill>
                  <a:srgbClr val="000000"/>
                </a:solidFill>
              </a:rPr>
              <a:t>22 </a:t>
            </a:r>
            <a:r>
              <a:rPr lang="en-US" dirty="0"/>
              <a:t>residents died as a result of this event</a:t>
            </a:r>
          </a:p>
          <a:p>
            <a:r>
              <a:rPr lang="en-US" dirty="0"/>
              <a:t>3500 homes were destroyed </a:t>
            </a:r>
          </a:p>
          <a:p>
            <a:r>
              <a:rPr lang="en-US" dirty="0"/>
              <a:t>Countless heroes and heroic efforts from the staff of Santa Rosa </a:t>
            </a:r>
          </a:p>
        </p:txBody>
      </p:sp>
    </p:spTree>
    <p:extLst>
      <p:ext uri="{BB962C8B-B14F-4D97-AF65-F5344CB8AC3E}">
        <p14:creationId xmlns:p14="http://schemas.microsoft.com/office/powerpoint/2010/main" val="264900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95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Kmart complex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059545"/>
            <a:ext cx="7620000" cy="479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5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Hilton Hotel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69" y="1922190"/>
            <a:ext cx="588645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7886700" cy="1325563"/>
          </a:xfrm>
        </p:spPr>
        <p:txBody>
          <a:bodyPr/>
          <a:lstStyle/>
          <a:p>
            <a:r>
              <a:rPr lang="hr-H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r>
              <a:rPr lang="hr-HR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42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4826</TotalTime>
  <Words>479</Words>
  <Application>Microsoft Macintosh PowerPoint</Application>
  <PresentationFormat>On-screen Show (4:3)</PresentationFormat>
  <Paragraphs>131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</vt:lpstr>
      <vt:lpstr>Times New Roman</vt:lpstr>
      <vt:lpstr>Office Theme</vt:lpstr>
      <vt:lpstr>2017 North Bay Fires;  Response and Recovery Lessons Learned </vt:lpstr>
      <vt:lpstr>About Santa Rosa Water</vt:lpstr>
      <vt:lpstr>Regional Water Reuse  System</vt:lpstr>
      <vt:lpstr>Presentation Overview</vt:lpstr>
      <vt:lpstr>First and Foremost </vt:lpstr>
      <vt:lpstr>The Fires</vt:lpstr>
      <vt:lpstr>Kmart complex </vt:lpstr>
      <vt:lpstr>Hilton Hotel </vt:lpstr>
      <vt:lpstr> </vt:lpstr>
      <vt:lpstr>PowerPoint Presentation</vt:lpstr>
      <vt:lpstr>PowerPoint Presentation</vt:lpstr>
      <vt:lpstr>The Response</vt:lpstr>
      <vt:lpstr>Fire Response – Key Lessons Learned </vt:lpstr>
      <vt:lpstr>The Damage  </vt:lpstr>
      <vt:lpstr>PowerPoint Presentation</vt:lpstr>
      <vt:lpstr>The unexpected </vt:lpstr>
      <vt:lpstr>The Recovery </vt:lpstr>
      <vt:lpstr>Santa Rosa Fire and WQ Contamination </vt:lpstr>
      <vt:lpstr>The Investigation</vt:lpstr>
      <vt:lpstr>Approach to the Investigation</vt:lpstr>
      <vt:lpstr>Water Samples</vt:lpstr>
      <vt:lpstr>Soil Samples</vt:lpstr>
      <vt:lpstr>Material Samples</vt:lpstr>
      <vt:lpstr>What Happened?</vt:lpstr>
      <vt:lpstr>PowerPoint Presentation</vt:lpstr>
      <vt:lpstr>Leachability </vt:lpstr>
      <vt:lpstr>PowerPoint Presentation</vt:lpstr>
      <vt:lpstr>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Burke, Jennifer</dc:creator>
  <cp:lastModifiedBy>Michael Arceneaux</cp:lastModifiedBy>
  <cp:revision>99</cp:revision>
  <cp:lastPrinted>2018-10-04T21:44:12Z</cp:lastPrinted>
  <dcterms:created xsi:type="dcterms:W3CDTF">2018-03-27T14:56:59Z</dcterms:created>
  <dcterms:modified xsi:type="dcterms:W3CDTF">2018-10-16T17:30:35Z</dcterms:modified>
</cp:coreProperties>
</file>