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81" r:id="rId3"/>
    <p:sldId id="279" r:id="rId4"/>
    <p:sldId id="280" r:id="rId5"/>
    <p:sldId id="276" r:id="rId6"/>
    <p:sldId id="277" r:id="rId7"/>
    <p:sldId id="282" r:id="rId8"/>
    <p:sldId id="283" r:id="rId9"/>
    <p:sldId id="287" r:id="rId10"/>
    <p:sldId id="286" r:id="rId11"/>
    <p:sldId id="284" r:id="rId12"/>
    <p:sldId id="278" r:id="rId13"/>
  </p:sldIdLst>
  <p:sldSz cx="9144000" cy="6858000" type="screen4x3"/>
  <p:notesSz cx="6858000" cy="9144000"/>
  <p:custShowLst>
    <p:custShow name="Meeting loop" id="0">
      <p:sldLst>
        <p:sld r:id="rId2"/>
      </p:sldLst>
    </p:custShow>
    <p:custShow name="Logo Slide" id="1">
      <p:sldLst/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2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rockfordc\Desktop\2018%20Working%20Files\AR%20CAW\DRAFT%20CAW%20Model%202018%2010-8%20r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Sheet2!$D$8</c:f>
              <c:strCache>
                <c:ptCount val="1"/>
                <c:pt idx="0">
                  <c:v>Nationally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Sheet2!$E$7:$F$7</c:f>
              <c:strCache>
                <c:ptCount val="2"/>
                <c:pt idx="0">
                  <c:v>O&amp;M</c:v>
                </c:pt>
                <c:pt idx="1">
                  <c:v>Capital</c:v>
                </c:pt>
              </c:strCache>
            </c:strRef>
          </c:cat>
          <c:val>
            <c:numRef>
              <c:f>Sheet2!$E$8:$F$8</c:f>
              <c:numCache>
                <c:formatCode>General</c:formatCode>
                <c:ptCount val="2"/>
                <c:pt idx="0">
                  <c:v>1.5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5-4525-9557-BA532D38F874}"/>
            </c:ext>
          </c:extLst>
        </c:ser>
        <c:ser>
          <c:idx val="1"/>
          <c:order val="1"/>
          <c:tx>
            <c:strRef>
              <c:f>Sheet2!$D$9</c:f>
              <c:strCache>
                <c:ptCount val="1"/>
                <c:pt idx="0">
                  <c:v>West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Sheet2!$E$7:$F$7</c:f>
              <c:strCache>
                <c:ptCount val="2"/>
                <c:pt idx="0">
                  <c:v>O&amp;M</c:v>
                </c:pt>
                <c:pt idx="1">
                  <c:v>Capital</c:v>
                </c:pt>
              </c:strCache>
            </c:strRef>
          </c:cat>
          <c:val>
            <c:numRef>
              <c:f>Sheet2!$E$9:$F$9</c:f>
              <c:numCache>
                <c:formatCode>General</c:formatCode>
                <c:ptCount val="2"/>
                <c:pt idx="0">
                  <c:v>0.5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5-4525-9557-BA532D38F8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09042584"/>
        <c:axId val="609058000"/>
      </c:barChart>
      <c:catAx>
        <c:axId val="60904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058000"/>
        <c:crosses val="autoZero"/>
        <c:auto val="1"/>
        <c:lblAlgn val="ctr"/>
        <c:lblOffset val="100"/>
        <c:noMultiLvlLbl val="0"/>
      </c:catAx>
      <c:valAx>
        <c:axId val="609058000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Quartile</a:t>
                </a:r>
              </a:p>
            </c:rich>
          </c:tx>
          <c:layout>
            <c:manualLayout>
              <c:xMode val="edge"/>
              <c:yMode val="edge"/>
              <c:x val="6.1728395061728392E-3"/>
              <c:y val="0.262776120794624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04258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813F0B-2B25-4B4A-9AAB-036AC198D04E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82B233-59AB-4CF4-80E8-9A3788A84DCC}">
      <dgm:prSet phldrT="[Text]" custT="1"/>
      <dgm:spPr/>
      <dgm:t>
        <a:bodyPr/>
        <a:lstStyle/>
        <a:p>
          <a:r>
            <a:rPr lang="en-US" sz="2500" dirty="0"/>
            <a:t>Start Date: Sept 12</a:t>
          </a:r>
        </a:p>
      </dgm:t>
    </dgm:pt>
    <dgm:pt modelId="{A7017DD7-AAC9-46A2-B4FC-C4B8C590211F}" type="parTrans" cxnId="{8416BFDF-A846-4D22-8DF3-407A661D8FF7}">
      <dgm:prSet/>
      <dgm:spPr/>
      <dgm:t>
        <a:bodyPr/>
        <a:lstStyle/>
        <a:p>
          <a:endParaRPr lang="en-US"/>
        </a:p>
      </dgm:t>
    </dgm:pt>
    <dgm:pt modelId="{1185A528-03F5-47A9-BB89-8F6A6E9E4713}" type="sibTrans" cxnId="{8416BFDF-A846-4D22-8DF3-407A661D8FF7}">
      <dgm:prSet/>
      <dgm:spPr/>
      <dgm:t>
        <a:bodyPr/>
        <a:lstStyle/>
        <a:p>
          <a:endParaRPr lang="en-US"/>
        </a:p>
      </dgm:t>
    </dgm:pt>
    <dgm:pt modelId="{FA6BD2D7-DA4E-4C1E-8598-FD45D3777047}">
      <dgm:prSet phldrT="[Text]" custT="1"/>
      <dgm:spPr/>
      <dgm:t>
        <a:bodyPr/>
        <a:lstStyle/>
        <a:p>
          <a:r>
            <a:rPr lang="en-US" sz="2500" dirty="0"/>
            <a:t>Complete by:      Nov 20</a:t>
          </a:r>
        </a:p>
      </dgm:t>
    </dgm:pt>
    <dgm:pt modelId="{E01D1BE9-8849-4905-A975-C5BC0C146EA8}" type="parTrans" cxnId="{540670B5-1326-4507-B12A-5F8099EC7867}">
      <dgm:prSet/>
      <dgm:spPr/>
      <dgm:t>
        <a:bodyPr/>
        <a:lstStyle/>
        <a:p>
          <a:endParaRPr lang="en-US"/>
        </a:p>
      </dgm:t>
    </dgm:pt>
    <dgm:pt modelId="{2B30501E-9502-4855-AE6D-5DC46E4AA5ED}" type="sibTrans" cxnId="{540670B5-1326-4507-B12A-5F8099EC7867}">
      <dgm:prSet/>
      <dgm:spPr/>
      <dgm:t>
        <a:bodyPr/>
        <a:lstStyle/>
        <a:p>
          <a:endParaRPr lang="en-US"/>
        </a:p>
      </dgm:t>
    </dgm:pt>
    <dgm:pt modelId="{1D6F705C-6C28-4B7A-924D-C76F664F4C07}">
      <dgm:prSet phldrT="[Text]" custT="1"/>
      <dgm:spPr/>
      <dgm:t>
        <a:bodyPr/>
        <a:lstStyle/>
        <a:p>
          <a:r>
            <a:rPr lang="en-US" sz="2500" dirty="0"/>
            <a:t>Data Available: Jan 2019</a:t>
          </a:r>
        </a:p>
      </dgm:t>
    </dgm:pt>
    <dgm:pt modelId="{8E451846-D956-485C-B87A-B0F74DB154D4}" type="parTrans" cxnId="{06C765D2-F819-41D8-A84A-42A4EF77A5C4}">
      <dgm:prSet/>
      <dgm:spPr/>
      <dgm:t>
        <a:bodyPr/>
        <a:lstStyle/>
        <a:p>
          <a:endParaRPr lang="en-US"/>
        </a:p>
      </dgm:t>
    </dgm:pt>
    <dgm:pt modelId="{92545330-4A0E-41D0-87FE-86D3BA61EF18}" type="sibTrans" cxnId="{06C765D2-F819-41D8-A84A-42A4EF77A5C4}">
      <dgm:prSet/>
      <dgm:spPr/>
      <dgm:t>
        <a:bodyPr/>
        <a:lstStyle/>
        <a:p>
          <a:endParaRPr lang="en-US"/>
        </a:p>
      </dgm:t>
    </dgm:pt>
    <dgm:pt modelId="{E29F38A5-DFD7-4066-B55E-C575E15A61AE}">
      <dgm:prSet phldrT="[Text]" custT="1"/>
      <dgm:spPr/>
      <dgm:t>
        <a:bodyPr/>
        <a:lstStyle/>
        <a:p>
          <a:r>
            <a:rPr lang="en-US" sz="2500" dirty="0"/>
            <a:t>Webinar: Jan/Feb 2019</a:t>
          </a:r>
        </a:p>
      </dgm:t>
    </dgm:pt>
    <dgm:pt modelId="{6F13BBBE-D332-4BF4-AE33-174572275E35}" type="parTrans" cxnId="{014261B1-16C7-45DF-ACCB-381BC4765E35}">
      <dgm:prSet/>
      <dgm:spPr/>
      <dgm:t>
        <a:bodyPr/>
        <a:lstStyle/>
        <a:p>
          <a:endParaRPr lang="en-US"/>
        </a:p>
      </dgm:t>
    </dgm:pt>
    <dgm:pt modelId="{D384026E-CDAF-46F8-8B87-4299C0F3C7AC}" type="sibTrans" cxnId="{014261B1-16C7-45DF-ACCB-381BC4765E35}">
      <dgm:prSet/>
      <dgm:spPr/>
      <dgm:t>
        <a:bodyPr/>
        <a:lstStyle/>
        <a:p>
          <a:endParaRPr lang="en-US"/>
        </a:p>
      </dgm:t>
    </dgm:pt>
    <dgm:pt modelId="{D409E855-3CE6-449B-9673-89528E494FA2}" type="pres">
      <dgm:prSet presAssocID="{CD813F0B-2B25-4B4A-9AAB-036AC198D04E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80A68876-1DAF-4E4D-98F9-EE1D578C04FB}" type="pres">
      <dgm:prSet presAssocID="{E29F38A5-DFD7-4066-B55E-C575E15A61AE}" presName="Accent4" presStyleCnt="0"/>
      <dgm:spPr/>
    </dgm:pt>
    <dgm:pt modelId="{7CA45B61-08DE-4921-892C-8101A4578437}" type="pres">
      <dgm:prSet presAssocID="{E29F38A5-DFD7-4066-B55E-C575E15A61AE}" presName="Accent" presStyleLbl="node1" presStyleIdx="0" presStyleCnt="4"/>
      <dgm:spPr/>
    </dgm:pt>
    <dgm:pt modelId="{4C7AC3A2-8D21-4F44-A475-ECBE0BAAFFD8}" type="pres">
      <dgm:prSet presAssocID="{E29F38A5-DFD7-4066-B55E-C575E15A61AE}" presName="ParentBackground4" presStyleCnt="0"/>
      <dgm:spPr/>
    </dgm:pt>
    <dgm:pt modelId="{9B741A0D-ACAF-4F38-BD1F-7F61FC9E3E84}" type="pres">
      <dgm:prSet presAssocID="{E29F38A5-DFD7-4066-B55E-C575E15A61AE}" presName="ParentBackground" presStyleLbl="fgAcc1" presStyleIdx="0" presStyleCnt="4"/>
      <dgm:spPr/>
    </dgm:pt>
    <dgm:pt modelId="{F7A6C3D3-2AB9-454F-94EE-0EB5AA675CDF}" type="pres">
      <dgm:prSet presAssocID="{E29F38A5-DFD7-4066-B55E-C575E15A61AE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5502127-74D1-49B9-8144-465F1C1D5E57}" type="pres">
      <dgm:prSet presAssocID="{1D6F705C-6C28-4B7A-924D-C76F664F4C07}" presName="Accent3" presStyleCnt="0"/>
      <dgm:spPr/>
    </dgm:pt>
    <dgm:pt modelId="{0DC3393A-853D-402F-8DCD-319B1E5956D0}" type="pres">
      <dgm:prSet presAssocID="{1D6F705C-6C28-4B7A-924D-C76F664F4C07}" presName="Accent" presStyleLbl="node1" presStyleIdx="1" presStyleCnt="4"/>
      <dgm:spPr/>
    </dgm:pt>
    <dgm:pt modelId="{E99DC2A5-2694-4E39-B663-549422242F3A}" type="pres">
      <dgm:prSet presAssocID="{1D6F705C-6C28-4B7A-924D-C76F664F4C07}" presName="ParentBackground3" presStyleCnt="0"/>
      <dgm:spPr/>
    </dgm:pt>
    <dgm:pt modelId="{DD4D4DD6-E652-46FB-A1C3-1DB14454356C}" type="pres">
      <dgm:prSet presAssocID="{1D6F705C-6C28-4B7A-924D-C76F664F4C07}" presName="ParentBackground" presStyleLbl="fgAcc1" presStyleIdx="1" presStyleCnt="4"/>
      <dgm:spPr/>
    </dgm:pt>
    <dgm:pt modelId="{AD9CB3CD-59C6-4D43-AF92-E4B104DC0E24}" type="pres">
      <dgm:prSet presAssocID="{1D6F705C-6C28-4B7A-924D-C76F664F4C07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D002DDD7-80AE-40CC-A9D7-A48BE351FD74}" type="pres">
      <dgm:prSet presAssocID="{FA6BD2D7-DA4E-4C1E-8598-FD45D3777047}" presName="Accent2" presStyleCnt="0"/>
      <dgm:spPr/>
    </dgm:pt>
    <dgm:pt modelId="{339F6796-58CE-44C0-A50D-B64E786C6B86}" type="pres">
      <dgm:prSet presAssocID="{FA6BD2D7-DA4E-4C1E-8598-FD45D3777047}" presName="Accent" presStyleLbl="node1" presStyleIdx="2" presStyleCnt="4"/>
      <dgm:spPr/>
    </dgm:pt>
    <dgm:pt modelId="{C0012EAA-F1EE-4486-AC83-E10DA70B870F}" type="pres">
      <dgm:prSet presAssocID="{FA6BD2D7-DA4E-4C1E-8598-FD45D3777047}" presName="ParentBackground2" presStyleCnt="0"/>
      <dgm:spPr/>
    </dgm:pt>
    <dgm:pt modelId="{D6A70C09-3F2E-4031-93E8-1FD777518DAD}" type="pres">
      <dgm:prSet presAssocID="{FA6BD2D7-DA4E-4C1E-8598-FD45D3777047}" presName="ParentBackground" presStyleLbl="fgAcc1" presStyleIdx="2" presStyleCnt="4"/>
      <dgm:spPr/>
    </dgm:pt>
    <dgm:pt modelId="{5C9DB7F9-FC1A-4168-9A2A-7632436DBDC9}" type="pres">
      <dgm:prSet presAssocID="{FA6BD2D7-DA4E-4C1E-8598-FD45D3777047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AB5BEBFD-DE2E-4E77-9940-05ABA794269A}" type="pres">
      <dgm:prSet presAssocID="{1782B233-59AB-4CF4-80E8-9A3788A84DCC}" presName="Accent1" presStyleCnt="0"/>
      <dgm:spPr/>
    </dgm:pt>
    <dgm:pt modelId="{4EE5CD3A-BE28-49F7-AA7F-DE9C9423590D}" type="pres">
      <dgm:prSet presAssocID="{1782B233-59AB-4CF4-80E8-9A3788A84DCC}" presName="Accent" presStyleLbl="node1" presStyleIdx="3" presStyleCnt="4"/>
      <dgm:spPr/>
    </dgm:pt>
    <dgm:pt modelId="{5D2B5ACD-7D02-4A6A-9C73-A5E937D50692}" type="pres">
      <dgm:prSet presAssocID="{1782B233-59AB-4CF4-80E8-9A3788A84DCC}" presName="ParentBackground1" presStyleCnt="0"/>
      <dgm:spPr/>
    </dgm:pt>
    <dgm:pt modelId="{5FE69124-60F1-4D59-9862-DA3C9AB47387}" type="pres">
      <dgm:prSet presAssocID="{1782B233-59AB-4CF4-80E8-9A3788A84DCC}" presName="ParentBackground" presStyleLbl="fgAcc1" presStyleIdx="3" presStyleCnt="4"/>
      <dgm:spPr/>
    </dgm:pt>
    <dgm:pt modelId="{834127F3-0B44-409A-AD2F-7EDC002C2C60}" type="pres">
      <dgm:prSet presAssocID="{1782B233-59AB-4CF4-80E8-9A3788A84DCC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87492E05-B1BC-4FC6-833D-68E35115FC19}" type="presOf" srcId="{1782B233-59AB-4CF4-80E8-9A3788A84DCC}" destId="{834127F3-0B44-409A-AD2F-7EDC002C2C60}" srcOrd="1" destOrd="0" presId="urn:microsoft.com/office/officeart/2011/layout/CircleProcess"/>
    <dgm:cxn modelId="{3F849913-8AA0-459F-AE52-5086E4B35110}" type="presOf" srcId="{FA6BD2D7-DA4E-4C1E-8598-FD45D3777047}" destId="{5C9DB7F9-FC1A-4168-9A2A-7632436DBDC9}" srcOrd="1" destOrd="0" presId="urn:microsoft.com/office/officeart/2011/layout/CircleProcess"/>
    <dgm:cxn modelId="{0F10CB26-C9ED-4411-9460-D05A4574918A}" type="presOf" srcId="{1D6F705C-6C28-4B7A-924D-C76F664F4C07}" destId="{AD9CB3CD-59C6-4D43-AF92-E4B104DC0E24}" srcOrd="1" destOrd="0" presId="urn:microsoft.com/office/officeart/2011/layout/CircleProcess"/>
    <dgm:cxn modelId="{17DFF7AC-DF52-4E02-950E-A62B4B3F0144}" type="presOf" srcId="{E29F38A5-DFD7-4066-B55E-C575E15A61AE}" destId="{F7A6C3D3-2AB9-454F-94EE-0EB5AA675CDF}" srcOrd="1" destOrd="0" presId="urn:microsoft.com/office/officeart/2011/layout/CircleProcess"/>
    <dgm:cxn modelId="{014261B1-16C7-45DF-ACCB-381BC4765E35}" srcId="{CD813F0B-2B25-4B4A-9AAB-036AC198D04E}" destId="{E29F38A5-DFD7-4066-B55E-C575E15A61AE}" srcOrd="3" destOrd="0" parTransId="{6F13BBBE-D332-4BF4-AE33-174572275E35}" sibTransId="{D384026E-CDAF-46F8-8B87-4299C0F3C7AC}"/>
    <dgm:cxn modelId="{1146A6B3-029B-4EB2-8BEE-49B9BB19B7AC}" type="presOf" srcId="{FA6BD2D7-DA4E-4C1E-8598-FD45D3777047}" destId="{D6A70C09-3F2E-4031-93E8-1FD777518DAD}" srcOrd="0" destOrd="0" presId="urn:microsoft.com/office/officeart/2011/layout/CircleProcess"/>
    <dgm:cxn modelId="{540670B5-1326-4507-B12A-5F8099EC7867}" srcId="{CD813F0B-2B25-4B4A-9AAB-036AC198D04E}" destId="{FA6BD2D7-DA4E-4C1E-8598-FD45D3777047}" srcOrd="1" destOrd="0" parTransId="{E01D1BE9-8849-4905-A975-C5BC0C146EA8}" sibTransId="{2B30501E-9502-4855-AE6D-5DC46E4AA5ED}"/>
    <dgm:cxn modelId="{20BC68BF-901D-4AA0-890B-BEABFC23056C}" type="presOf" srcId="{E29F38A5-DFD7-4066-B55E-C575E15A61AE}" destId="{9B741A0D-ACAF-4F38-BD1F-7F61FC9E3E84}" srcOrd="0" destOrd="0" presId="urn:microsoft.com/office/officeart/2011/layout/CircleProcess"/>
    <dgm:cxn modelId="{F1FA4BC9-5905-4B46-9246-E7D433FD2C26}" type="presOf" srcId="{1D6F705C-6C28-4B7A-924D-C76F664F4C07}" destId="{DD4D4DD6-E652-46FB-A1C3-1DB14454356C}" srcOrd="0" destOrd="0" presId="urn:microsoft.com/office/officeart/2011/layout/CircleProcess"/>
    <dgm:cxn modelId="{6F72B4C9-40B3-4C28-872E-7F8A34A06FB1}" type="presOf" srcId="{CD813F0B-2B25-4B4A-9AAB-036AC198D04E}" destId="{D409E855-3CE6-449B-9673-89528E494FA2}" srcOrd="0" destOrd="0" presId="urn:microsoft.com/office/officeart/2011/layout/CircleProcess"/>
    <dgm:cxn modelId="{06C765D2-F819-41D8-A84A-42A4EF77A5C4}" srcId="{CD813F0B-2B25-4B4A-9AAB-036AC198D04E}" destId="{1D6F705C-6C28-4B7A-924D-C76F664F4C07}" srcOrd="2" destOrd="0" parTransId="{8E451846-D956-485C-B87A-B0F74DB154D4}" sibTransId="{92545330-4A0E-41D0-87FE-86D3BA61EF18}"/>
    <dgm:cxn modelId="{8416BFDF-A846-4D22-8DF3-407A661D8FF7}" srcId="{CD813F0B-2B25-4B4A-9AAB-036AC198D04E}" destId="{1782B233-59AB-4CF4-80E8-9A3788A84DCC}" srcOrd="0" destOrd="0" parTransId="{A7017DD7-AAC9-46A2-B4FC-C4B8C590211F}" sibTransId="{1185A528-03F5-47A9-BB89-8F6A6E9E4713}"/>
    <dgm:cxn modelId="{5A0B6EEA-15A5-4392-A9B3-AD2135E51AFA}" type="presOf" srcId="{1782B233-59AB-4CF4-80E8-9A3788A84DCC}" destId="{5FE69124-60F1-4D59-9862-DA3C9AB47387}" srcOrd="0" destOrd="0" presId="urn:microsoft.com/office/officeart/2011/layout/CircleProcess"/>
    <dgm:cxn modelId="{99AB920D-2A6D-41B4-9450-BCF80F34084D}" type="presParOf" srcId="{D409E855-3CE6-449B-9673-89528E494FA2}" destId="{80A68876-1DAF-4E4D-98F9-EE1D578C04FB}" srcOrd="0" destOrd="0" presId="urn:microsoft.com/office/officeart/2011/layout/CircleProcess"/>
    <dgm:cxn modelId="{01256EB0-7214-4561-97B1-E112F3B91D29}" type="presParOf" srcId="{80A68876-1DAF-4E4D-98F9-EE1D578C04FB}" destId="{7CA45B61-08DE-4921-892C-8101A4578437}" srcOrd="0" destOrd="0" presId="urn:microsoft.com/office/officeart/2011/layout/CircleProcess"/>
    <dgm:cxn modelId="{F2B22997-5675-4520-9D75-BBABC37869F5}" type="presParOf" srcId="{D409E855-3CE6-449B-9673-89528E494FA2}" destId="{4C7AC3A2-8D21-4F44-A475-ECBE0BAAFFD8}" srcOrd="1" destOrd="0" presId="urn:microsoft.com/office/officeart/2011/layout/CircleProcess"/>
    <dgm:cxn modelId="{80ECCE83-A838-4011-8AB2-24ADF4979DF0}" type="presParOf" srcId="{4C7AC3A2-8D21-4F44-A475-ECBE0BAAFFD8}" destId="{9B741A0D-ACAF-4F38-BD1F-7F61FC9E3E84}" srcOrd="0" destOrd="0" presId="urn:microsoft.com/office/officeart/2011/layout/CircleProcess"/>
    <dgm:cxn modelId="{C0AA3FAC-445A-423E-9127-4D99B2640725}" type="presParOf" srcId="{D409E855-3CE6-449B-9673-89528E494FA2}" destId="{F7A6C3D3-2AB9-454F-94EE-0EB5AA675CDF}" srcOrd="2" destOrd="0" presId="urn:microsoft.com/office/officeart/2011/layout/CircleProcess"/>
    <dgm:cxn modelId="{CA690559-C1FD-4B2A-AB53-423C8376A37E}" type="presParOf" srcId="{D409E855-3CE6-449B-9673-89528E494FA2}" destId="{B5502127-74D1-49B9-8144-465F1C1D5E57}" srcOrd="3" destOrd="0" presId="urn:microsoft.com/office/officeart/2011/layout/CircleProcess"/>
    <dgm:cxn modelId="{1E8AD8BC-550D-4C67-989E-81D06A02DD31}" type="presParOf" srcId="{B5502127-74D1-49B9-8144-465F1C1D5E57}" destId="{0DC3393A-853D-402F-8DCD-319B1E5956D0}" srcOrd="0" destOrd="0" presId="urn:microsoft.com/office/officeart/2011/layout/CircleProcess"/>
    <dgm:cxn modelId="{B2182E64-B12C-4F83-B80D-5C21F2C67A41}" type="presParOf" srcId="{D409E855-3CE6-449B-9673-89528E494FA2}" destId="{E99DC2A5-2694-4E39-B663-549422242F3A}" srcOrd="4" destOrd="0" presId="urn:microsoft.com/office/officeart/2011/layout/CircleProcess"/>
    <dgm:cxn modelId="{3C1333BD-C817-4FB9-B9E3-FCC885D3F001}" type="presParOf" srcId="{E99DC2A5-2694-4E39-B663-549422242F3A}" destId="{DD4D4DD6-E652-46FB-A1C3-1DB14454356C}" srcOrd="0" destOrd="0" presId="urn:microsoft.com/office/officeart/2011/layout/CircleProcess"/>
    <dgm:cxn modelId="{40083481-5FCB-4015-A888-EBE647C620D2}" type="presParOf" srcId="{D409E855-3CE6-449B-9673-89528E494FA2}" destId="{AD9CB3CD-59C6-4D43-AF92-E4B104DC0E24}" srcOrd="5" destOrd="0" presId="urn:microsoft.com/office/officeart/2011/layout/CircleProcess"/>
    <dgm:cxn modelId="{F09D1A8B-D07D-41D7-AB9E-5662E2DD738A}" type="presParOf" srcId="{D409E855-3CE6-449B-9673-89528E494FA2}" destId="{D002DDD7-80AE-40CC-A9D7-A48BE351FD74}" srcOrd="6" destOrd="0" presId="urn:microsoft.com/office/officeart/2011/layout/CircleProcess"/>
    <dgm:cxn modelId="{88C7FD63-A05C-4EDF-BCE7-49B7B55A33A4}" type="presParOf" srcId="{D002DDD7-80AE-40CC-A9D7-A48BE351FD74}" destId="{339F6796-58CE-44C0-A50D-B64E786C6B86}" srcOrd="0" destOrd="0" presId="urn:microsoft.com/office/officeart/2011/layout/CircleProcess"/>
    <dgm:cxn modelId="{284484CE-4034-4B88-B9DF-400BB4CDD6E6}" type="presParOf" srcId="{D409E855-3CE6-449B-9673-89528E494FA2}" destId="{C0012EAA-F1EE-4486-AC83-E10DA70B870F}" srcOrd="7" destOrd="0" presId="urn:microsoft.com/office/officeart/2011/layout/CircleProcess"/>
    <dgm:cxn modelId="{B30A5C06-BDE4-47DC-867A-7515B1399439}" type="presParOf" srcId="{C0012EAA-F1EE-4486-AC83-E10DA70B870F}" destId="{D6A70C09-3F2E-4031-93E8-1FD777518DAD}" srcOrd="0" destOrd="0" presId="urn:microsoft.com/office/officeart/2011/layout/CircleProcess"/>
    <dgm:cxn modelId="{EFE8D0CB-17F2-4C47-B5DF-64154C13E85E}" type="presParOf" srcId="{D409E855-3CE6-449B-9673-89528E494FA2}" destId="{5C9DB7F9-FC1A-4168-9A2A-7632436DBDC9}" srcOrd="8" destOrd="0" presId="urn:microsoft.com/office/officeart/2011/layout/CircleProcess"/>
    <dgm:cxn modelId="{397C84C8-3F8B-4D0B-9D7D-B9896E0FA301}" type="presParOf" srcId="{D409E855-3CE6-449B-9673-89528E494FA2}" destId="{AB5BEBFD-DE2E-4E77-9940-05ABA794269A}" srcOrd="9" destOrd="0" presId="urn:microsoft.com/office/officeart/2011/layout/CircleProcess"/>
    <dgm:cxn modelId="{AFEC7CE8-9D9C-4157-86B2-BB7A074F30F3}" type="presParOf" srcId="{AB5BEBFD-DE2E-4E77-9940-05ABA794269A}" destId="{4EE5CD3A-BE28-49F7-AA7F-DE9C9423590D}" srcOrd="0" destOrd="0" presId="urn:microsoft.com/office/officeart/2011/layout/CircleProcess"/>
    <dgm:cxn modelId="{36234C80-8CB0-4685-B194-AD8169626544}" type="presParOf" srcId="{D409E855-3CE6-449B-9673-89528E494FA2}" destId="{5D2B5ACD-7D02-4A6A-9C73-A5E937D50692}" srcOrd="10" destOrd="0" presId="urn:microsoft.com/office/officeart/2011/layout/CircleProcess"/>
    <dgm:cxn modelId="{5056FA54-EC50-4807-BD85-790BBBB21A73}" type="presParOf" srcId="{5D2B5ACD-7D02-4A6A-9C73-A5E937D50692}" destId="{5FE69124-60F1-4D59-9862-DA3C9AB47387}" srcOrd="0" destOrd="0" presId="urn:microsoft.com/office/officeart/2011/layout/CircleProcess"/>
    <dgm:cxn modelId="{6D133EDB-9D0E-4335-AC58-F5D6197C4FB8}" type="presParOf" srcId="{D409E855-3CE6-449B-9673-89528E494FA2}" destId="{834127F3-0B44-409A-AD2F-7EDC002C2C60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760894-9772-48AA-A7D4-76B7B0878BBE}" type="doc">
      <dgm:prSet loTypeId="urn:microsoft.com/office/officeart/2005/8/layout/arrow2" loCatId="process" qsTypeId="urn:microsoft.com/office/officeart/2005/8/quickstyle/simple3" qsCatId="simple" csTypeId="urn:microsoft.com/office/officeart/2005/8/colors/accent1_2" csCatId="accent1" phldr="1"/>
      <dgm:spPr/>
    </dgm:pt>
    <dgm:pt modelId="{8F6611B8-9918-4004-B393-40C32318D5E6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chemeClr val="bg1"/>
              </a:solidFill>
            </a:rPr>
            <a:t>2008: 84</a:t>
          </a:r>
        </a:p>
      </dgm:t>
    </dgm:pt>
    <dgm:pt modelId="{1294FBE3-3870-4699-949F-A33EAEFA02B6}" type="parTrans" cxnId="{40F7E901-C577-4965-9CDF-D04C83D21622}">
      <dgm:prSet/>
      <dgm:spPr/>
      <dgm:t>
        <a:bodyPr/>
        <a:lstStyle/>
        <a:p>
          <a:endParaRPr lang="en-US"/>
        </a:p>
      </dgm:t>
    </dgm:pt>
    <dgm:pt modelId="{7503D8BB-3562-4F58-BC29-39014072C25F}" type="sibTrans" cxnId="{40F7E901-C577-4965-9CDF-D04C83D21622}">
      <dgm:prSet/>
      <dgm:spPr/>
      <dgm:t>
        <a:bodyPr/>
        <a:lstStyle/>
        <a:p>
          <a:endParaRPr lang="en-US"/>
        </a:p>
      </dgm:t>
    </dgm:pt>
    <dgm:pt modelId="{00CDABD7-F9D2-4339-B02F-AEB5CDF7E046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chemeClr val="bg1"/>
              </a:solidFill>
            </a:rPr>
            <a:t>2010: 106</a:t>
          </a:r>
        </a:p>
      </dgm:t>
    </dgm:pt>
    <dgm:pt modelId="{6CA58E66-40FC-47C6-9366-53BABBECC3DA}" type="parTrans" cxnId="{EDDBCFDA-0E0A-4B94-B2CA-0DDC0F7F7FAE}">
      <dgm:prSet/>
      <dgm:spPr/>
      <dgm:t>
        <a:bodyPr/>
        <a:lstStyle/>
        <a:p>
          <a:endParaRPr lang="en-US"/>
        </a:p>
      </dgm:t>
    </dgm:pt>
    <dgm:pt modelId="{2AD470E7-F5AD-4274-8203-DA09E044B97D}" type="sibTrans" cxnId="{EDDBCFDA-0E0A-4B94-B2CA-0DDC0F7F7FAE}">
      <dgm:prSet/>
      <dgm:spPr/>
      <dgm:t>
        <a:bodyPr/>
        <a:lstStyle/>
        <a:p>
          <a:endParaRPr lang="en-US"/>
        </a:p>
      </dgm:t>
    </dgm:pt>
    <dgm:pt modelId="{5B556F70-A8F0-4AC1-B3A0-0B36E7E372BF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chemeClr val="bg1"/>
              </a:solidFill>
            </a:rPr>
            <a:t>2012: 109</a:t>
          </a:r>
        </a:p>
      </dgm:t>
    </dgm:pt>
    <dgm:pt modelId="{4A090F23-22EE-4084-A92A-78F7AD971EC9}" type="parTrans" cxnId="{C219786C-884E-4C32-8E98-5252E20DE7BB}">
      <dgm:prSet/>
      <dgm:spPr/>
      <dgm:t>
        <a:bodyPr/>
        <a:lstStyle/>
        <a:p>
          <a:endParaRPr lang="en-US"/>
        </a:p>
      </dgm:t>
    </dgm:pt>
    <dgm:pt modelId="{08A17604-08B8-4198-864B-BC5367F5DC17}" type="sibTrans" cxnId="{C219786C-884E-4C32-8E98-5252E20DE7BB}">
      <dgm:prSet/>
      <dgm:spPr/>
      <dgm:t>
        <a:bodyPr/>
        <a:lstStyle/>
        <a:p>
          <a:endParaRPr lang="en-US"/>
        </a:p>
      </dgm:t>
    </dgm:pt>
    <dgm:pt modelId="{D16A5349-9798-4909-93EE-5EB203EF0255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chemeClr val="bg1"/>
              </a:solidFill>
            </a:rPr>
            <a:t>2014: 102</a:t>
          </a:r>
        </a:p>
      </dgm:t>
    </dgm:pt>
    <dgm:pt modelId="{F96356F0-3919-42DA-85E5-CAF61E909270}" type="parTrans" cxnId="{CF85E215-45F4-49C7-8117-810FE58FA72D}">
      <dgm:prSet/>
      <dgm:spPr/>
      <dgm:t>
        <a:bodyPr/>
        <a:lstStyle/>
        <a:p>
          <a:endParaRPr lang="en-US"/>
        </a:p>
      </dgm:t>
    </dgm:pt>
    <dgm:pt modelId="{122928AE-E324-46FA-BE1A-E458B61E9998}" type="sibTrans" cxnId="{CF85E215-45F4-49C7-8117-810FE58FA72D}">
      <dgm:prSet/>
      <dgm:spPr/>
      <dgm:t>
        <a:bodyPr/>
        <a:lstStyle/>
        <a:p>
          <a:endParaRPr lang="en-US"/>
        </a:p>
      </dgm:t>
    </dgm:pt>
    <dgm:pt modelId="{2991A065-0C96-4F60-9832-6DBDE7CE13F0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chemeClr val="bg1"/>
              </a:solidFill>
            </a:rPr>
            <a:t>2016: 117</a:t>
          </a:r>
        </a:p>
      </dgm:t>
    </dgm:pt>
    <dgm:pt modelId="{BDD318C5-6AB5-40F6-91B0-82313B48D70F}" type="parTrans" cxnId="{FD4D0987-1EDC-4BAF-BDFD-8DAC8785AB94}">
      <dgm:prSet/>
      <dgm:spPr/>
      <dgm:t>
        <a:bodyPr/>
        <a:lstStyle/>
        <a:p>
          <a:endParaRPr lang="en-US"/>
        </a:p>
      </dgm:t>
    </dgm:pt>
    <dgm:pt modelId="{2895389A-7123-4485-BEFA-89AC66DC4E41}" type="sibTrans" cxnId="{FD4D0987-1EDC-4BAF-BDFD-8DAC8785AB94}">
      <dgm:prSet/>
      <dgm:spPr/>
      <dgm:t>
        <a:bodyPr/>
        <a:lstStyle/>
        <a:p>
          <a:endParaRPr lang="en-US"/>
        </a:p>
      </dgm:t>
    </dgm:pt>
    <dgm:pt modelId="{97706255-15EB-4849-908F-E91819519DDC}">
      <dgm:prSet phldrT="[Text]"/>
      <dgm:spPr/>
    </dgm:pt>
    <dgm:pt modelId="{A5A88D56-3833-4E90-B457-11426FEF2310}" type="parTrans" cxnId="{EF751646-6442-4807-964E-2182CA8F7B2F}">
      <dgm:prSet/>
      <dgm:spPr/>
      <dgm:t>
        <a:bodyPr/>
        <a:lstStyle/>
        <a:p>
          <a:endParaRPr lang="en-US"/>
        </a:p>
      </dgm:t>
    </dgm:pt>
    <dgm:pt modelId="{F0091C09-673A-4A9D-922A-0A7728828FCF}" type="sibTrans" cxnId="{EF751646-6442-4807-964E-2182CA8F7B2F}">
      <dgm:prSet/>
      <dgm:spPr/>
      <dgm:t>
        <a:bodyPr/>
        <a:lstStyle/>
        <a:p>
          <a:endParaRPr lang="en-US"/>
        </a:p>
      </dgm:t>
    </dgm:pt>
    <dgm:pt modelId="{4810EDED-A82B-448C-9DA9-4E9512F21DD6}" type="pres">
      <dgm:prSet presAssocID="{93760894-9772-48AA-A7D4-76B7B0878BBE}" presName="arrowDiagram" presStyleCnt="0">
        <dgm:presLayoutVars>
          <dgm:chMax val="5"/>
          <dgm:dir/>
          <dgm:resizeHandles val="exact"/>
        </dgm:presLayoutVars>
      </dgm:prSet>
      <dgm:spPr/>
    </dgm:pt>
    <dgm:pt modelId="{9C756230-C1BD-4297-BB11-1E8A2A3105D3}" type="pres">
      <dgm:prSet presAssocID="{93760894-9772-48AA-A7D4-76B7B0878BBE}" presName="arrow" presStyleLbl="bgShp" presStyleIdx="0" presStyleCnt="1"/>
      <dgm:spPr/>
    </dgm:pt>
    <dgm:pt modelId="{A24304D6-CB22-447F-9B43-E248BAD91C1F}" type="pres">
      <dgm:prSet presAssocID="{93760894-9772-48AA-A7D4-76B7B0878BBE}" presName="arrowDiagram5" presStyleCnt="0"/>
      <dgm:spPr/>
    </dgm:pt>
    <dgm:pt modelId="{9715B5E8-07F5-4DDD-A893-EF8DB8632FB3}" type="pres">
      <dgm:prSet presAssocID="{8F6611B8-9918-4004-B393-40C32318D5E6}" presName="bullet5a" presStyleLbl="node1" presStyleIdx="0" presStyleCnt="5"/>
      <dgm:spPr/>
    </dgm:pt>
    <dgm:pt modelId="{B1801C43-B615-44C4-8CB7-F003DE3B463E}" type="pres">
      <dgm:prSet presAssocID="{8F6611B8-9918-4004-B393-40C32318D5E6}" presName="textBox5a" presStyleLbl="revTx" presStyleIdx="0" presStyleCnt="5" custScaleX="131709" custScaleY="79561">
        <dgm:presLayoutVars>
          <dgm:bulletEnabled val="1"/>
        </dgm:presLayoutVars>
      </dgm:prSet>
      <dgm:spPr/>
    </dgm:pt>
    <dgm:pt modelId="{F4A5684A-A188-468B-A3B9-9F4A43DDF872}" type="pres">
      <dgm:prSet presAssocID="{00CDABD7-F9D2-4339-B02F-AEB5CDF7E046}" presName="bullet5b" presStyleLbl="node1" presStyleIdx="1" presStyleCnt="5"/>
      <dgm:spPr/>
    </dgm:pt>
    <dgm:pt modelId="{2E2FF40C-458F-4EB7-9859-8D39C92480D6}" type="pres">
      <dgm:prSet presAssocID="{00CDABD7-F9D2-4339-B02F-AEB5CDF7E046}" presName="textBox5b" presStyleLbl="revTx" presStyleIdx="1" presStyleCnt="5" custScaleY="52126">
        <dgm:presLayoutVars>
          <dgm:bulletEnabled val="1"/>
        </dgm:presLayoutVars>
      </dgm:prSet>
      <dgm:spPr/>
    </dgm:pt>
    <dgm:pt modelId="{185F672C-8583-4028-BEF4-D72DD693584E}" type="pres">
      <dgm:prSet presAssocID="{5B556F70-A8F0-4AC1-B3A0-0B36E7E372BF}" presName="bullet5c" presStyleLbl="node1" presStyleIdx="2" presStyleCnt="5"/>
      <dgm:spPr/>
    </dgm:pt>
    <dgm:pt modelId="{ACEFCF7D-333E-4866-9851-CCABDB2257DF}" type="pres">
      <dgm:prSet presAssocID="{5B556F70-A8F0-4AC1-B3A0-0B36E7E372BF}" presName="textBox5c" presStyleLbl="revTx" presStyleIdx="2" presStyleCnt="5" custScaleY="51961">
        <dgm:presLayoutVars>
          <dgm:bulletEnabled val="1"/>
        </dgm:presLayoutVars>
      </dgm:prSet>
      <dgm:spPr/>
    </dgm:pt>
    <dgm:pt modelId="{4D1C9F12-7DA0-4757-9A92-B4A6BF38C0EF}" type="pres">
      <dgm:prSet presAssocID="{D16A5349-9798-4909-93EE-5EB203EF0255}" presName="bullet5d" presStyleLbl="node1" presStyleIdx="3" presStyleCnt="5"/>
      <dgm:spPr/>
    </dgm:pt>
    <dgm:pt modelId="{DEAC914C-0223-4B56-A234-B6148433F59E}" type="pres">
      <dgm:prSet presAssocID="{D16A5349-9798-4909-93EE-5EB203EF0255}" presName="textBox5d" presStyleLbl="revTx" presStyleIdx="3" presStyleCnt="5" custScaleY="49020">
        <dgm:presLayoutVars>
          <dgm:bulletEnabled val="1"/>
        </dgm:presLayoutVars>
      </dgm:prSet>
      <dgm:spPr/>
    </dgm:pt>
    <dgm:pt modelId="{7DC2B83F-AACE-49FC-8827-8C9C92BF717F}" type="pres">
      <dgm:prSet presAssocID="{2991A065-0C96-4F60-9832-6DBDE7CE13F0}" presName="bullet5e" presStyleLbl="node1" presStyleIdx="4" presStyleCnt="5"/>
      <dgm:spPr/>
    </dgm:pt>
    <dgm:pt modelId="{F3CDFD4F-F321-4370-B9B3-0153DC1F9351}" type="pres">
      <dgm:prSet presAssocID="{2991A065-0C96-4F60-9832-6DBDE7CE13F0}" presName="textBox5e" presStyleLbl="revTx" presStyleIdx="4" presStyleCnt="5" custScaleY="41900">
        <dgm:presLayoutVars>
          <dgm:bulletEnabled val="1"/>
        </dgm:presLayoutVars>
      </dgm:prSet>
      <dgm:spPr/>
    </dgm:pt>
  </dgm:ptLst>
  <dgm:cxnLst>
    <dgm:cxn modelId="{40F7E901-C577-4965-9CDF-D04C83D21622}" srcId="{93760894-9772-48AA-A7D4-76B7B0878BBE}" destId="{8F6611B8-9918-4004-B393-40C32318D5E6}" srcOrd="0" destOrd="0" parTransId="{1294FBE3-3870-4699-949F-A33EAEFA02B6}" sibTransId="{7503D8BB-3562-4F58-BC29-39014072C25F}"/>
    <dgm:cxn modelId="{CF85E215-45F4-49C7-8117-810FE58FA72D}" srcId="{93760894-9772-48AA-A7D4-76B7B0878BBE}" destId="{D16A5349-9798-4909-93EE-5EB203EF0255}" srcOrd="3" destOrd="0" parTransId="{F96356F0-3919-42DA-85E5-CAF61E909270}" sibTransId="{122928AE-E324-46FA-BE1A-E458B61E9998}"/>
    <dgm:cxn modelId="{55A33716-DD58-425F-AB9E-1EBD31E9EA36}" type="presOf" srcId="{D16A5349-9798-4909-93EE-5EB203EF0255}" destId="{DEAC914C-0223-4B56-A234-B6148433F59E}" srcOrd="0" destOrd="0" presId="urn:microsoft.com/office/officeart/2005/8/layout/arrow2"/>
    <dgm:cxn modelId="{C3A1C816-6814-4A41-A210-D65AE145488F}" type="presOf" srcId="{8F6611B8-9918-4004-B393-40C32318D5E6}" destId="{B1801C43-B615-44C4-8CB7-F003DE3B463E}" srcOrd="0" destOrd="0" presId="urn:microsoft.com/office/officeart/2005/8/layout/arrow2"/>
    <dgm:cxn modelId="{94607E1B-4783-4BB3-B85C-7E3ABF0E2A07}" type="presOf" srcId="{93760894-9772-48AA-A7D4-76B7B0878BBE}" destId="{4810EDED-A82B-448C-9DA9-4E9512F21DD6}" srcOrd="0" destOrd="0" presId="urn:microsoft.com/office/officeart/2005/8/layout/arrow2"/>
    <dgm:cxn modelId="{8644D33F-FDE0-4E1F-B5A8-81D7E5F36B0D}" type="presOf" srcId="{00CDABD7-F9D2-4339-B02F-AEB5CDF7E046}" destId="{2E2FF40C-458F-4EB7-9859-8D39C92480D6}" srcOrd="0" destOrd="0" presId="urn:microsoft.com/office/officeart/2005/8/layout/arrow2"/>
    <dgm:cxn modelId="{EF751646-6442-4807-964E-2182CA8F7B2F}" srcId="{93760894-9772-48AA-A7D4-76B7B0878BBE}" destId="{97706255-15EB-4849-908F-E91819519DDC}" srcOrd="5" destOrd="0" parTransId="{A5A88D56-3833-4E90-B457-11426FEF2310}" sibTransId="{F0091C09-673A-4A9D-922A-0A7728828FCF}"/>
    <dgm:cxn modelId="{D3BCD84A-0D39-4DF5-91AA-4F8D1000798F}" type="presOf" srcId="{5B556F70-A8F0-4AC1-B3A0-0B36E7E372BF}" destId="{ACEFCF7D-333E-4866-9851-CCABDB2257DF}" srcOrd="0" destOrd="0" presId="urn:microsoft.com/office/officeart/2005/8/layout/arrow2"/>
    <dgm:cxn modelId="{C219786C-884E-4C32-8E98-5252E20DE7BB}" srcId="{93760894-9772-48AA-A7D4-76B7B0878BBE}" destId="{5B556F70-A8F0-4AC1-B3A0-0B36E7E372BF}" srcOrd="2" destOrd="0" parTransId="{4A090F23-22EE-4084-A92A-78F7AD971EC9}" sibTransId="{08A17604-08B8-4198-864B-BC5367F5DC17}"/>
    <dgm:cxn modelId="{40FF766D-3B7C-4EC5-9E2F-44DA9D02687E}" type="presOf" srcId="{2991A065-0C96-4F60-9832-6DBDE7CE13F0}" destId="{F3CDFD4F-F321-4370-B9B3-0153DC1F9351}" srcOrd="0" destOrd="0" presId="urn:microsoft.com/office/officeart/2005/8/layout/arrow2"/>
    <dgm:cxn modelId="{FD4D0987-1EDC-4BAF-BDFD-8DAC8785AB94}" srcId="{93760894-9772-48AA-A7D4-76B7B0878BBE}" destId="{2991A065-0C96-4F60-9832-6DBDE7CE13F0}" srcOrd="4" destOrd="0" parTransId="{BDD318C5-6AB5-40F6-91B0-82313B48D70F}" sibTransId="{2895389A-7123-4485-BEFA-89AC66DC4E41}"/>
    <dgm:cxn modelId="{EDDBCFDA-0E0A-4B94-B2CA-0DDC0F7F7FAE}" srcId="{93760894-9772-48AA-A7D4-76B7B0878BBE}" destId="{00CDABD7-F9D2-4339-B02F-AEB5CDF7E046}" srcOrd="1" destOrd="0" parTransId="{6CA58E66-40FC-47C6-9366-53BABBECC3DA}" sibTransId="{2AD470E7-F5AD-4274-8203-DA09E044B97D}"/>
    <dgm:cxn modelId="{9C11C015-C6B8-470B-98E0-F64AF698EC46}" type="presParOf" srcId="{4810EDED-A82B-448C-9DA9-4E9512F21DD6}" destId="{9C756230-C1BD-4297-BB11-1E8A2A3105D3}" srcOrd="0" destOrd="0" presId="urn:microsoft.com/office/officeart/2005/8/layout/arrow2"/>
    <dgm:cxn modelId="{D9DDD3D9-EEA8-44FD-A24A-87B11999D6DA}" type="presParOf" srcId="{4810EDED-A82B-448C-9DA9-4E9512F21DD6}" destId="{A24304D6-CB22-447F-9B43-E248BAD91C1F}" srcOrd="1" destOrd="0" presId="urn:microsoft.com/office/officeart/2005/8/layout/arrow2"/>
    <dgm:cxn modelId="{626A6CFE-2CC1-4273-A361-B3B1D971D950}" type="presParOf" srcId="{A24304D6-CB22-447F-9B43-E248BAD91C1F}" destId="{9715B5E8-07F5-4DDD-A893-EF8DB8632FB3}" srcOrd="0" destOrd="0" presId="urn:microsoft.com/office/officeart/2005/8/layout/arrow2"/>
    <dgm:cxn modelId="{E14D26D8-F1DB-41B1-93A4-C9A5C34D888F}" type="presParOf" srcId="{A24304D6-CB22-447F-9B43-E248BAD91C1F}" destId="{B1801C43-B615-44C4-8CB7-F003DE3B463E}" srcOrd="1" destOrd="0" presId="urn:microsoft.com/office/officeart/2005/8/layout/arrow2"/>
    <dgm:cxn modelId="{6FC8A31D-E2BB-489F-A068-1A16AE824B9F}" type="presParOf" srcId="{A24304D6-CB22-447F-9B43-E248BAD91C1F}" destId="{F4A5684A-A188-468B-A3B9-9F4A43DDF872}" srcOrd="2" destOrd="0" presId="urn:microsoft.com/office/officeart/2005/8/layout/arrow2"/>
    <dgm:cxn modelId="{62EB8671-8F9E-4354-805A-8E1E5C08854E}" type="presParOf" srcId="{A24304D6-CB22-447F-9B43-E248BAD91C1F}" destId="{2E2FF40C-458F-4EB7-9859-8D39C92480D6}" srcOrd="3" destOrd="0" presId="urn:microsoft.com/office/officeart/2005/8/layout/arrow2"/>
    <dgm:cxn modelId="{C001B3E6-2160-4456-9172-94EC100D30A7}" type="presParOf" srcId="{A24304D6-CB22-447F-9B43-E248BAD91C1F}" destId="{185F672C-8583-4028-BEF4-D72DD693584E}" srcOrd="4" destOrd="0" presId="urn:microsoft.com/office/officeart/2005/8/layout/arrow2"/>
    <dgm:cxn modelId="{ACCB72D9-4809-48C7-BDCD-614B88CF6E1D}" type="presParOf" srcId="{A24304D6-CB22-447F-9B43-E248BAD91C1F}" destId="{ACEFCF7D-333E-4866-9851-CCABDB2257DF}" srcOrd="5" destOrd="0" presId="urn:microsoft.com/office/officeart/2005/8/layout/arrow2"/>
    <dgm:cxn modelId="{D1D669A8-0830-4989-B15B-EC91FF4834F0}" type="presParOf" srcId="{A24304D6-CB22-447F-9B43-E248BAD91C1F}" destId="{4D1C9F12-7DA0-4757-9A92-B4A6BF38C0EF}" srcOrd="6" destOrd="0" presId="urn:microsoft.com/office/officeart/2005/8/layout/arrow2"/>
    <dgm:cxn modelId="{EA8BC234-04AD-437B-BECF-ABE18F1AF86D}" type="presParOf" srcId="{A24304D6-CB22-447F-9B43-E248BAD91C1F}" destId="{DEAC914C-0223-4B56-A234-B6148433F59E}" srcOrd="7" destOrd="0" presId="urn:microsoft.com/office/officeart/2005/8/layout/arrow2"/>
    <dgm:cxn modelId="{625B9AAA-BF3F-443A-B2C3-4810E70837CA}" type="presParOf" srcId="{A24304D6-CB22-447F-9B43-E248BAD91C1F}" destId="{7DC2B83F-AACE-49FC-8827-8C9C92BF717F}" srcOrd="8" destOrd="0" presId="urn:microsoft.com/office/officeart/2005/8/layout/arrow2"/>
    <dgm:cxn modelId="{A2A0317A-B0BF-41B4-92E1-978C3E0E9E77}" type="presParOf" srcId="{A24304D6-CB22-447F-9B43-E248BAD91C1F}" destId="{F3CDFD4F-F321-4370-B9B3-0153DC1F9351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45B61-08DE-4921-892C-8101A4578437}">
      <dsp:nvSpPr>
        <dsp:cNvPr id="0" name=""/>
        <dsp:cNvSpPr/>
      </dsp:nvSpPr>
      <dsp:spPr>
        <a:xfrm>
          <a:off x="6736105" y="1469655"/>
          <a:ext cx="2015967" cy="2016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41A0D-ACAF-4F38-BD1F-7F61FC9E3E84}">
      <dsp:nvSpPr>
        <dsp:cNvPr id="0" name=""/>
        <dsp:cNvSpPr/>
      </dsp:nvSpPr>
      <dsp:spPr>
        <a:xfrm>
          <a:off x="6803534" y="1536869"/>
          <a:ext cx="1881973" cy="188164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Webinar: Jan/Feb 2019</a:t>
          </a:r>
        </a:p>
      </dsp:txBody>
      <dsp:txXfrm>
        <a:off x="7072387" y="1805725"/>
        <a:ext cx="1344266" cy="1343929"/>
      </dsp:txXfrm>
    </dsp:sp>
    <dsp:sp modelId="{0DC3393A-853D-402F-8DCD-319B1E5956D0}">
      <dsp:nvSpPr>
        <dsp:cNvPr id="0" name=""/>
        <dsp:cNvSpPr/>
      </dsp:nvSpPr>
      <dsp:spPr>
        <a:xfrm rot="2700000">
          <a:off x="4644046" y="1469513"/>
          <a:ext cx="2016000" cy="2016000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D4DD6-E652-46FB-A1C3-1DB14454356C}">
      <dsp:nvSpPr>
        <dsp:cNvPr id="0" name=""/>
        <dsp:cNvSpPr/>
      </dsp:nvSpPr>
      <dsp:spPr>
        <a:xfrm>
          <a:off x="4720137" y="1536869"/>
          <a:ext cx="1881973" cy="188164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Data Available: Jan 2019</a:t>
          </a:r>
        </a:p>
      </dsp:txBody>
      <dsp:txXfrm>
        <a:off x="4988990" y="1805725"/>
        <a:ext cx="1344266" cy="1343929"/>
      </dsp:txXfrm>
    </dsp:sp>
    <dsp:sp modelId="{339F6796-58CE-44C0-A50D-B64E786C6B86}">
      <dsp:nvSpPr>
        <dsp:cNvPr id="0" name=""/>
        <dsp:cNvSpPr/>
      </dsp:nvSpPr>
      <dsp:spPr>
        <a:xfrm rot="2700000">
          <a:off x="2569294" y="1469513"/>
          <a:ext cx="2016000" cy="2016000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70C09-3F2E-4031-93E8-1FD777518DAD}">
      <dsp:nvSpPr>
        <dsp:cNvPr id="0" name=""/>
        <dsp:cNvSpPr/>
      </dsp:nvSpPr>
      <dsp:spPr>
        <a:xfrm>
          <a:off x="2636740" y="1536869"/>
          <a:ext cx="1881973" cy="188164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Complete by:      Nov 20</a:t>
          </a:r>
        </a:p>
      </dsp:txBody>
      <dsp:txXfrm>
        <a:off x="2905593" y="1805725"/>
        <a:ext cx="1344266" cy="1343929"/>
      </dsp:txXfrm>
    </dsp:sp>
    <dsp:sp modelId="{4EE5CD3A-BE28-49F7-AA7F-DE9C9423590D}">
      <dsp:nvSpPr>
        <dsp:cNvPr id="0" name=""/>
        <dsp:cNvSpPr/>
      </dsp:nvSpPr>
      <dsp:spPr>
        <a:xfrm rot="2700000">
          <a:off x="485897" y="1469513"/>
          <a:ext cx="2016000" cy="2016000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69124-60F1-4D59-9862-DA3C9AB47387}">
      <dsp:nvSpPr>
        <dsp:cNvPr id="0" name=""/>
        <dsp:cNvSpPr/>
      </dsp:nvSpPr>
      <dsp:spPr>
        <a:xfrm>
          <a:off x="553343" y="1536869"/>
          <a:ext cx="1881973" cy="188164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Start Date: Sept 12</a:t>
          </a:r>
        </a:p>
      </dsp:txBody>
      <dsp:txXfrm>
        <a:off x="822196" y="1805725"/>
        <a:ext cx="1344266" cy="13439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56230-C1BD-4297-BB11-1E8A2A3105D3}">
      <dsp:nvSpPr>
        <dsp:cNvPr id="0" name=""/>
        <dsp:cNvSpPr/>
      </dsp:nvSpPr>
      <dsp:spPr>
        <a:xfrm>
          <a:off x="0" y="301295"/>
          <a:ext cx="6857999" cy="428624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715B5E8-07F5-4DDD-A893-EF8DB8632FB3}">
      <dsp:nvSpPr>
        <dsp:cNvPr id="0" name=""/>
        <dsp:cNvSpPr/>
      </dsp:nvSpPr>
      <dsp:spPr>
        <a:xfrm>
          <a:off x="675512" y="3488550"/>
          <a:ext cx="157733" cy="15773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1801C43-B615-44C4-8CB7-F003DE3B463E}">
      <dsp:nvSpPr>
        <dsp:cNvPr id="0" name=""/>
        <dsp:cNvSpPr/>
      </dsp:nvSpPr>
      <dsp:spPr>
        <a:xfrm>
          <a:off x="611943" y="3671669"/>
          <a:ext cx="1183270" cy="81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58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2008: 84</a:t>
          </a:r>
        </a:p>
      </dsp:txBody>
      <dsp:txXfrm>
        <a:off x="611943" y="3671669"/>
        <a:ext cx="1183270" cy="811623"/>
      </dsp:txXfrm>
    </dsp:sp>
    <dsp:sp modelId="{F4A5684A-A188-468B-A3B9-9F4A43DDF872}">
      <dsp:nvSpPr>
        <dsp:cNvPr id="0" name=""/>
        <dsp:cNvSpPr/>
      </dsp:nvSpPr>
      <dsp:spPr>
        <a:xfrm>
          <a:off x="1529333" y="2668162"/>
          <a:ext cx="246887" cy="24688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E2FF40C-458F-4EB7-9859-8D39C92480D6}">
      <dsp:nvSpPr>
        <dsp:cNvPr id="0" name=""/>
        <dsp:cNvSpPr/>
      </dsp:nvSpPr>
      <dsp:spPr>
        <a:xfrm>
          <a:off x="1652777" y="3221500"/>
          <a:ext cx="1138427" cy="936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21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2010: 106</a:t>
          </a:r>
        </a:p>
      </dsp:txBody>
      <dsp:txXfrm>
        <a:off x="1652777" y="3221500"/>
        <a:ext cx="1138427" cy="936150"/>
      </dsp:txXfrm>
    </dsp:sp>
    <dsp:sp modelId="{185F672C-8583-4028-BEF4-D72DD693584E}">
      <dsp:nvSpPr>
        <dsp:cNvPr id="0" name=""/>
        <dsp:cNvSpPr/>
      </dsp:nvSpPr>
      <dsp:spPr>
        <a:xfrm>
          <a:off x="2626613" y="2014081"/>
          <a:ext cx="329183" cy="3291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CEFCF7D-333E-4866-9851-CCABDB2257DF}">
      <dsp:nvSpPr>
        <dsp:cNvPr id="0" name=""/>
        <dsp:cNvSpPr/>
      </dsp:nvSpPr>
      <dsp:spPr>
        <a:xfrm>
          <a:off x="2791205" y="2757272"/>
          <a:ext cx="1323593" cy="125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428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2012: 109</a:t>
          </a:r>
        </a:p>
      </dsp:txBody>
      <dsp:txXfrm>
        <a:off x="2791205" y="2757272"/>
        <a:ext cx="1323593" cy="1251674"/>
      </dsp:txXfrm>
    </dsp:sp>
    <dsp:sp modelId="{4D1C9F12-7DA0-4757-9A92-B4A6BF38C0EF}">
      <dsp:nvSpPr>
        <dsp:cNvPr id="0" name=""/>
        <dsp:cNvSpPr/>
      </dsp:nvSpPr>
      <dsp:spPr>
        <a:xfrm>
          <a:off x="3902201" y="1503160"/>
          <a:ext cx="425195" cy="42519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EAC914C-0223-4B56-A234-B6148433F59E}">
      <dsp:nvSpPr>
        <dsp:cNvPr id="0" name=""/>
        <dsp:cNvSpPr/>
      </dsp:nvSpPr>
      <dsp:spPr>
        <a:xfrm>
          <a:off x="4114799" y="2447776"/>
          <a:ext cx="1371599" cy="140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303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2014: 102</a:t>
          </a:r>
        </a:p>
      </dsp:txBody>
      <dsp:txXfrm>
        <a:off x="4114799" y="2447776"/>
        <a:ext cx="1371599" cy="1407750"/>
      </dsp:txXfrm>
    </dsp:sp>
    <dsp:sp modelId="{7DC2B83F-AACE-49FC-8827-8C9C92BF717F}">
      <dsp:nvSpPr>
        <dsp:cNvPr id="0" name=""/>
        <dsp:cNvSpPr/>
      </dsp:nvSpPr>
      <dsp:spPr>
        <a:xfrm>
          <a:off x="5215508" y="1161974"/>
          <a:ext cx="541781" cy="5417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3CDFD4F-F321-4370-B9B3-0153DC1F9351}">
      <dsp:nvSpPr>
        <dsp:cNvPr id="0" name=""/>
        <dsp:cNvSpPr/>
      </dsp:nvSpPr>
      <dsp:spPr>
        <a:xfrm>
          <a:off x="5486399" y="2349300"/>
          <a:ext cx="1371599" cy="1321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7079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2016: 117</a:t>
          </a:r>
        </a:p>
      </dsp:txBody>
      <dsp:txXfrm>
        <a:off x="5486399" y="2349300"/>
        <a:ext cx="1371599" cy="1321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83AD2-7377-4753-AF24-6B2E5525E6E1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D240E-FE4A-4595-93F6-C11653754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5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Peiffer Kicks 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D240E-FE4A-4595-93F6-C116537544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52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Peiffer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D240E-FE4A-4595-93F6-C116537544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44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Peiffer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D240E-FE4A-4595-93F6-C116537544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57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Peiffer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D240E-FE4A-4595-93F6-C116537544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50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Peiffer</a:t>
            </a:r>
          </a:p>
          <a:p>
            <a:r>
              <a:rPr lang="en-US" dirty="0"/>
              <a:t>Goal was provided by Diane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D240E-FE4A-4595-93F6-C116537544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6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 off to Kathryn.  She debriefs a little.  Rocky demos while she’s talking (related to her points).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D240E-FE4A-4595-93F6-C116537544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1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4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4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1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5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1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1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0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0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1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0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100000">
              <a:schemeClr val="tx2"/>
            </a:gs>
            <a:gs pos="54000">
              <a:schemeClr val="accent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8C7E9-FCDA-D34D-8CC0-1698469B3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E2BFA-C3E9-1947-98B4-433F3BB05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0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800" advTm="6500">
        <p14:reveal/>
      </p:transition>
    </mc:Choice>
    <mc:Fallback xmlns="">
      <p:transition xmlns:p14="http://schemas.microsoft.com/office/powerpoint/2010/main" spd="slow" advTm="6500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wa.net/insigh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4800" dirty="0">
                <a:solidFill>
                  <a:srgbClr val="000090"/>
                </a:solidFill>
              </a:rPr>
            </a:br>
            <a:br>
              <a:rPr lang="en-US" sz="4800" dirty="0">
                <a:solidFill>
                  <a:srgbClr val="000090"/>
                </a:solidFill>
              </a:rPr>
            </a:b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1769" y="2350735"/>
            <a:ext cx="7974666" cy="40529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>
              <a:ln w="12700" cap="flat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n-US" sz="4000" b="1" dirty="0">
                <a:ln w="12700" cap="flat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/>
                <a:cs typeface="Arial"/>
              </a:rPr>
              <a:t>INSIGHT SURVEY DISCUSSION</a:t>
            </a:r>
          </a:p>
          <a:p>
            <a:pPr marL="0" indent="0" algn="ctr">
              <a:buNone/>
            </a:pPr>
            <a:r>
              <a:rPr lang="en-US" b="1" dirty="0">
                <a:ln w="12700" cap="flat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/>
                <a:cs typeface="Arial"/>
              </a:rPr>
              <a:t>Peiffer Brandt, Raftelis</a:t>
            </a:r>
          </a:p>
          <a:p>
            <a:pPr marL="0" indent="0" algn="ctr">
              <a:buNone/>
            </a:pPr>
            <a:r>
              <a:rPr lang="en-US" b="1" dirty="0">
                <a:ln w="12700" cap="flat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/>
                <a:cs typeface="Arial"/>
              </a:rPr>
              <a:t>Rocky Craley, Raftelis</a:t>
            </a:r>
          </a:p>
          <a:p>
            <a:pPr marL="0" indent="0" algn="ctr">
              <a:buNone/>
            </a:pPr>
            <a:endParaRPr lang="en-US" sz="3600" b="1" dirty="0">
              <a:ln w="12700" cap="flat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37" y="506808"/>
            <a:ext cx="7237968" cy="1931842"/>
          </a:xfrm>
          <a:prstGeom prst="rect">
            <a:avLst/>
          </a:prstGeom>
          <a:effectLst>
            <a:glow rad="101600">
              <a:schemeClr val="accent5">
                <a:lumMod val="60000"/>
                <a:lumOff val="40000"/>
                <a:alpha val="75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14180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45C17-8D8F-449A-8D78-402450FC1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Annual O&amp;M and Capital Costs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A0EE552-B7FF-4FF2-849B-8A3588AF2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2023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292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C9ED8-32AF-4DBD-97DD-A29C1DFB3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O&amp;M Costs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2B5818-1EC4-4EAD-8633-EE135955D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80" y="1417638"/>
            <a:ext cx="9146679" cy="5413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03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4800" dirty="0">
                <a:solidFill>
                  <a:srgbClr val="000090"/>
                </a:solidFill>
              </a:rPr>
            </a:br>
            <a:br>
              <a:rPr lang="en-US" sz="4800" dirty="0">
                <a:solidFill>
                  <a:srgbClr val="000090"/>
                </a:solidFill>
              </a:rPr>
            </a:b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37" y="506808"/>
            <a:ext cx="7237968" cy="1931842"/>
          </a:xfrm>
          <a:prstGeom prst="rect">
            <a:avLst/>
          </a:prstGeom>
          <a:effectLst>
            <a:glow rad="101600">
              <a:schemeClr val="accent5">
                <a:lumMod val="60000"/>
                <a:lumOff val="40000"/>
                <a:alpha val="75000"/>
              </a:schemeClr>
            </a:glow>
          </a:effec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701A55B-E7EE-4290-B53D-3D71AFC03339}"/>
              </a:ext>
            </a:extLst>
          </p:cNvPr>
          <p:cNvSpPr/>
          <p:nvPr/>
        </p:nvSpPr>
        <p:spPr>
          <a:xfrm>
            <a:off x="1905313" y="2713999"/>
            <a:ext cx="547241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spc="100" dirty="0">
                <a:solidFill>
                  <a:schemeClr val="bg1"/>
                </a:solidFill>
                <a:latin typeface="Arial"/>
                <a:cs typeface="Arial"/>
              </a:rPr>
              <a:t>Thank you!</a:t>
            </a:r>
          </a:p>
          <a:p>
            <a:pPr algn="ctr"/>
            <a:endParaRPr lang="en-US" sz="2800" spc="100" dirty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2800" spc="100" dirty="0">
                <a:solidFill>
                  <a:schemeClr val="bg1"/>
                </a:solidFill>
                <a:latin typeface="Arial"/>
                <a:cs typeface="Arial"/>
              </a:rPr>
              <a:t>Contact AMWA with questions or to request your survey form:</a:t>
            </a:r>
          </a:p>
          <a:p>
            <a:br>
              <a:rPr lang="en-US" sz="2800" spc="1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2800" b="1" spc="100" dirty="0">
                <a:solidFill>
                  <a:schemeClr val="bg1"/>
                </a:solidFill>
                <a:latin typeface="Arial"/>
                <a:cs typeface="Arial"/>
              </a:rPr>
              <a:t>Carolyn Peterson</a:t>
            </a:r>
            <a:br>
              <a:rPr lang="en-US" sz="2800" b="1" spc="1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2800" b="1" spc="100" dirty="0">
                <a:solidFill>
                  <a:schemeClr val="bg1"/>
                </a:solidFill>
                <a:latin typeface="Arial"/>
                <a:cs typeface="Arial"/>
              </a:rPr>
              <a:t>202-331-2820</a:t>
            </a:r>
          </a:p>
          <a:p>
            <a:r>
              <a:rPr lang="en-US" sz="2800" b="1" spc="100" dirty="0" err="1">
                <a:solidFill>
                  <a:schemeClr val="bg1"/>
                </a:solidFill>
                <a:latin typeface="Arial"/>
                <a:cs typeface="Arial"/>
              </a:rPr>
              <a:t>peterson@amwa.net</a:t>
            </a:r>
            <a:endParaRPr lang="en-US" sz="2800" b="1" spc="1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264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9D42F8A-6D4C-4F6F-8B26-4974C032F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Insight Survey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FA99B41-B32B-48F8-AF5F-BEB11CEC2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Most comprehensive industry survey </a:t>
            </a:r>
          </a:p>
          <a:p>
            <a:r>
              <a:rPr lang="en-US" dirty="0">
                <a:solidFill>
                  <a:schemeClr val="bg1"/>
                </a:solidFill>
              </a:rPr>
              <a:t>Access to INSIGHT database</a:t>
            </a:r>
          </a:p>
          <a:p>
            <a:r>
              <a:rPr lang="en-US" dirty="0">
                <a:solidFill>
                  <a:schemeClr val="bg1"/>
                </a:solidFill>
              </a:rPr>
              <a:t>Access to INSIGHT online analysis tool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892E69-B326-4B64-A311-C6A734133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929" y="3528303"/>
            <a:ext cx="6731322" cy="250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6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556AB-4238-4A59-AF3E-2FBF0D62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Taking the Survey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D16A3FD-DE03-419C-B9EC-59C07A9112D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Administered using an Excel-based survey tool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Previous participants receive a survey tool with the utility’s most recent response prepopulated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162 Questions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Data sources</a:t>
            </a:r>
          </a:p>
          <a:p>
            <a:pPr marL="914400" lvl="1" indent="-457200" algn="l">
              <a:buFont typeface="Courier New" panose="02070309020205020404" pitchFamily="49" charset="0"/>
              <a:buChar char="­"/>
            </a:pPr>
            <a:r>
              <a:rPr lang="en-US" dirty="0">
                <a:solidFill>
                  <a:schemeClr val="bg1"/>
                </a:solidFill>
              </a:rPr>
              <a:t>CAFRs, Billing Systems, Budget, Bond Documents, CIP, Rate Ordinances, Financial Strategic Plans, and Fixed Asset Records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71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1801-50D2-4A88-8586-4C9B846D5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Key Milestones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A6B99C-521A-4801-9BCD-82B625AED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98951"/>
              </p:ext>
            </p:extLst>
          </p:nvPr>
        </p:nvGraphicFramePr>
        <p:xfrm>
          <a:off x="0" y="951486"/>
          <a:ext cx="8820443" cy="4955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751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41974-7C1B-4DD3-805E-32D5CD40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Survey Participation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53B918D-AA15-41FB-84D7-941D6E70E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448939"/>
              </p:ext>
            </p:extLst>
          </p:nvPr>
        </p:nvGraphicFramePr>
        <p:xfrm>
          <a:off x="189915" y="1573532"/>
          <a:ext cx="6857999" cy="4888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33F71664-FB8B-4BB6-B52A-DE984F26DCE6}"/>
              </a:ext>
            </a:extLst>
          </p:cNvPr>
          <p:cNvGrpSpPr/>
          <p:nvPr/>
        </p:nvGrpSpPr>
        <p:grpSpPr>
          <a:xfrm>
            <a:off x="6950260" y="1915802"/>
            <a:ext cx="1871796" cy="811623"/>
            <a:chOff x="611943" y="3671669"/>
            <a:chExt cx="1183270" cy="81162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F33A78-622F-4F9D-94B6-D1DA7B6312ED}"/>
                </a:ext>
              </a:extLst>
            </p:cNvPr>
            <p:cNvSpPr/>
            <p:nvPr/>
          </p:nvSpPr>
          <p:spPr>
            <a:xfrm>
              <a:off x="611943" y="3671669"/>
              <a:ext cx="1183270" cy="81162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A55888D-DAC5-45B9-A176-75C32699DDBD}"/>
                </a:ext>
              </a:extLst>
            </p:cNvPr>
            <p:cNvSpPr txBox="1"/>
            <p:nvPr/>
          </p:nvSpPr>
          <p:spPr>
            <a:xfrm>
              <a:off x="611943" y="3671669"/>
              <a:ext cx="1183270" cy="811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580" tIns="0" rIns="0" bIns="0" numCol="1" spcCol="1270" anchor="t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b="1" kern="1200" dirty="0">
                  <a:solidFill>
                    <a:srgbClr val="FFFF00"/>
                  </a:solidFill>
                </a:rPr>
                <a:t>Goal</a:t>
              </a:r>
              <a:r>
                <a:rPr lang="en-US" sz="4000" b="1" kern="1200" dirty="0">
                  <a:solidFill>
                    <a:schemeClr val="bg1"/>
                  </a:solidFill>
                </a:rPr>
                <a:t> for 2018: </a:t>
              </a:r>
              <a:r>
                <a:rPr lang="en-US" sz="4000" b="1" u="sng" kern="1200" dirty="0">
                  <a:solidFill>
                    <a:srgbClr val="FFFF00"/>
                  </a:solidFill>
                </a:rPr>
                <a:t>120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613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E0D9-7991-41F1-912F-3DA0C227F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Real Life Application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8F6DAD-9DC2-4288-AEF1-C0C736AAC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50" y="2062598"/>
            <a:ext cx="8672900" cy="30879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4E4959-8F7B-487E-BC92-DD8CCA649777}"/>
              </a:ext>
            </a:extLst>
          </p:cNvPr>
          <p:cNvSpPr txBox="1"/>
          <p:nvPr/>
        </p:nvSpPr>
        <p:spPr>
          <a:xfrm>
            <a:off x="562708" y="5598942"/>
            <a:ext cx="338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*published in Sept/Oct 2018 Issue</a:t>
            </a:r>
          </a:p>
        </p:txBody>
      </p:sp>
    </p:spTree>
    <p:extLst>
      <p:ext uri="{BB962C8B-B14F-4D97-AF65-F5344CB8AC3E}">
        <p14:creationId xmlns:p14="http://schemas.microsoft.com/office/powerpoint/2010/main" val="132679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65F55-7F9F-459C-89EB-7F8C6BB81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Citizens’ Water/Wastewater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Rate Advisory Committee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124164-E961-4DBE-B592-1EBC02FFB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919" y="1600200"/>
            <a:ext cx="8204162" cy="4525963"/>
          </a:xfrm>
        </p:spPr>
      </p:pic>
    </p:spTree>
    <p:extLst>
      <p:ext uri="{BB962C8B-B14F-4D97-AF65-F5344CB8AC3E}">
        <p14:creationId xmlns:p14="http://schemas.microsoft.com/office/powerpoint/2010/main" val="53437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F318-A803-4FC9-8E90-0AFDA721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Accessing the INSIGHT Dashboard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0AE3E8-D884-4526-925C-24286742A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933762"/>
            <a:ext cx="8290315" cy="22729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4533F2-A0B9-49AA-8DA4-E88ACE64349C}"/>
              </a:ext>
            </a:extLst>
          </p:cNvPr>
          <p:cNvSpPr txBox="1"/>
          <p:nvPr/>
        </p:nvSpPr>
        <p:spPr>
          <a:xfrm>
            <a:off x="2386019" y="1995854"/>
            <a:ext cx="421172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linkClick r:id="rId3"/>
              </a:rPr>
              <a:t>www.amwa.net/insight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401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EBA81-BB09-481D-9443-116B1AAD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414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User Charges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CF3F7C-D05C-450D-B779-36BD21586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35" y="3903902"/>
            <a:ext cx="8477329" cy="29115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CF3947-5E93-49D5-AC7A-EE1BB1EE3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34" y="1039546"/>
            <a:ext cx="8477329" cy="28335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050B764-89AB-4E36-AB47-6F172A1A1DF9}"/>
              </a:ext>
            </a:extLst>
          </p:cNvPr>
          <p:cNvSpPr txBox="1"/>
          <p:nvPr/>
        </p:nvSpPr>
        <p:spPr>
          <a:xfrm>
            <a:off x="838284" y="1307732"/>
            <a:ext cx="373371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Monthly Base Charge</a:t>
            </a:r>
          </a:p>
          <a:p>
            <a:r>
              <a:rPr lang="en-US" sz="2000" dirty="0"/>
              <a:t>5/8” Meter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091826-6B9C-4A8D-A1B5-A002CE6C65D2}"/>
              </a:ext>
            </a:extLst>
          </p:cNvPr>
          <p:cNvSpPr txBox="1"/>
          <p:nvPr/>
        </p:nvSpPr>
        <p:spPr>
          <a:xfrm>
            <a:off x="838284" y="4062019"/>
            <a:ext cx="412286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Monthly Residential Bill</a:t>
            </a:r>
          </a:p>
          <a:p>
            <a:r>
              <a:rPr lang="en-US" sz="2000" dirty="0"/>
              <a:t>10 </a:t>
            </a:r>
            <a:r>
              <a:rPr lang="en-US" sz="2000" dirty="0" err="1"/>
              <a:t>Ccf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203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500"/>
    </mc:Choice>
    <mc:Fallback xmlns="">
      <p:transition advTm="65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226</Words>
  <Application>Microsoft Macintosh PowerPoint</Application>
  <PresentationFormat>On-screen Show (4:3)</PresentationFormat>
  <Paragraphs>59</Paragraphs>
  <Slides>12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  <vt:variant>
        <vt:lpstr>Custom Shows</vt:lpstr>
      </vt:variant>
      <vt:variant>
        <vt:i4>2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Office Theme</vt:lpstr>
      <vt:lpstr>  </vt:lpstr>
      <vt:lpstr>Insight Survey</vt:lpstr>
      <vt:lpstr>Taking the Survey</vt:lpstr>
      <vt:lpstr>Key Milestones</vt:lpstr>
      <vt:lpstr>Survey Participation</vt:lpstr>
      <vt:lpstr>Real Life Application</vt:lpstr>
      <vt:lpstr>Citizens’ Water/Wastewater  Rate Advisory Committee</vt:lpstr>
      <vt:lpstr>Accessing the INSIGHT Dashboard</vt:lpstr>
      <vt:lpstr>User Charges</vt:lpstr>
      <vt:lpstr>Annual O&amp;M and Capital Costs</vt:lpstr>
      <vt:lpstr>O&amp;M Costs</vt:lpstr>
      <vt:lpstr>  </vt:lpstr>
      <vt:lpstr>Meeting loop</vt:lpstr>
      <vt:lpstr>Logo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</dc:creator>
  <cp:lastModifiedBy>Michael Arceneaux</cp:lastModifiedBy>
  <cp:revision>62</cp:revision>
  <cp:lastPrinted>2015-10-02T20:58:51Z</cp:lastPrinted>
  <dcterms:created xsi:type="dcterms:W3CDTF">2013-10-28T12:19:41Z</dcterms:created>
  <dcterms:modified xsi:type="dcterms:W3CDTF">2018-10-16T15:29:38Z</dcterms:modified>
</cp:coreProperties>
</file>