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42" r:id="rId2"/>
    <p:sldId id="452" r:id="rId3"/>
    <p:sldId id="469" r:id="rId4"/>
    <p:sldId id="408" r:id="rId5"/>
    <p:sldId id="474" r:id="rId6"/>
    <p:sldId id="460" r:id="rId7"/>
    <p:sldId id="413" r:id="rId8"/>
    <p:sldId id="421" r:id="rId9"/>
    <p:sldId id="422" r:id="rId10"/>
    <p:sldId id="479" r:id="rId11"/>
    <p:sldId id="468" r:id="rId12"/>
    <p:sldId id="417" r:id="rId13"/>
    <p:sldId id="476" r:id="rId14"/>
    <p:sldId id="465" r:id="rId15"/>
    <p:sldId id="448" r:id="rId16"/>
    <p:sldId id="446" r:id="rId17"/>
    <p:sldId id="464" r:id="rId18"/>
    <p:sldId id="411" r:id="rId19"/>
    <p:sldId id="405" r:id="rId20"/>
    <p:sldId id="477" r:id="rId21"/>
    <p:sldId id="467" r:id="rId22"/>
    <p:sldId id="453" r:id="rId23"/>
    <p:sldId id="473" r:id="rId24"/>
    <p:sldId id="475" r:id="rId25"/>
    <p:sldId id="485" r:id="rId26"/>
    <p:sldId id="480" r:id="rId27"/>
    <p:sldId id="482" r:id="rId28"/>
    <p:sldId id="483" r:id="rId29"/>
    <p:sldId id="484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7144"/>
    <a:srgbClr val="133A64"/>
    <a:srgbClr val="E1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5" autoAdjust="0"/>
    <p:restoredTop sz="61941" autoAdjust="0"/>
  </p:normalViewPr>
  <p:slideViewPr>
    <p:cSldViewPr snapToGrid="0" snapToObjects="1">
      <p:cViewPr varScale="1">
        <p:scale>
          <a:sx n="59" d="100"/>
          <a:sy n="59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DA396A6-FF11-F040-82B1-53F3BC080529}" type="datetime1">
              <a:rPr lang="en-US"/>
              <a:pPr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C90254E-88E0-F14B-A30A-49AAD83EF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A83D530-F0ED-D84F-AC88-A154D8AC8A05}" type="datetime1">
              <a:rPr lang="en-US"/>
              <a:pPr/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A66A336-62BD-644A-8136-A06E4351E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4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BC03-46F9-4125-9137-FA0A872ABF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19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C31C7-497D-8D46-9E63-96ADE9C11F11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C31C7-497D-8D46-9E63-96ADE9C11F11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C31C7-497D-8D46-9E63-96ADE9C11F11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A336-62BD-644A-8136-A06E4351E5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what I am gong</a:t>
            </a:r>
            <a:r>
              <a:rPr lang="en-US" baseline="0" dirty="0" smtClean="0"/>
              <a:t> to be discussing today are the connections between energy and water</a:t>
            </a:r>
          </a:p>
          <a:p>
            <a:r>
              <a:rPr lang="en-US" baseline="0" dirty="0" smtClean="0"/>
              <a:t>-- energy resources require water, and water requires energy</a:t>
            </a:r>
          </a:p>
          <a:p>
            <a:r>
              <a:rPr lang="en-US" baseline="0" dirty="0" smtClean="0"/>
              <a:t>-- nationally: US electricity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BC03-46F9-4125-9137-FA0A872AB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0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A336-62BD-644A-8136-A06E4351E5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0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BC03-46F9-4125-9137-FA0A872ABF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19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7CDDD8-2F84-204C-B16E-644DE350CB49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0C391-3CD9-7343-8CD6-1205114C155C}" type="slidenum">
              <a:rPr lang="en-US"/>
              <a:pPr/>
              <a:t>26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BC03-46F9-4125-9137-FA0A872ABF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19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BC03-46F9-4125-9137-FA0A872ABF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19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C31C7-497D-8D46-9E63-96ADE9C11F11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8169-6D5E-4F3A-BA01-85860E039F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8169-6D5E-4F3A-BA01-85860E039F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CD425A-7134-2743-9F84-C408887C82B3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E65156-8FC7-6F44-9D6C-D51E42DFA64D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E65156-8FC7-6F44-9D6C-D51E42DFA64D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152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51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732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13463" y="62071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r>
              <a:rPr lang="en-US"/>
              <a:t>Advisory Board Meeting  </a:t>
            </a:r>
          </a:p>
          <a:p>
            <a:r>
              <a:rPr lang="en-US"/>
              <a:t> 8 September 2011</a:t>
            </a:r>
          </a:p>
        </p:txBody>
      </p:sp>
    </p:spTree>
    <p:extLst>
      <p:ext uri="{BB962C8B-B14F-4D97-AF65-F5344CB8AC3E}">
        <p14:creationId xmlns:p14="http://schemas.microsoft.com/office/powerpoint/2010/main" val="19527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947836"/>
            <a:ext cx="8826500" cy="51783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98"/>
            <a:ext cx="9144000" cy="820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3A6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060824"/>
            <a:ext cx="8826500" cy="56134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07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0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106"/>
            <a:ext cx="9144000" cy="820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3A6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8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3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13463" y="62071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r>
              <a:rPr lang="en-US"/>
              <a:t>Advisory Board Meeting  </a:t>
            </a:r>
          </a:p>
          <a:p>
            <a:r>
              <a:rPr lang="en-US"/>
              <a:t> 8 September 2011</a:t>
            </a:r>
          </a:p>
        </p:txBody>
      </p:sp>
    </p:spTree>
    <p:extLst>
      <p:ext uri="{BB962C8B-B14F-4D97-AF65-F5344CB8AC3E}">
        <p14:creationId xmlns:p14="http://schemas.microsoft.com/office/powerpoint/2010/main" val="42085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0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947836"/>
            <a:ext cx="8826500" cy="51783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13463" y="62071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r>
              <a:rPr lang="en-US"/>
              <a:t>Advisory Board Meeting  </a:t>
            </a:r>
          </a:p>
          <a:p>
            <a:r>
              <a:rPr lang="en-US"/>
              <a:t> 8 September 2011</a:t>
            </a:r>
          </a:p>
        </p:txBody>
      </p:sp>
    </p:spTree>
    <p:extLst>
      <p:ext uri="{BB962C8B-B14F-4D97-AF65-F5344CB8AC3E}">
        <p14:creationId xmlns:p14="http://schemas.microsoft.com/office/powerpoint/2010/main" val="5055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33A64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33A64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33A64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33A64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33A64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mailto:Kristen.aveyrt@colorado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2528"/>
            <a:ext cx="7893050" cy="189872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55" y="684672"/>
            <a:ext cx="7677895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The Energy-Water Nexus: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Challenges and Opportunities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692" y="77958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2557"/>
            <a:ext cx="8801101" cy="83207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400" y="5523675"/>
            <a:ext cx="9144000" cy="47942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Calibri" charset="0"/>
              </a:rPr>
              <a:t>October 21, 2014   </a:t>
            </a:r>
            <a:r>
              <a:rPr lang="en-US" sz="2000" b="1" dirty="0" smtClean="0">
                <a:latin typeface="Calibri" charset="0"/>
              </a:rPr>
              <a:t>AMWA Annual Executive Management Conference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1" y="2443620"/>
            <a:ext cx="864870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Kristen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Averyt, PhD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r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University of Colorado Boulder</a:t>
            </a:r>
          </a:p>
          <a:p>
            <a:pPr algn="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Associate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Director for Science</a:t>
            </a:r>
          </a:p>
          <a:p>
            <a:pPr algn="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Cooperative Institute for Research in Environmental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Sciences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5" descr="cires_logo_opt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05" y="4478844"/>
            <a:ext cx="1693474" cy="80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999039" y="4280902"/>
            <a:ext cx="3690115" cy="1025659"/>
            <a:chOff x="1272459" y="5024277"/>
            <a:chExt cx="2624586" cy="729498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1272459" y="5024277"/>
              <a:ext cx="2160504" cy="712678"/>
            </a:xfrm>
            <a:prstGeom prst="rect">
              <a:avLst/>
            </a:prstGeom>
          </p:spPr>
          <p:txBody>
            <a:bodyPr vert="horz" lIns="45720" rIns="45720" bIns="45720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ECE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uLnTx/>
                  <a:uFillTx/>
                  <a:latin typeface="Copperplate Gothic Bold"/>
                  <a:ea typeface="+mj-ea"/>
                  <a:cs typeface="Copperplate Gothic Bold"/>
                </a:rPr>
                <a:t>Western Water Assessment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EC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Copperplate Gothic Bold"/>
                <a:ea typeface="+mj-ea"/>
                <a:cs typeface="Copperplate Gothic Bold"/>
              </a:endParaRPr>
            </a:p>
          </p:txBody>
        </p:sp>
        <p:pic>
          <p:nvPicPr>
            <p:cNvPr id="13" name="Picture 6" descr="wwa_logo_opt.gi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343" y="5516423"/>
              <a:ext cx="1319702" cy="23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7" descr="UCB_lrg_Black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848" y="4594372"/>
            <a:ext cx="2063880" cy="65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3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93400" y="2870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642" y="2667000"/>
            <a:ext cx="5395558" cy="3582988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32" y="254000"/>
            <a:ext cx="4656667" cy="3492500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1100" y="4372569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Wind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9700" y="1250601"/>
            <a:ext cx="269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Photovoltaic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93400" y="2870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900" y="158308"/>
            <a:ext cx="5791200" cy="5729262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6400" y="5998169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Carbon Capture and Storage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238f26f-f6d8-4c81-9302-2bad3af50e0c@uc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48" y="819379"/>
            <a:ext cx="9067800" cy="5702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3527" y="6405617"/>
            <a:ext cx="369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EW3, 2013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4637" y="204788"/>
            <a:ext cx="8793162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Energy-Water Collisions: 2006–2009</a:t>
            </a:r>
          </a:p>
        </p:txBody>
      </p:sp>
      <p:pic>
        <p:nvPicPr>
          <p:cNvPr id="9" name="Picture 8" descr="July 08: Lake Mead - 1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57199" y="911225"/>
            <a:ext cx="4046538" cy="53943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65274" y="4916488"/>
            <a:ext cx="29749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dirty="0"/>
              <a:t>Hydro Critical Level: </a:t>
            </a:r>
            <a:br>
              <a:rPr lang="en-US" sz="2200" dirty="0"/>
            </a:b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950–1050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ft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06512" y="2832895"/>
            <a:ext cx="29765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200" dirty="0" smtClean="0"/>
              <a:t>A year ago:</a:t>
            </a:r>
            <a:endParaRPr lang="en-US" sz="2200" dirty="0"/>
          </a:p>
          <a:p>
            <a:pPr algn="r"/>
            <a:r>
              <a:rPr lang="en-US" sz="2800" b="1" dirty="0" smtClean="0">
                <a:solidFill>
                  <a:srgbClr val="FFFF00"/>
                </a:solidFill>
              </a:rPr>
              <a:t>1107 </a:t>
            </a:r>
            <a:r>
              <a:rPr lang="en-US" sz="2800" b="1" dirty="0" err="1">
                <a:solidFill>
                  <a:srgbClr val="FFFF00"/>
                </a:solidFill>
              </a:rPr>
              <a:t>ft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06512" y="1776413"/>
            <a:ext cx="2976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200" dirty="0"/>
              <a:t>Max:</a:t>
            </a:r>
          </a:p>
          <a:p>
            <a:pPr algn="r"/>
            <a:r>
              <a:rPr lang="en-US" sz="2800" b="1" dirty="0">
                <a:solidFill>
                  <a:srgbClr val="FFFF00"/>
                </a:solidFill>
              </a:rPr>
              <a:t>1220 </a:t>
            </a:r>
            <a:r>
              <a:rPr lang="en-US" sz="2800" b="1" dirty="0" err="1">
                <a:solidFill>
                  <a:srgbClr val="FFFF00"/>
                </a:solidFill>
              </a:rPr>
              <a:t>ft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06512" y="3890964"/>
            <a:ext cx="29765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200" dirty="0" smtClean="0"/>
              <a:t>Today:</a:t>
            </a:r>
            <a:endParaRPr lang="en-US" sz="2200" dirty="0"/>
          </a:p>
          <a:p>
            <a:pPr algn="r"/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1081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ft</a:t>
            </a:r>
            <a:endParaRPr lang="en-US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Picture 5" descr="C:\Users\James\Desktop\CIRES, WWA, EW3, UCS\project2 - WaSSI water supply stress\WaSSI analysis\wassi_current_all.jpg"/>
          <p:cNvSpPr>
            <a:spLocks noChangeAspect="1" noChangeArrowheads="1"/>
          </p:cNvSpPr>
          <p:nvPr/>
        </p:nvSpPr>
        <p:spPr bwMode="auto">
          <a:xfrm>
            <a:off x="457200" y="1166813"/>
            <a:ext cx="85137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Screen Shot 2014-04-09 at 2.00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01" y="1030288"/>
            <a:ext cx="8405308" cy="4938712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94637" y="204788"/>
            <a:ext cx="8793162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NARUC Resolution</a:t>
            </a:r>
          </a:p>
        </p:txBody>
      </p:sp>
    </p:spTree>
    <p:extLst>
      <p:ext uri="{BB962C8B-B14F-4D97-AF65-F5344CB8AC3E}">
        <p14:creationId xmlns:p14="http://schemas.microsoft.com/office/powerpoint/2010/main" val="41600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437" y="635000"/>
            <a:ext cx="8610600" cy="6162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7" y="865449"/>
            <a:ext cx="8610600" cy="5932225"/>
          </a:xfrm>
          <a:prstGeom prst="rect">
            <a:avLst/>
          </a:prstGeom>
        </p:spPr>
      </p:pic>
      <p:sp>
        <p:nvSpPr>
          <p:cNvPr id="100353" name="Picture 5" descr="C:\Users\James\Desktop\CIRES, WWA, EW3, UCS\project2 - WaSSI water supply stress\WaSSI analysis\wassi_current_all.jpg"/>
          <p:cNvSpPr>
            <a:spLocks noChangeAspect="1" noChangeArrowheads="1"/>
          </p:cNvSpPr>
          <p:nvPr/>
        </p:nvSpPr>
        <p:spPr bwMode="auto">
          <a:xfrm>
            <a:off x="457200" y="1166813"/>
            <a:ext cx="85137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29737" y="6119237"/>
            <a:ext cx="70758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b="1" dirty="0" smtClean="0">
                <a:solidFill>
                  <a:srgbClr val="18579B"/>
                </a:solidFill>
              </a:rPr>
              <a:t>Averyt et al., 2013</a:t>
            </a:r>
          </a:p>
          <a:p>
            <a:pPr algn="r" eaLnBrk="1" hangingPunct="1"/>
            <a:r>
              <a:rPr lang="en-US" sz="1600" b="1" dirty="0" smtClean="0">
                <a:solidFill>
                  <a:srgbClr val="18579B"/>
                </a:solidFill>
              </a:rPr>
              <a:t>National Climate Assessment, 2014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Power for Water: Water Stress (1999–2007)</a:t>
            </a:r>
          </a:p>
        </p:txBody>
      </p:sp>
    </p:spTree>
    <p:extLst>
      <p:ext uri="{BB962C8B-B14F-4D97-AF65-F5344CB8AC3E}">
        <p14:creationId xmlns:p14="http://schemas.microsoft.com/office/powerpoint/2010/main" val="19835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45437" y="635000"/>
            <a:ext cx="8610600" cy="6162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7" y="865449"/>
            <a:ext cx="8610600" cy="5932225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29737" y="6094849"/>
            <a:ext cx="70758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b="1" dirty="0" smtClean="0">
                <a:solidFill>
                  <a:srgbClr val="18579B"/>
                </a:solidFill>
              </a:rPr>
              <a:t>Averyt et al., 2013; </a:t>
            </a:r>
            <a:r>
              <a:rPr lang="en-US" sz="1600" b="1" dirty="0" err="1" smtClean="0">
                <a:solidFill>
                  <a:srgbClr val="18579B"/>
                </a:solidFill>
              </a:rPr>
              <a:t>Twomey</a:t>
            </a:r>
            <a:r>
              <a:rPr lang="en-US" sz="1600" b="1" dirty="0" smtClean="0">
                <a:solidFill>
                  <a:srgbClr val="18579B"/>
                </a:solidFill>
              </a:rPr>
              <a:t> and Weber, 2011;</a:t>
            </a:r>
          </a:p>
          <a:p>
            <a:pPr algn="r" eaLnBrk="1" hangingPunct="1"/>
            <a:r>
              <a:rPr lang="en-US" sz="1600" b="1" dirty="0" smtClean="0">
                <a:solidFill>
                  <a:srgbClr val="18579B"/>
                </a:solidFill>
              </a:rPr>
              <a:t>National Climate Assessment, 2014</a:t>
            </a:r>
          </a:p>
        </p:txBody>
      </p:sp>
      <p:sp>
        <p:nvSpPr>
          <p:cNvPr id="100353" name="Picture 5" descr="C:\Users\James\Desktop\CIRES, WWA, EW3, UCS\project2 - WaSSI water supply stress\WaSSI analysis\wassi_current_all.jpg"/>
          <p:cNvSpPr>
            <a:spLocks noChangeAspect="1" noChangeArrowheads="1"/>
          </p:cNvSpPr>
          <p:nvPr/>
        </p:nvSpPr>
        <p:spPr bwMode="auto">
          <a:xfrm>
            <a:off x="457200" y="1166813"/>
            <a:ext cx="85137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95298" y="2499078"/>
            <a:ext cx="1946650" cy="584776"/>
            <a:chOff x="1159445" y="2760688"/>
            <a:chExt cx="1946650" cy="584776"/>
          </a:xfrm>
        </p:grpSpPr>
        <p:sp>
          <p:nvSpPr>
            <p:cNvPr id="8" name="Oval 7"/>
            <p:cNvSpPr/>
            <p:nvPr/>
          </p:nvSpPr>
          <p:spPr>
            <a:xfrm>
              <a:off x="1159445" y="2994363"/>
              <a:ext cx="241891" cy="24189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2562" y="2760688"/>
              <a:ext cx="1633533" cy="584776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  <a:alpha val="84000"/>
                  </a:schemeClr>
                </a:gs>
                <a:gs pos="35000">
                  <a:schemeClr val="dk1">
                    <a:tint val="37000"/>
                    <a:satMod val="300000"/>
                    <a:alpha val="84000"/>
                  </a:schemeClr>
                </a:gs>
                <a:gs pos="100000">
                  <a:schemeClr val="dk1">
                    <a:tint val="15000"/>
                    <a:satMod val="350000"/>
                    <a:alpha val="84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4,000 </a:t>
              </a:r>
            </a:p>
            <a:p>
              <a:r>
                <a:rPr lang="en-US" sz="1400" dirty="0" smtClean="0"/>
                <a:t>kWh/million gallons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07623" y="3406394"/>
            <a:ext cx="1978654" cy="584776"/>
            <a:chOff x="1507623" y="3406394"/>
            <a:chExt cx="1978654" cy="584776"/>
          </a:xfrm>
        </p:grpSpPr>
        <p:sp>
          <p:nvSpPr>
            <p:cNvPr id="9" name="Oval 8"/>
            <p:cNvSpPr/>
            <p:nvPr/>
          </p:nvSpPr>
          <p:spPr>
            <a:xfrm>
              <a:off x="1507623" y="3624748"/>
              <a:ext cx="241891" cy="24189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9738" y="3406394"/>
              <a:ext cx="1626539" cy="584776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  <a:alpha val="84000"/>
                  </a:schemeClr>
                </a:gs>
                <a:gs pos="35000">
                  <a:schemeClr val="dk1">
                    <a:tint val="37000"/>
                    <a:satMod val="300000"/>
                    <a:alpha val="84000"/>
                  </a:schemeClr>
                </a:gs>
                <a:gs pos="100000">
                  <a:schemeClr val="dk1">
                    <a:tint val="15000"/>
                    <a:satMod val="350000"/>
                    <a:alpha val="84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12,700 </a:t>
              </a:r>
            </a:p>
            <a:p>
              <a:r>
                <a:rPr lang="en-US" sz="1400" dirty="0" smtClean="0"/>
                <a:t>kWh/million gallons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37033" y="2206690"/>
            <a:ext cx="1976199" cy="584776"/>
            <a:chOff x="6046533" y="2691658"/>
            <a:chExt cx="1976199" cy="584776"/>
          </a:xfrm>
        </p:grpSpPr>
        <p:sp>
          <p:nvSpPr>
            <p:cNvPr id="2" name="Oval 1"/>
            <p:cNvSpPr/>
            <p:nvPr/>
          </p:nvSpPr>
          <p:spPr>
            <a:xfrm>
              <a:off x="7780841" y="2841963"/>
              <a:ext cx="241891" cy="24189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46533" y="2691658"/>
              <a:ext cx="1659386" cy="584776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  <a:alpha val="84000"/>
                  </a:schemeClr>
                </a:gs>
                <a:gs pos="35000">
                  <a:schemeClr val="dk1">
                    <a:tint val="37000"/>
                    <a:satMod val="300000"/>
                    <a:alpha val="84000"/>
                  </a:schemeClr>
                </a:gs>
                <a:gs pos="100000">
                  <a:schemeClr val="dk1">
                    <a:tint val="15000"/>
                    <a:satMod val="350000"/>
                    <a:alpha val="84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2,700 </a:t>
              </a:r>
            </a:p>
            <a:p>
              <a:pPr algn="r"/>
              <a:r>
                <a:rPr lang="en-US" sz="1400" dirty="0" smtClean="0"/>
                <a:t>kWh/million gallons</a:t>
              </a:r>
              <a:endParaRPr lang="en-US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35936" y="4394449"/>
            <a:ext cx="1982068" cy="584776"/>
            <a:chOff x="4423392" y="4686837"/>
            <a:chExt cx="1982068" cy="584776"/>
          </a:xfrm>
        </p:grpSpPr>
        <p:sp>
          <p:nvSpPr>
            <p:cNvPr id="14" name="TextBox 13"/>
            <p:cNvSpPr txBox="1"/>
            <p:nvPr/>
          </p:nvSpPr>
          <p:spPr>
            <a:xfrm>
              <a:off x="4761918" y="4686837"/>
              <a:ext cx="1643542" cy="584776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  <a:alpha val="84000"/>
                  </a:schemeClr>
                </a:gs>
                <a:gs pos="35000">
                  <a:schemeClr val="dk1">
                    <a:tint val="37000"/>
                    <a:satMod val="300000"/>
                    <a:alpha val="84000"/>
                  </a:schemeClr>
                </a:gs>
                <a:gs pos="100000">
                  <a:schemeClr val="dk1">
                    <a:tint val="15000"/>
                    <a:satMod val="350000"/>
                    <a:alpha val="84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5,000</a:t>
              </a:r>
            </a:p>
            <a:p>
              <a:r>
                <a:rPr lang="en-US" sz="1400" dirty="0" smtClean="0"/>
                <a:t>kWh/million gallons</a:t>
              </a:r>
              <a:endParaRPr lang="en-US" sz="1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423392" y="4858137"/>
              <a:ext cx="241891" cy="24189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0" y="0"/>
            <a:ext cx="9144000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Energy Intensity of Water Supply</a:t>
            </a:r>
          </a:p>
        </p:txBody>
      </p:sp>
    </p:spTree>
    <p:extLst>
      <p:ext uri="{BB962C8B-B14F-4D97-AF65-F5344CB8AC3E}">
        <p14:creationId xmlns:p14="http://schemas.microsoft.com/office/powerpoint/2010/main" val="30645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245888" y="1581918"/>
            <a:ext cx="3942126" cy="3629878"/>
            <a:chOff x="2902988" y="1945598"/>
            <a:chExt cx="3942126" cy="36298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02988" y="1945598"/>
              <a:ext cx="0" cy="36298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02988" y="5575476"/>
              <a:ext cx="394212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103033" y="5317453"/>
            <a:ext cx="35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996" y="5317453"/>
            <a:ext cx="35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2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2959" y="5317453"/>
            <a:ext cx="35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7922" y="5317453"/>
            <a:ext cx="35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6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2886" y="5317453"/>
            <a:ext cx="35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8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1428" y="5317453"/>
            <a:ext cx="60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10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5544" y="1515938"/>
            <a:ext cx="2304956" cy="5782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8360" y="1397271"/>
            <a:ext cx="278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Seawater (Desalination)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0716" y="2275893"/>
            <a:ext cx="574827" cy="578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8360" y="2294026"/>
            <a:ext cx="277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Wastewater Reuse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9668" y="3035848"/>
            <a:ext cx="130474" cy="578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3820" y="2870193"/>
            <a:ext cx="2655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Wastewater Treatment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5888" y="3795803"/>
            <a:ext cx="209911" cy="5782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81536" y="3860646"/>
            <a:ext cx="224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Groundwater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5888" y="4555758"/>
            <a:ext cx="161947" cy="5782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81536" y="4632238"/>
            <a:ext cx="224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Lake or River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2469" y="5788047"/>
            <a:ext cx="3829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MWh</a:t>
            </a:r>
            <a:r>
              <a:rPr lang="en-US" sz="2000" dirty="0" smtClean="0">
                <a:solidFill>
                  <a:srgbClr val="000000"/>
                </a:solidFill>
              </a:rPr>
              <a:t> per 1000 m</a:t>
            </a:r>
            <a:r>
              <a:rPr lang="en-US" sz="2000" baseline="30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68284" y="6471969"/>
            <a:ext cx="400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WBCSD &amp; CFSGAM Research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44150" y="3843933"/>
            <a:ext cx="5334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1000 m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 = 264,000 gallons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1233 m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 = 1 acre </a:t>
            </a:r>
            <a:r>
              <a:rPr lang="en-US" sz="2800" dirty="0" err="1" smtClean="0">
                <a:solidFill>
                  <a:schemeClr val="bg1"/>
                </a:solidFill>
              </a:rPr>
              <a:t>ft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45437" y="228600"/>
            <a:ext cx="8793162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Energy Intensity of Water Supply</a:t>
            </a:r>
          </a:p>
        </p:txBody>
      </p:sp>
    </p:spTree>
    <p:extLst>
      <p:ext uri="{BB962C8B-B14F-4D97-AF65-F5344CB8AC3E}">
        <p14:creationId xmlns:p14="http://schemas.microsoft.com/office/powerpoint/2010/main" val="36097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74" y="866596"/>
            <a:ext cx="430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Water Treatment Plants (15,000)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6881" y="866596"/>
            <a:ext cx="374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Drinking Water Plants (200,000)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249" y="1796690"/>
            <a:ext cx="4635077" cy="1920246"/>
          </a:xfrm>
          <a:prstGeom prst="rect">
            <a:avLst/>
          </a:prstGeom>
          <a:ln w="952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4" y="1783990"/>
            <a:ext cx="4303607" cy="1946445"/>
          </a:xfrm>
          <a:prstGeom prst="rect">
            <a:avLst/>
          </a:prstGeom>
          <a:ln w="952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42250" y="3781228"/>
            <a:ext cx="455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80% of energy use for pumping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74" y="3781228"/>
            <a:ext cx="430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Energy use for aeration, pumping, &amp; solids processing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773342"/>
            <a:ext cx="9144000" cy="1759243"/>
            <a:chOff x="0" y="4911888"/>
            <a:chExt cx="9144000" cy="1759243"/>
          </a:xfrm>
        </p:grpSpPr>
        <p:sp>
          <p:nvSpPr>
            <p:cNvPr id="9" name="TextBox 8"/>
            <p:cNvSpPr txBox="1"/>
            <p:nvPr/>
          </p:nvSpPr>
          <p:spPr>
            <a:xfrm>
              <a:off x="0" y="5101471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</a:rPr>
                <a:t>2</a:t>
              </a:r>
              <a:r>
                <a:rPr lang="en-US" sz="2400" baseline="30000" dirty="0">
                  <a:solidFill>
                    <a:srgbClr val="000000"/>
                  </a:solidFill>
                </a:rPr>
                <a:t>nd</a:t>
              </a:r>
              <a:r>
                <a:rPr lang="en-US" sz="2400" dirty="0">
                  <a:solidFill>
                    <a:srgbClr val="000000"/>
                  </a:solidFill>
                </a:rPr>
                <a:t> highest budget item after </a:t>
              </a:r>
              <a:r>
                <a:rPr lang="en-US" sz="2400" dirty="0" smtClean="0">
                  <a:solidFill>
                    <a:srgbClr val="000000"/>
                  </a:solidFill>
                </a:rPr>
                <a:t>labor</a:t>
              </a:r>
              <a:endParaRPr lang="en-US" sz="2400" dirty="0">
                <a:solidFill>
                  <a:srgbClr val="000000"/>
                </a:solidFill>
              </a:endParaRPr>
            </a:p>
            <a:p>
              <a:pPr marL="285750" indent="-285750" algn="ctr">
                <a:buFont typeface="Arial"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</a:rPr>
                <a:t>Municipalities: energy expenses 30-40% total costs </a:t>
              </a:r>
            </a:p>
            <a:p>
              <a:pPr marL="285750" indent="-285750" algn="ctr">
                <a:buFont typeface="Arial"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</a:rPr>
                <a:t>Age of system and equipment important for energy efficiency and costs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49916" y="4911888"/>
              <a:ext cx="86384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181937" y="114300"/>
            <a:ext cx="8793162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Energy Intensity of Water Supply</a:t>
            </a:r>
          </a:p>
        </p:txBody>
      </p:sp>
    </p:spTree>
    <p:extLst>
      <p:ext uri="{BB962C8B-B14F-4D97-AF65-F5344CB8AC3E}">
        <p14:creationId xmlns:p14="http://schemas.microsoft.com/office/powerpoint/2010/main" val="27728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0860" y="6365087"/>
            <a:ext cx="589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Adapted from WRA, 2012; Skaggs et al. 2013</a:t>
            </a:r>
            <a:endParaRPr lang="en-US" b="1" dirty="0"/>
          </a:p>
        </p:txBody>
      </p:sp>
      <p:pic>
        <p:nvPicPr>
          <p:cNvPr id="7" name="Picture 6" descr="E4W_V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948" y="1203037"/>
            <a:ext cx="6332144" cy="67193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1937" y="114300"/>
            <a:ext cx="8793162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Energy Intensity of Current Water Systems</a:t>
            </a:r>
          </a:p>
        </p:txBody>
      </p:sp>
    </p:spTree>
    <p:extLst>
      <p:ext uri="{BB962C8B-B14F-4D97-AF65-F5344CB8AC3E}">
        <p14:creationId xmlns:p14="http://schemas.microsoft.com/office/powerpoint/2010/main" val="1576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4W_V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" y="827088"/>
            <a:ext cx="6784615" cy="5295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0860" y="6365087"/>
            <a:ext cx="589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Adapted from WRA, 2012; Skaggs et al. 2013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1937" y="114300"/>
            <a:ext cx="8793162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Energy Intensity of Proposed Water Systems</a:t>
            </a:r>
          </a:p>
        </p:txBody>
      </p:sp>
    </p:spTree>
    <p:extLst>
      <p:ext uri="{BB962C8B-B14F-4D97-AF65-F5344CB8AC3E}">
        <p14:creationId xmlns:p14="http://schemas.microsoft.com/office/powerpoint/2010/main" val="38540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ergy-water-fig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34" y="848519"/>
            <a:ext cx="9146643" cy="59287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43527" y="6180421"/>
            <a:ext cx="369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DOE 2006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570425"/>
            <a:ext cx="8686799" cy="1815882"/>
            <a:chOff x="259634" y="1696231"/>
            <a:chExt cx="8686799" cy="1815882"/>
          </a:xfrm>
        </p:grpSpPr>
        <p:sp>
          <p:nvSpPr>
            <p:cNvPr id="6" name="TextBox 5"/>
            <p:cNvSpPr txBox="1"/>
            <p:nvPr/>
          </p:nvSpPr>
          <p:spPr>
            <a:xfrm>
              <a:off x="259634" y="1696231"/>
              <a:ext cx="4572000" cy="181588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68000"/>
                  </a:schemeClr>
                </a:gs>
                <a:gs pos="80000">
                  <a:schemeClr val="accent1">
                    <a:shade val="93000"/>
                    <a:satMod val="130000"/>
                    <a:alpha val="68000"/>
                  </a:schemeClr>
                </a:gs>
                <a:gs pos="100000">
                  <a:schemeClr val="accent1">
                    <a:shade val="94000"/>
                    <a:satMod val="135000"/>
                    <a:alpha val="68000"/>
                  </a:schemeClr>
                </a:gs>
              </a:gsLst>
              <a:lin ang="16200000" scaled="0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US Electricity Sector: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 smtClean="0">
                  <a:solidFill>
                    <a:schemeClr val="bg1"/>
                  </a:solidFill>
                </a:rPr>
                <a:t>41% of total withdrawals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>
                  <a:solidFill>
                    <a:schemeClr val="bg1"/>
                  </a:solidFill>
                </a:rPr>
                <a:t>5% of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total consumptive use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0233" y="1726006"/>
              <a:ext cx="3886200" cy="138499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US Water Sector: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b="1" dirty="0" smtClean="0">
                  <a:solidFill>
                    <a:srgbClr val="000000"/>
                  </a:solidFill>
                </a:rPr>
                <a:t>~13% of the US electricity supply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5634" y="152400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33A6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Energy-Water Nexus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1" y="3856425"/>
            <a:ext cx="4572000" cy="1815882"/>
          </a:xfrm>
          <a:prstGeom prst="rect">
            <a:avLst/>
          </a:prstGeom>
          <a:solidFill>
            <a:schemeClr val="accent6">
              <a:lumMod val="40000"/>
              <a:lumOff val="60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Southwest Electricity Sector: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~7% of total withdrawals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~2%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total consumptive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3886200"/>
            <a:ext cx="3886200" cy="1384995"/>
          </a:xfrm>
          <a:prstGeom prst="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Southwest Water Sector: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&gt;20% of the SW electricity supply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356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30700" y="885585"/>
            <a:ext cx="47879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Drought </a:t>
            </a:r>
            <a:r>
              <a:rPr lang="en-US" sz="2400" dirty="0" smtClean="0">
                <a:solidFill>
                  <a:schemeClr val="bg1"/>
                </a:solidFill>
              </a:rPr>
              <a:t>is expected to continue through 2015</a:t>
            </a:r>
          </a:p>
          <a:p>
            <a:pPr algn="ctr"/>
            <a:endParaRPr lang="en-US" sz="900" dirty="0">
              <a:solidFill>
                <a:schemeClr val="bg1"/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Hydropower</a:t>
            </a:r>
            <a:r>
              <a:rPr lang="en-US" sz="2400" dirty="0" smtClean="0">
                <a:solidFill>
                  <a:schemeClr val="bg1"/>
                </a:solidFill>
              </a:rPr>
              <a:t> decline from 20% to 10% of total generation</a:t>
            </a:r>
          </a:p>
          <a:p>
            <a:pPr marL="342900" indent="-342900" algn="ctr">
              <a:buFont typeface="Arial"/>
              <a:buChar char="•"/>
            </a:pPr>
            <a:endParaRPr lang="en-US" sz="9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Solar and wind</a:t>
            </a:r>
            <a:r>
              <a:rPr lang="en-US" sz="2400" dirty="0" smtClean="0">
                <a:solidFill>
                  <a:schemeClr val="bg1"/>
                </a:solidFill>
              </a:rPr>
              <a:t> increase to 30% of total generation</a:t>
            </a:r>
          </a:p>
          <a:p>
            <a:pPr algn="ctr"/>
            <a:endParaRPr lang="en-US" sz="9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Nat gas </a:t>
            </a:r>
            <a:r>
              <a:rPr lang="en-US" sz="2400" dirty="0" smtClean="0">
                <a:solidFill>
                  <a:schemeClr val="bg1"/>
                </a:solidFill>
              </a:rPr>
              <a:t>increase by 16%</a:t>
            </a:r>
            <a:endParaRPr lang="en-US" sz="900" dirty="0" smtClean="0">
              <a:solidFill>
                <a:schemeClr val="bg1"/>
              </a:solidFill>
            </a:endParaRPr>
          </a:p>
          <a:p>
            <a:pPr algn="ctr"/>
            <a:endParaRPr lang="en-US" sz="9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Heat waves: </a:t>
            </a:r>
            <a:r>
              <a:rPr lang="en-US" sz="2400" dirty="0" smtClean="0">
                <a:solidFill>
                  <a:schemeClr val="bg1"/>
                </a:solidFill>
              </a:rPr>
              <a:t>Sept &amp; Oct peak electricity demand</a:t>
            </a:r>
          </a:p>
          <a:p>
            <a:pPr algn="ctr"/>
            <a:endParaRPr lang="en-US" sz="9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Agriculture: </a:t>
            </a:r>
            <a:r>
              <a:rPr lang="en-US" sz="2400" dirty="0" smtClean="0">
                <a:solidFill>
                  <a:schemeClr val="bg1"/>
                </a:solidFill>
              </a:rPr>
              <a:t>$1.5B revenue loss-- $0.5B in pumping costs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9700"/>
            <a:ext cx="4356100" cy="5016500"/>
          </a:xfrm>
          <a:prstGeom prst="rect">
            <a:avLst/>
          </a:prstGeom>
        </p:spPr>
      </p:pic>
      <p:pic>
        <p:nvPicPr>
          <p:cNvPr id="3" name="Picture 2" descr="Screen Shot 2014-10-20 at 11.21.46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5156200"/>
            <a:ext cx="3041312" cy="1539246"/>
          </a:xfrm>
          <a:prstGeom prst="rect">
            <a:avLst/>
          </a:prstGeom>
        </p:spPr>
      </p:pic>
      <p:pic>
        <p:nvPicPr>
          <p:cNvPr id="4" name="Picture 3" descr="Screen Shot 2014-10-20 at 2.42.56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300" y="453922"/>
            <a:ext cx="2438400" cy="616155"/>
          </a:xfrm>
          <a:prstGeom prst="rect">
            <a:avLst/>
          </a:prstGeom>
        </p:spPr>
      </p:pic>
      <p:pic>
        <p:nvPicPr>
          <p:cNvPr id="5" name="Picture 4" descr="Screen Shot 2014-10-20 at 2.43.01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789" y="1070076"/>
            <a:ext cx="2279423" cy="56822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533899" y="112711"/>
            <a:ext cx="4453899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The California Example</a:t>
            </a:r>
          </a:p>
        </p:txBody>
      </p:sp>
    </p:spTree>
    <p:extLst>
      <p:ext uri="{BB962C8B-B14F-4D97-AF65-F5344CB8AC3E}">
        <p14:creationId xmlns:p14="http://schemas.microsoft.com/office/powerpoint/2010/main" val="29842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94725"/>
            <a:ext cx="8229600" cy="563563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133A6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Challenges &amp; Opportunities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58" y="1073970"/>
            <a:ext cx="90028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Energy savings is water savings… and vice versa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More information about energy use for self-supplied water, (e.g. agriculture), by the transportation sector, and bottled water industry is necessary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Leveraging communications infrastructure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Conservation and efficiency are opportunities for improvement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Energy and water coordinated planning and decision making to address risks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Utility of the Future?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Managing drinking water, waste, energy, carbon, and more</a:t>
            </a:r>
          </a:p>
        </p:txBody>
      </p:sp>
    </p:spTree>
    <p:extLst>
      <p:ext uri="{BB962C8B-B14F-4D97-AF65-F5344CB8AC3E}">
        <p14:creationId xmlns:p14="http://schemas.microsoft.com/office/powerpoint/2010/main" val="7968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8122"/>
            <a:ext cx="5926667" cy="17864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905" y="1041391"/>
            <a:ext cx="7677895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THANK YOU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692" y="77958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8666" y="2713728"/>
            <a:ext cx="83058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>
                <a:solidFill>
                  <a:srgbClr val="133A64"/>
                </a:solidFill>
                <a:latin typeface="+mj-lt"/>
              </a:rPr>
              <a:t>Kristen </a:t>
            </a:r>
            <a:r>
              <a:rPr lang="en-US" sz="3200" b="1" dirty="0" smtClean="0">
                <a:solidFill>
                  <a:srgbClr val="133A64"/>
                </a:solidFill>
                <a:latin typeface="+mj-lt"/>
              </a:rPr>
              <a:t>Averyt, PhD</a:t>
            </a:r>
            <a:endParaRPr lang="en-US" sz="3200" b="1" dirty="0">
              <a:solidFill>
                <a:srgbClr val="133A64"/>
              </a:solidFill>
              <a:latin typeface="+mj-lt"/>
            </a:endParaRPr>
          </a:p>
          <a:p>
            <a:pPr algn="r">
              <a:defRPr/>
            </a:pPr>
            <a:r>
              <a:rPr lang="en-US" sz="3200" dirty="0">
                <a:solidFill>
                  <a:srgbClr val="133A64"/>
                </a:solidFill>
                <a:latin typeface="+mj-lt"/>
              </a:rPr>
              <a:t>University of Colorado </a:t>
            </a:r>
            <a:r>
              <a:rPr lang="en-US" sz="3200" dirty="0" smtClean="0">
                <a:solidFill>
                  <a:srgbClr val="133A64"/>
                </a:solidFill>
                <a:latin typeface="+mj-lt"/>
              </a:rPr>
              <a:t>Boulder</a:t>
            </a:r>
          </a:p>
          <a:p>
            <a:pPr algn="r">
              <a:defRPr/>
            </a:pPr>
            <a:r>
              <a:rPr lang="en-US" sz="3200" dirty="0" smtClean="0">
                <a:solidFill>
                  <a:srgbClr val="133A64"/>
                </a:solidFill>
                <a:latin typeface="+mj-lt"/>
                <a:hlinkClick r:id="rId4"/>
              </a:rPr>
              <a:t>kristen.averyt@colorado.edu</a:t>
            </a:r>
            <a:r>
              <a:rPr lang="en-US" sz="3200" dirty="0" smtClean="0">
                <a:solidFill>
                  <a:srgbClr val="133A64"/>
                </a:solidFill>
                <a:latin typeface="+mj-lt"/>
              </a:rPr>
              <a:t> </a:t>
            </a:r>
            <a:endParaRPr lang="en-US" sz="3200" dirty="0">
              <a:solidFill>
                <a:srgbClr val="133A64"/>
              </a:solidFill>
              <a:latin typeface="+mj-lt"/>
            </a:endParaRPr>
          </a:p>
          <a:p>
            <a:pPr algn="r">
              <a:defRPr/>
            </a:pPr>
            <a:endParaRPr lang="en-US" sz="2800" b="1" dirty="0">
              <a:solidFill>
                <a:srgbClr val="133A64"/>
              </a:solidFill>
              <a:latin typeface="+mj-lt"/>
            </a:endParaRPr>
          </a:p>
          <a:p>
            <a:pPr algn="r">
              <a:defRPr/>
            </a:pPr>
            <a:r>
              <a:rPr lang="en-US" sz="2800" b="1" dirty="0">
                <a:solidFill>
                  <a:srgbClr val="133A64"/>
                </a:solidFill>
                <a:latin typeface="+mj-lt"/>
              </a:rPr>
              <a:t>Associate Director for Science</a:t>
            </a:r>
          </a:p>
          <a:p>
            <a:pPr algn="r">
              <a:defRPr/>
            </a:pPr>
            <a:r>
              <a:rPr lang="en-US" sz="2800" dirty="0">
                <a:solidFill>
                  <a:srgbClr val="133A64"/>
                </a:solidFill>
                <a:latin typeface="+mj-lt"/>
              </a:rPr>
              <a:t>Cooperative Institute for Research </a:t>
            </a:r>
            <a:endParaRPr lang="en-US" sz="2800" dirty="0" smtClean="0">
              <a:solidFill>
                <a:srgbClr val="133A64"/>
              </a:solidFill>
              <a:latin typeface="+mj-lt"/>
            </a:endParaRPr>
          </a:p>
          <a:p>
            <a:pPr algn="r">
              <a:defRPr/>
            </a:pPr>
            <a:r>
              <a:rPr lang="en-US" sz="2800" dirty="0" smtClean="0">
                <a:solidFill>
                  <a:srgbClr val="133A64"/>
                </a:solidFill>
                <a:latin typeface="+mj-lt"/>
              </a:rPr>
              <a:t>in </a:t>
            </a:r>
            <a:r>
              <a:rPr lang="en-US" sz="2800" dirty="0">
                <a:solidFill>
                  <a:srgbClr val="133A64"/>
                </a:solidFill>
                <a:latin typeface="+mj-lt"/>
              </a:rPr>
              <a:t>Environmental </a:t>
            </a:r>
            <a:r>
              <a:rPr lang="en-US" sz="2800" dirty="0" smtClean="0">
                <a:solidFill>
                  <a:srgbClr val="133A64"/>
                </a:solidFill>
                <a:latin typeface="+mj-lt"/>
              </a:rPr>
              <a:t>Sciences</a:t>
            </a:r>
            <a:endParaRPr lang="en-US" sz="2800" dirty="0">
              <a:solidFill>
                <a:srgbClr val="133A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5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09613"/>
            <a:ext cx="8770937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913" y="6434138"/>
            <a:ext cx="82931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Laws 2000; Madden et al. 2010; Averyt et al. 2011; Madden et al., 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275" y="4506913"/>
            <a:ext cx="281305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Peak summer temperatures for return flows from more than 350 power plants exceeded 90°F in 2008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576"/>
            <a:ext cx="9144000" cy="563562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1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 smtClean="0">
                <a:solidFill>
                  <a:srgbClr val="133A6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Temperature Limitations</a:t>
            </a:r>
          </a:p>
        </p:txBody>
      </p:sp>
    </p:spTree>
    <p:extLst>
      <p:ext uri="{BB962C8B-B14F-4D97-AF65-F5344CB8AC3E}">
        <p14:creationId xmlns:p14="http://schemas.microsoft.com/office/powerpoint/2010/main" val="28918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77" y="1142999"/>
            <a:ext cx="8378092" cy="52021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83911"/>
            <a:ext cx="91440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133A6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 smtClean="0"/>
              <a:t>Water for Hydraulic Fracturing</a:t>
            </a:r>
          </a:p>
        </p:txBody>
      </p:sp>
    </p:spTree>
    <p:extLst>
      <p:ext uri="{BB962C8B-B14F-4D97-AF65-F5344CB8AC3E}">
        <p14:creationId xmlns:p14="http://schemas.microsoft.com/office/powerpoint/2010/main" val="16483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SD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34852" y="902749"/>
            <a:ext cx="43091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Hoover Dam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2,080-MW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80% of peak power in 5 Western States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Generation: 23% drop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5.7 megawatts/ft drop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pic>
        <p:nvPicPr>
          <p:cNvPr id="11" name="Picture 10" descr="July 08: Lake Mead - 14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1465" y="1092431"/>
            <a:ext cx="4046016" cy="53946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1674668" y="4763571"/>
            <a:ext cx="7049277" cy="2062103"/>
            <a:chOff x="1674668" y="5072896"/>
            <a:chExt cx="7049277" cy="2062103"/>
          </a:xfrm>
        </p:grpSpPr>
        <p:sp>
          <p:nvSpPr>
            <p:cNvPr id="8" name="Rectangle 7"/>
            <p:cNvSpPr/>
            <p:nvPr/>
          </p:nvSpPr>
          <p:spPr>
            <a:xfrm>
              <a:off x="4834852" y="5714920"/>
              <a:ext cx="388909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srgbClr val="2F97B5"/>
                  </a:solidFill>
                </a:rPr>
                <a:t>The Future?</a:t>
              </a:r>
            </a:p>
            <a:p>
              <a:pPr>
                <a:spcAft>
                  <a:spcPts val="1200"/>
                </a:spcAft>
              </a:pPr>
              <a:r>
                <a:rPr lang="en-US" sz="2800" dirty="0" smtClean="0">
                  <a:solidFill>
                    <a:srgbClr val="000000"/>
                  </a:solidFill>
                </a:rPr>
                <a:t>20% chance by 2025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4668" y="5072896"/>
              <a:ext cx="297565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200" dirty="0" smtClean="0"/>
            </a:p>
            <a:p>
              <a:r>
                <a:rPr lang="en-US" sz="2200" dirty="0" smtClean="0"/>
                <a:t>Hydro Critical Level: </a:t>
              </a:r>
              <a:br>
                <a:rPr lang="en-US" sz="2200" dirty="0" smtClean="0"/>
              </a:br>
              <a:r>
                <a:rPr lang="en-US" sz="2800" b="1" dirty="0" smtClean="0">
                  <a:solidFill>
                    <a:srgbClr val="FFFF00"/>
                  </a:solidFill>
                </a:rPr>
                <a:t>1050 </a:t>
              </a:r>
              <a:r>
                <a:rPr lang="en-US" sz="2800" b="1" dirty="0" err="1" smtClean="0">
                  <a:solidFill>
                    <a:srgbClr val="FFFF00"/>
                  </a:solidFill>
                </a:rPr>
                <a:t>ft</a:t>
              </a:r>
              <a:endParaRPr lang="en-US" sz="2800" b="1" dirty="0" smtClean="0">
                <a:solidFill>
                  <a:srgbClr val="FFFF00"/>
                </a:solidFill>
              </a:endParaRPr>
            </a:p>
            <a:p>
              <a:endParaRPr lang="en-US" sz="2800" b="1" dirty="0">
                <a:solidFill>
                  <a:srgbClr val="FFFF00"/>
                </a:solidFill>
              </a:endParaRPr>
            </a:p>
            <a:p>
              <a:endParaRPr lang="en-US" sz="2800" b="1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07711"/>
            <a:ext cx="91440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133A6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 smtClean="0"/>
              <a:t>Lake Mead &amp; Hoover Dam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34852" y="4226736"/>
            <a:ext cx="41821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2F97B5"/>
                </a:solidFill>
              </a:rPr>
              <a:t>Today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1081 </a:t>
            </a:r>
            <a:r>
              <a:rPr lang="en-US" sz="2800" dirty="0" err="1" smtClean="0">
                <a:solidFill>
                  <a:srgbClr val="000000"/>
                </a:solidFill>
              </a:rPr>
              <a:t>ft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(down 26 </a:t>
            </a:r>
            <a:r>
              <a:rPr lang="en-US" sz="2400" dirty="0" err="1" smtClean="0">
                <a:solidFill>
                  <a:srgbClr val="000000"/>
                </a:solidFill>
              </a:rPr>
              <a:t>ft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74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WL_v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143" y="201785"/>
            <a:ext cx="6297168" cy="6297168"/>
          </a:xfrm>
          <a:prstGeom prst="rect">
            <a:avLst/>
          </a:prstGeom>
        </p:spPr>
      </p:pic>
      <p:pic>
        <p:nvPicPr>
          <p:cNvPr id="10" name="Picture 9" descr="EWL_integrated_v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998" y="252585"/>
            <a:ext cx="6297168" cy="6297168"/>
          </a:xfrm>
          <a:prstGeom prst="rect">
            <a:avLst/>
          </a:prstGeom>
        </p:spPr>
      </p:pic>
      <p:pic>
        <p:nvPicPr>
          <p:cNvPr id="8" name="Picture 2" descr="http://data.globalchange.gov/assets/57/3a/74972511fee83b8d241f62632774/WEL-interactions-conceptual-figure_V4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79"/>
          <a:stretch/>
        </p:blipFill>
        <p:spPr bwMode="auto">
          <a:xfrm>
            <a:off x="1137598" y="57732"/>
            <a:ext cx="7020284" cy="661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5717" y="6428587"/>
            <a:ext cx="502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National Climate Assessment, 2014</a:t>
            </a:r>
            <a:endParaRPr lang="en-US" b="1" dirty="0"/>
          </a:p>
        </p:txBody>
      </p:sp>
      <p:pic>
        <p:nvPicPr>
          <p:cNvPr id="16" name="Picture 15" descr="EWL_v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143" y="206403"/>
            <a:ext cx="6297168" cy="62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EWL_integrated_v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143" y="201785"/>
            <a:ext cx="6297168" cy="6297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717" y="6428587"/>
            <a:ext cx="502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National Climate Assessment,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76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erl469617f7_h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446" y="863599"/>
            <a:ext cx="8238163" cy="565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3" name="Picture 5" descr="C:\Users\James\Desktop\CIRES, WWA, EW3, UCS\project2 - WaSSI water supply stress\WaSSI analysis\wassi_current_all.jpg"/>
          <p:cNvSpPr>
            <a:spLocks noChangeAspect="1" noChangeArrowheads="1"/>
          </p:cNvSpPr>
          <p:nvPr/>
        </p:nvSpPr>
        <p:spPr bwMode="auto">
          <a:xfrm>
            <a:off x="457200" y="1166813"/>
            <a:ext cx="8513763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2737" y="5976362"/>
            <a:ext cx="70758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b="1" dirty="0" smtClean="0">
                <a:solidFill>
                  <a:srgbClr val="18579B"/>
                </a:solidFill>
              </a:rPr>
              <a:t>Averyt et al., 2013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4637" y="112711"/>
            <a:ext cx="8793162" cy="827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 smtClean="0">
                <a:solidFill>
                  <a:srgbClr val="133A6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Power for Water: Water Stress (2050)</a:t>
            </a:r>
          </a:p>
        </p:txBody>
      </p:sp>
    </p:spTree>
    <p:extLst>
      <p:ext uri="{BB962C8B-B14F-4D97-AF65-F5344CB8AC3E}">
        <p14:creationId xmlns:p14="http://schemas.microsoft.com/office/powerpoint/2010/main" val="6337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43527" y="6293822"/>
            <a:ext cx="369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EW3, 2011</a:t>
            </a:r>
            <a:endParaRPr lang="en-US" b="1" dirty="0"/>
          </a:p>
        </p:txBody>
      </p:sp>
      <p:pic>
        <p:nvPicPr>
          <p:cNvPr id="4" name="Picture 3" descr="C:\Documents and Settings\jrogers\My Documents\Dropbox\Baseline Report Graphics\pngs_for_presentation\A-schematic-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08" y="169431"/>
            <a:ext cx="86868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rogers\My Documents\Dropbox\Baseline Report Graphics\pngs_for_presentation\A-schematic-scen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36" y="445830"/>
            <a:ext cx="9022969" cy="5847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3527" y="6293822"/>
            <a:ext cx="369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EW3, 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15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720725"/>
            <a:ext cx="8661400" cy="5597525"/>
            <a:chOff x="152400" y="809625"/>
            <a:chExt cx="8661400" cy="5597525"/>
          </a:xfrm>
        </p:grpSpPr>
        <p:pic>
          <p:nvPicPr>
            <p:cNvPr id="32769" name="Picture 2" descr="C:\Documents and Settings\jrogers\My Documents\Dropbox\Baseline Report Graphics\pngs_for_presentation\C-cooling-techs-map-and-keys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8364"/>
            <a:stretch>
              <a:fillRect/>
            </a:stretch>
          </p:blipFill>
          <p:spPr bwMode="auto">
            <a:xfrm>
              <a:off x="152400" y="809625"/>
              <a:ext cx="8661400" cy="5597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0" name="Picture 2" descr="C:\Documents and Settings\jrogers\My Documents\Dropbox\Baseline Report Graphics\pngs_for_presentation\C-cooling-techs-graphs-and-key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4799014"/>
              <a:ext cx="1838742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876"/>
            <a:ext cx="91440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National Power Plant Water Withdrawals (2008)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5106988" y="6354763"/>
            <a:ext cx="3919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b="1" dirty="0"/>
              <a:t>Averyt et al. 2011, 2013a</a:t>
            </a:r>
          </a:p>
        </p:txBody>
      </p:sp>
    </p:spTree>
    <p:extLst>
      <p:ext uri="{BB962C8B-B14F-4D97-AF65-F5344CB8AC3E}">
        <p14:creationId xmlns:p14="http://schemas.microsoft.com/office/powerpoint/2010/main" val="5306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jrogers\My Documents\Dropbox\Baseline Report Graphics\pngs_for_presentation\B-EW3_NREL-factors_from-repor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1208569"/>
            <a:ext cx="9167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92655" y="4942562"/>
            <a:ext cx="83338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b="1" dirty="0" smtClean="0">
                <a:solidFill>
                  <a:srgbClr val="FFFFFF"/>
                </a:solidFill>
              </a:rPr>
              <a:t>Averyt et al., 2011; </a:t>
            </a:r>
            <a:r>
              <a:rPr lang="en-US" sz="1600" b="1" dirty="0" err="1" smtClean="0">
                <a:solidFill>
                  <a:srgbClr val="FFFFFF"/>
                </a:solidFill>
              </a:rPr>
              <a:t>Macknick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>
                <a:solidFill>
                  <a:srgbClr val="FFFFFF"/>
                </a:solidFill>
              </a:rPr>
              <a:t>et al. </a:t>
            </a:r>
            <a:r>
              <a:rPr lang="en-US" sz="1600" b="1" dirty="0" smtClean="0">
                <a:solidFill>
                  <a:srgbClr val="FFFFFF"/>
                </a:solidFill>
              </a:rPr>
              <a:t>2012; National Climate Assessment, 2014 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97657"/>
            <a:ext cx="91440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133A6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Water for Power</a:t>
            </a:r>
          </a:p>
        </p:txBody>
      </p:sp>
    </p:spTree>
    <p:extLst>
      <p:ext uri="{BB962C8B-B14F-4D97-AF65-F5344CB8AC3E}">
        <p14:creationId xmlns:p14="http://schemas.microsoft.com/office/powerpoint/2010/main" val="36896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1" y="751388"/>
            <a:ext cx="8917497" cy="4800586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14500" y="5788967"/>
            <a:ext cx="585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Coal Fired Power Plant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953" y="2823584"/>
            <a:ext cx="5919913" cy="3802276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27" y="142230"/>
            <a:ext cx="4972283" cy="3729213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70000" y="4486869"/>
            <a:ext cx="585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Nuclear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3900" y="714969"/>
            <a:ext cx="269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Concentrated Solar Power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ga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00" y="502412"/>
            <a:ext cx="8495752" cy="5390388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25600" y="6032500"/>
            <a:ext cx="585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Natural Gas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WA PPT Template NEWER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WWA PPT Template NEWER.pot</Template>
  <TotalTime>29675</TotalTime>
  <Words>733</Words>
  <Application>Microsoft Macintosh PowerPoint</Application>
  <PresentationFormat>On-screen Show (4:3)</PresentationFormat>
  <Paragraphs>170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WWA PPT Template NEWER</vt:lpstr>
      <vt:lpstr>PowerPoint Presentation</vt:lpstr>
      <vt:lpstr>The Energy-Water Nexus</vt:lpstr>
      <vt:lpstr>PowerPoint Presentation</vt:lpstr>
      <vt:lpstr>PowerPoint Presentation</vt:lpstr>
      <vt:lpstr>National Power Plant Water Withdrawals (2008)</vt:lpstr>
      <vt:lpstr>Water for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NOAA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KBA NOAA</dc:creator>
  <cp:keywords/>
  <dc:description/>
  <cp:lastModifiedBy>MA</cp:lastModifiedBy>
  <cp:revision>394</cp:revision>
  <cp:lastPrinted>2011-09-07T17:57:43Z</cp:lastPrinted>
  <dcterms:created xsi:type="dcterms:W3CDTF">2011-09-07T23:55:06Z</dcterms:created>
  <dcterms:modified xsi:type="dcterms:W3CDTF">2014-10-21T15:42:14Z</dcterms:modified>
  <cp:category/>
</cp:coreProperties>
</file>